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70" r:id="rId3"/>
  </p:sldMasterIdLst>
  <p:notesMasterIdLst>
    <p:notesMasterId r:id="rId74"/>
  </p:notesMasterIdLst>
  <p:handoutMasterIdLst>
    <p:handoutMasterId r:id="rId75"/>
  </p:handoutMasterIdLst>
  <p:sldIdLst>
    <p:sldId id="256" r:id="rId4"/>
    <p:sldId id="424" r:id="rId5"/>
    <p:sldId id="415" r:id="rId6"/>
    <p:sldId id="417" r:id="rId7"/>
    <p:sldId id="437" r:id="rId8"/>
    <p:sldId id="418" r:id="rId9"/>
    <p:sldId id="421" r:id="rId10"/>
    <p:sldId id="413" r:id="rId11"/>
    <p:sldId id="425" r:id="rId12"/>
    <p:sldId id="426" r:id="rId13"/>
    <p:sldId id="432" r:id="rId14"/>
    <p:sldId id="434" r:id="rId15"/>
    <p:sldId id="436" r:id="rId16"/>
    <p:sldId id="262" r:id="rId17"/>
    <p:sldId id="638" r:id="rId18"/>
    <p:sldId id="502" r:id="rId19"/>
    <p:sldId id="648" r:id="rId20"/>
    <p:sldId id="649" r:id="rId21"/>
    <p:sldId id="647" r:id="rId22"/>
    <p:sldId id="650" r:id="rId23"/>
    <p:sldId id="265" r:id="rId24"/>
    <p:sldId id="571" r:id="rId25"/>
    <p:sldId id="620" r:id="rId26"/>
    <p:sldId id="639" r:id="rId27"/>
    <p:sldId id="298" r:id="rId28"/>
    <p:sldId id="299" r:id="rId29"/>
    <p:sldId id="301" r:id="rId30"/>
    <p:sldId id="300" r:id="rId31"/>
    <p:sldId id="640" r:id="rId32"/>
    <p:sldId id="458" r:id="rId33"/>
    <p:sldId id="460" r:id="rId34"/>
    <p:sldId id="462" r:id="rId35"/>
    <p:sldId id="641" r:id="rId36"/>
    <p:sldId id="454" r:id="rId37"/>
    <p:sldId id="455" r:id="rId38"/>
    <p:sldId id="651" r:id="rId39"/>
    <p:sldId id="652" r:id="rId40"/>
    <p:sldId id="653" r:id="rId41"/>
    <p:sldId id="654" r:id="rId42"/>
    <p:sldId id="655" r:id="rId43"/>
    <p:sldId id="656" r:id="rId44"/>
    <p:sldId id="657" r:id="rId45"/>
    <p:sldId id="658" r:id="rId46"/>
    <p:sldId id="659" r:id="rId47"/>
    <p:sldId id="660" r:id="rId48"/>
    <p:sldId id="661" r:id="rId49"/>
    <p:sldId id="662" r:id="rId50"/>
    <p:sldId id="663" r:id="rId51"/>
    <p:sldId id="664" r:id="rId52"/>
    <p:sldId id="665" r:id="rId53"/>
    <p:sldId id="666" r:id="rId54"/>
    <p:sldId id="667" r:id="rId55"/>
    <p:sldId id="668" r:id="rId56"/>
    <p:sldId id="669" r:id="rId57"/>
    <p:sldId id="670" r:id="rId58"/>
    <p:sldId id="671" r:id="rId59"/>
    <p:sldId id="672" r:id="rId60"/>
    <p:sldId id="673" r:id="rId61"/>
    <p:sldId id="674" r:id="rId62"/>
    <p:sldId id="675" r:id="rId63"/>
    <p:sldId id="676" r:id="rId64"/>
    <p:sldId id="677" r:id="rId65"/>
    <p:sldId id="678" r:id="rId66"/>
    <p:sldId id="679" r:id="rId67"/>
    <p:sldId id="680" r:id="rId68"/>
    <p:sldId id="681" r:id="rId69"/>
    <p:sldId id="682" r:id="rId70"/>
    <p:sldId id="683" r:id="rId71"/>
    <p:sldId id="684" r:id="rId72"/>
    <p:sldId id="685" r:id="rId73"/>
  </p:sldIdLst>
  <p:sldSz cx="9144000" cy="6858000" type="screen4x3"/>
  <p:notesSz cx="6797675" cy="9926638"/>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FFFFFF"/>
    <a:srgbClr val="9E157D"/>
    <a:srgbClr val="ED7D31"/>
    <a:srgbClr val="D9E2F3"/>
    <a:srgbClr val="5AB88F"/>
    <a:srgbClr val="484D7A"/>
    <a:srgbClr val="333399"/>
    <a:srgbClr val="F0F0F0"/>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48214262-709C-B4B1-C79A-C226197CA46D}">
  <a:tblStyle styleId="{48214262-709C-B4B1-C79A-C226197CA46D}"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45" autoAdjust="0"/>
    <p:restoredTop sz="94688" autoAdjust="0"/>
  </p:normalViewPr>
  <p:slideViewPr>
    <p:cSldViewPr snapToGrid="0">
      <p:cViewPr varScale="1">
        <p:scale>
          <a:sx n="68" d="100"/>
          <a:sy n="68" d="100"/>
        </p:scale>
        <p:origin x="1710"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401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slide" Target="slides/slide66.xml"/><Relationship Id="rId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49FA986B-9CEB-42C8-A6D3-959AEB7481F7}" type="datetimeFigureOut">
              <a:rPr lang="fr-FR" smtClean="0"/>
              <a:t>19/04/2024</a:t>
            </a:fld>
            <a:endParaRPr lang="fr-FR"/>
          </a:p>
        </p:txBody>
      </p:sp>
      <p:sp>
        <p:nvSpPr>
          <p:cNvPr id="4" name="Espace réservé du pied de page 3"/>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809052C1-6671-46DF-821C-7CF9BAAB43E4}" type="slidenum">
              <a:rPr lang="fr-FR" smtClean="0"/>
              <a:t>‹N°›</a:t>
            </a:fld>
            <a:endParaRPr lang="fr-FR"/>
          </a:p>
        </p:txBody>
      </p:sp>
    </p:spTree>
    <p:extLst>
      <p:ext uri="{BB962C8B-B14F-4D97-AF65-F5344CB8AC3E}">
        <p14:creationId xmlns:p14="http://schemas.microsoft.com/office/powerpoint/2010/main" val="415021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1FD77A9-501F-465E-B18B-B80C28CC9B02}" type="datetimeFigureOut">
              <a:rPr lang="fr-FR" smtClean="0"/>
              <a:t>19/04/2024</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F1118F85-7A2E-41F9-A27F-72C9428F5DED}" type="slidenum">
              <a:rPr lang="fr-FR" smtClean="0"/>
              <a:t>‹N°›</a:t>
            </a:fld>
            <a:endParaRPr lang="fr-FR"/>
          </a:p>
        </p:txBody>
      </p:sp>
    </p:spTree>
    <p:extLst>
      <p:ext uri="{BB962C8B-B14F-4D97-AF65-F5344CB8AC3E}">
        <p14:creationId xmlns:p14="http://schemas.microsoft.com/office/powerpoint/2010/main" val="415974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1</a:t>
            </a:fld>
            <a:endParaRPr lang="fr-FR"/>
          </a:p>
        </p:txBody>
      </p:sp>
    </p:spTree>
    <p:extLst>
      <p:ext uri="{BB962C8B-B14F-4D97-AF65-F5344CB8AC3E}">
        <p14:creationId xmlns:p14="http://schemas.microsoft.com/office/powerpoint/2010/main" val="356009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Calibri" panose="020F0502020204030204" pitchFamily="34" charset="0"/>
                <a:cs typeface="Calibri" panose="020F0502020204030204" pitchFamily="34" charset="0"/>
              </a:rPr>
              <a:t>Rappel pourquoi Affelnet alors qu’on se situe au cœur du cycle pro de 3 ans ? </a:t>
            </a:r>
          </a:p>
          <a:p>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La gestion en simultané de </a:t>
            </a:r>
            <a:r>
              <a:rPr lang="x-none" sz="1000" dirty="0">
                <a:latin typeface="Calibri" panose="020F0502020204030204" pitchFamily="34" charset="0"/>
                <a:cs typeface="Calibri" panose="020F0502020204030204" pitchFamily="34" charset="0"/>
              </a:rPr>
              <a:t>différents flux d’élèves </a:t>
            </a:r>
            <a:r>
              <a:rPr lang="fr-FR" sz="1000" dirty="0">
                <a:latin typeface="Calibri" panose="020F0502020204030204" pitchFamily="34" charset="0"/>
                <a:cs typeface="Calibri" panose="020F0502020204030204" pitchFamily="34" charset="0"/>
              </a:rPr>
              <a:t>sur ce niveau de la voie professionnelle (réversibilité des parcours, choix d’une spécialité après la famille de métier…) nous oblige à gérer via Affelnet l’ensemble des demandes. </a:t>
            </a:r>
          </a:p>
          <a:p>
            <a:r>
              <a:rPr lang="fr-FR" sz="1000" dirty="0">
                <a:latin typeface="Calibri" panose="020F0502020204030204" pitchFamily="34" charset="0"/>
                <a:cs typeface="Calibri" panose="020F0502020204030204" pitchFamily="34" charset="0"/>
              </a:rPr>
              <a:t>Ces demandes sont gérées dans le respect </a:t>
            </a:r>
            <a:r>
              <a:rPr lang="x-none" sz="1000" dirty="0">
                <a:latin typeface="Calibri" panose="020F0502020204030204" pitchFamily="34" charset="0"/>
                <a:cs typeface="Calibri" panose="020F0502020204030204" pitchFamily="34" charset="0"/>
              </a:rPr>
              <a:t>de priorités préalablement établi</a:t>
            </a:r>
            <a:r>
              <a:rPr lang="fr-FR" sz="1000" dirty="0">
                <a:latin typeface="Calibri" panose="020F0502020204030204" pitchFamily="34" charset="0"/>
                <a:cs typeface="Calibri" panose="020F0502020204030204" pitchFamily="34" charset="0"/>
              </a:rPr>
              <a:t>es</a:t>
            </a:r>
            <a:r>
              <a:rPr lang="x-none" sz="1000" dirty="0">
                <a:latin typeface="Calibri" panose="020F0502020204030204" pitchFamily="34" charset="0"/>
                <a:cs typeface="Calibri" panose="020F0502020204030204" pitchFamily="34" charset="0"/>
              </a:rPr>
              <a:t> </a:t>
            </a:r>
            <a:r>
              <a:rPr lang="fr-FR" sz="1000" dirty="0">
                <a:latin typeface="Calibri" panose="020F0502020204030204" pitchFamily="34" charset="0"/>
                <a:cs typeface="Calibri" panose="020F0502020204030204" pitchFamily="34" charset="0"/>
              </a:rPr>
              <a:t>et désormais harmonisées au plan régional </a:t>
            </a:r>
            <a:r>
              <a:rPr lang="x-none" sz="1000" dirty="0">
                <a:latin typeface="Calibri" panose="020F0502020204030204" pitchFamily="34" charset="0"/>
                <a:cs typeface="Calibri" panose="020F0502020204030204" pitchFamily="34" charset="0"/>
              </a:rPr>
              <a:t>: </a:t>
            </a:r>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pPr marL="228600" lvl="0" indent="-228600">
              <a:buFont typeface="+mj-lt"/>
              <a:buAutoNum type="arabicPeriod"/>
            </a:pPr>
            <a:r>
              <a:rPr lang="fr-FR" sz="1000" dirty="0">
                <a:latin typeface="Calibri" panose="020F0502020204030204" pitchFamily="34" charset="0"/>
                <a:cs typeface="Calibri" panose="020F0502020204030204" pitchFamily="34" charset="0"/>
              </a:rPr>
              <a:t>Les élèves en montée pédagogique, </a:t>
            </a:r>
          </a:p>
          <a:p>
            <a:pPr marL="228600" lvl="0" indent="-228600">
              <a:buFont typeface="+mj-lt"/>
              <a:buAutoNum type="arabicPeriod"/>
            </a:pPr>
            <a:r>
              <a:rPr lang="fr-FR" sz="1000" dirty="0">
                <a:latin typeface="Calibri" panose="020F0502020204030204" pitchFamily="34" charset="0"/>
                <a:cs typeface="Calibri" panose="020F0502020204030204" pitchFamily="34" charset="0"/>
              </a:rPr>
              <a:t>Les possibles parcours promotionnels (accès des titulaires du CAP en 1</a:t>
            </a:r>
            <a:r>
              <a:rPr lang="fr-FR" sz="1000" baseline="30000" dirty="0">
                <a:latin typeface="Calibri" panose="020F0502020204030204" pitchFamily="34" charset="0"/>
                <a:cs typeface="Calibri" panose="020F0502020204030204" pitchFamily="34" charset="0"/>
              </a:rPr>
              <a:t>ère</a:t>
            </a:r>
            <a:r>
              <a:rPr lang="fr-FR" sz="1000" dirty="0">
                <a:latin typeface="Calibri" panose="020F0502020204030204" pitchFamily="34" charset="0"/>
                <a:cs typeface="Calibri" panose="020F0502020204030204" pitchFamily="34" charset="0"/>
              </a:rPr>
              <a:t> professionnelle)</a:t>
            </a:r>
          </a:p>
          <a:p>
            <a:pPr marL="228600" lvl="0" indent="-228600">
              <a:buFont typeface="+mj-lt"/>
              <a:buAutoNum type="arabicPeriod"/>
            </a:pPr>
            <a:r>
              <a:rPr lang="fr-FR" sz="1000" dirty="0">
                <a:latin typeface="Calibri" panose="020F0502020204030204" pitchFamily="34" charset="0"/>
                <a:cs typeface="Calibri" panose="020F0502020204030204" pitchFamily="34" charset="0"/>
              </a:rPr>
              <a:t>Les possibles changements de voie d’orientation ou de spécialité,</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398189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200" dirty="0">
                <a:latin typeface="Calibri" panose="020F0502020204030204" pitchFamily="34" charset="0"/>
                <a:cs typeface="Calibri" panose="020F0502020204030204" pitchFamily="34" charset="0"/>
              </a:rPr>
              <a:t>Pour vous aider ces</a:t>
            </a:r>
            <a:r>
              <a:rPr lang="fr-FR" sz="1200" baseline="0" dirty="0">
                <a:latin typeface="Calibri" panose="020F0502020204030204" pitchFamily="34" charset="0"/>
                <a:cs typeface="Calibri" panose="020F0502020204030204" pitchFamily="34" charset="0"/>
              </a:rPr>
              <a:t> étapes de formulation des vœux et de sécurisation, </a:t>
            </a:r>
          </a:p>
          <a:p>
            <a:endParaRPr lang="fr-FR" sz="1200" baseline="0" dirty="0">
              <a:latin typeface="Calibri" panose="020F0502020204030204" pitchFamily="34" charset="0"/>
              <a:cs typeface="Calibri" panose="020F0502020204030204" pitchFamily="34" charset="0"/>
            </a:endParaRPr>
          </a:p>
          <a:p>
            <a:r>
              <a:rPr lang="fr-FR" sz="1200" baseline="0" dirty="0">
                <a:latin typeface="Calibri" panose="020F0502020204030204" pitchFamily="34" charset="0"/>
                <a:cs typeface="Calibri" panose="020F0502020204030204" pitchFamily="34" charset="0"/>
              </a:rPr>
              <a:t>Nous vous rappelons que dans les bilans de la DRAIO sur l’INTRACOM, vous disposez des taux d’attractivité </a:t>
            </a:r>
            <a:r>
              <a:rPr lang="fr-FR" sz="1200" dirty="0">
                <a:latin typeface="Calibri" panose="020F0502020204030204" pitchFamily="34" charset="0"/>
                <a:cs typeface="Calibri" panose="020F0502020204030204" pitchFamily="34" charset="0"/>
              </a:rPr>
              <a:t>2023 (outil</a:t>
            </a:r>
            <a:r>
              <a:rPr lang="fr-FR" sz="1200" baseline="0" dirty="0">
                <a:latin typeface="Calibri" panose="020F0502020204030204" pitchFamily="34" charset="0"/>
                <a:cs typeface="Calibri" panose="020F0502020204030204" pitchFamily="34" charset="0"/>
              </a:rPr>
              <a:t> intéressant pour inviter les familles à élargir leurs vœux) </a:t>
            </a:r>
          </a:p>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Nous gagnons 184 PLACES statut scolaire post 3</a:t>
            </a:r>
            <a:r>
              <a:rPr lang="fr-FR" sz="1200" baseline="30000" dirty="0">
                <a:latin typeface="Calibri" panose="020F0502020204030204" pitchFamily="34" charset="0"/>
                <a:cs typeface="Calibri" panose="020F0502020204030204" pitchFamily="34" charset="0"/>
              </a:rPr>
              <a:t>ème</a:t>
            </a:r>
            <a:r>
              <a:rPr lang="fr-FR" sz="1200" dirty="0">
                <a:latin typeface="Calibri" panose="020F0502020204030204" pitchFamily="34" charset="0"/>
                <a:cs typeface="Calibri" panose="020F0502020204030204" pitchFamily="34" charset="0"/>
              </a:rPr>
              <a:t> à cette</a:t>
            </a:r>
            <a:r>
              <a:rPr lang="fr-FR" sz="1200" baseline="0" dirty="0">
                <a:latin typeface="Calibri" panose="020F0502020204030204" pitchFamily="34" charset="0"/>
                <a:cs typeface="Calibri" panose="020F0502020204030204" pitchFamily="34" charset="0"/>
              </a:rPr>
              <a:t> rentrée, ce qui est une bonne nouvelle. </a:t>
            </a:r>
          </a:p>
          <a:p>
            <a:endParaRPr lang="fr-FR" sz="1200" baseline="0" dirty="0">
              <a:latin typeface="Calibri" panose="020F0502020204030204" pitchFamily="34" charset="0"/>
              <a:cs typeface="Calibri" panose="020F0502020204030204" pitchFamily="34" charset="0"/>
            </a:endParaRPr>
          </a:p>
          <a:p>
            <a:r>
              <a:rPr lang="fr-FR" sz="1200" baseline="0" dirty="0">
                <a:latin typeface="Calibri" panose="020F0502020204030204" pitchFamily="34" charset="0"/>
                <a:cs typeface="Calibri" panose="020F0502020204030204" pitchFamily="34" charset="0"/>
              </a:rPr>
              <a:t>A compter du 5 avril, vous disposerez de la totalité de l’offre en apprentissage pré-bac : cette offre évolue tous les jours, elle fait l’objet d’un contrôle entre le catalogue national de l’apprentissage et la publication sur Affelnet. Je rappelle le périmètre d’intégration et de promotion des ces formations en apprentissage : </a:t>
            </a:r>
          </a:p>
          <a:p>
            <a:pPr marL="171450" indent="-171450">
              <a:buFontTx/>
              <a:buChar char="-"/>
            </a:pPr>
            <a:r>
              <a:rPr lang="fr-FR" sz="1200" baseline="0" dirty="0">
                <a:latin typeface="Calibri" panose="020F0502020204030204" pitchFamily="34" charset="0"/>
                <a:cs typeface="Calibri" panose="020F0502020204030204" pitchFamily="34" charset="0"/>
              </a:rPr>
              <a:t>CAP 2 ans</a:t>
            </a:r>
          </a:p>
          <a:p>
            <a:pPr marL="171450" indent="-171450">
              <a:buFontTx/>
              <a:buChar char="-"/>
            </a:pPr>
            <a:r>
              <a:rPr lang="fr-FR" sz="1200" baseline="0" dirty="0">
                <a:latin typeface="Calibri" panose="020F0502020204030204" pitchFamily="34" charset="0"/>
                <a:cs typeface="Calibri" panose="020F0502020204030204" pitchFamily="34" charset="0"/>
              </a:rPr>
              <a:t>Bac pro 3 ans</a:t>
            </a:r>
          </a:p>
          <a:p>
            <a:pPr marL="0" indent="0">
              <a:buFontTx/>
              <a:buNone/>
            </a:pPr>
            <a:r>
              <a:rPr lang="fr-FR" sz="1200" baseline="0" dirty="0">
                <a:latin typeface="Calibri" panose="020F0502020204030204" pitchFamily="34" charset="0"/>
                <a:cs typeface="Calibri" panose="020F0502020204030204" pitchFamily="34" charset="0"/>
              </a:rPr>
              <a:t>Au palier 3</a:t>
            </a:r>
            <a:r>
              <a:rPr lang="fr-FR" sz="1200" baseline="30000" dirty="0">
                <a:latin typeface="Calibri" panose="020F0502020204030204" pitchFamily="34" charset="0"/>
                <a:cs typeface="Calibri" panose="020F0502020204030204" pitchFamily="34" charset="0"/>
              </a:rPr>
              <a:t>ème</a:t>
            </a:r>
            <a:r>
              <a:rPr lang="fr-FR" sz="1200" baseline="0" dirty="0">
                <a:latin typeface="Calibri" panose="020F0502020204030204" pitchFamily="34" charset="0"/>
                <a:cs typeface="Calibri" panose="020F0502020204030204" pitchFamily="34" charset="0"/>
              </a:rPr>
              <a:t> </a:t>
            </a:r>
          </a:p>
          <a:p>
            <a:pPr marL="171450" indent="-171450">
              <a:buFontTx/>
              <a:buChar char="-"/>
            </a:pPr>
            <a:r>
              <a:rPr lang="fr-FR" sz="1200" baseline="0" dirty="0">
                <a:latin typeface="Calibri" panose="020F0502020204030204" pitchFamily="34" charset="0"/>
                <a:cs typeface="Calibri" panose="020F0502020204030204" pitchFamily="34" charset="0"/>
              </a:rPr>
              <a:t>BP </a:t>
            </a:r>
          </a:p>
          <a:p>
            <a:pPr marL="0" indent="0">
              <a:buFontTx/>
              <a:buNone/>
            </a:pPr>
            <a:r>
              <a:rPr lang="fr-FR" sz="1200" baseline="0" dirty="0">
                <a:latin typeface="Calibri" panose="020F0502020204030204" pitchFamily="34" charset="0"/>
                <a:cs typeface="Calibri" panose="020F0502020204030204" pitchFamily="34" charset="0"/>
              </a:rPr>
              <a:t>Au palier 2</a:t>
            </a:r>
            <a:r>
              <a:rPr lang="fr-FR" sz="1200" baseline="30000" dirty="0">
                <a:latin typeface="Calibri" panose="020F0502020204030204" pitchFamily="34" charset="0"/>
                <a:cs typeface="Calibri" panose="020F0502020204030204" pitchFamily="34" charset="0"/>
              </a:rPr>
              <a:t>nde</a:t>
            </a:r>
            <a:endParaRPr lang="fr-FR" sz="1200" baseline="0" dirty="0">
              <a:latin typeface="Calibri" panose="020F0502020204030204" pitchFamily="34" charset="0"/>
              <a:cs typeface="Calibri" panose="020F0502020204030204" pitchFamily="34" charset="0"/>
            </a:endParaRPr>
          </a:p>
          <a:p>
            <a:pPr marL="0" indent="0">
              <a:buFontTx/>
              <a:buNone/>
            </a:pPr>
            <a:r>
              <a:rPr lang="fr-FR" sz="1200" baseline="0" dirty="0">
                <a:latin typeface="Calibri" panose="020F0502020204030204" pitchFamily="34" charset="0"/>
                <a:cs typeface="Calibri" panose="020F0502020204030204" pitchFamily="34" charset="0"/>
              </a:rPr>
              <a:t>Dès lors que la formation offre l’apprentissage dès le départ. </a:t>
            </a:r>
          </a:p>
          <a:p>
            <a:pPr marL="0" indent="0">
              <a:buFontTx/>
              <a:buNone/>
            </a:pPr>
            <a:endParaRPr lang="fr-FR" sz="1200" baseline="0" dirty="0">
              <a:latin typeface="Calibri" panose="020F0502020204030204" pitchFamily="34" charset="0"/>
              <a:cs typeface="Calibri" panose="020F0502020204030204" pitchFamily="34" charset="0"/>
            </a:endParaRPr>
          </a:p>
          <a:p>
            <a:pPr marL="0" indent="0">
              <a:buFontTx/>
              <a:buNone/>
            </a:pPr>
            <a:r>
              <a:rPr lang="fr-FR" sz="1200" baseline="0" dirty="0">
                <a:latin typeface="Calibri" panose="020F0502020204030204" pitchFamily="34" charset="0"/>
                <a:cs typeface="Calibri" panose="020F0502020204030204" pitchFamily="34" charset="0"/>
              </a:rPr>
              <a:t>Je rappelle enfin la nécessité de saisir, dans l’ordre de préférence de la famille, les vœux en apprentissage. En effet, depuis 2022, ils sont communiqués via une plateforme nationale sécurisée, ainsi que les coordonnées de l’élève au CFA qui pourra les contacter et prendre le relai de l’accompagnement. </a:t>
            </a:r>
          </a:p>
          <a:p>
            <a:pPr marL="0" indent="0">
              <a:buFontTx/>
              <a:buNone/>
            </a:pPr>
            <a:r>
              <a:rPr lang="fr-FR" sz="1200" baseline="0" dirty="0">
                <a:latin typeface="Calibri" panose="020F0502020204030204" pitchFamily="34" charset="0"/>
                <a:cs typeface="Calibri" panose="020F0502020204030204" pitchFamily="34" charset="0"/>
              </a:rPr>
              <a:t>Il faut enfin souligner, pour des élèves qui feraient des vœux exclusifs apprentissage (ce qui n’est pas recommandé) qu’il bénéficieront également après le 26 juin d’un accompagnement MLDS. </a:t>
            </a:r>
          </a:p>
          <a:p>
            <a:pPr marL="0" indent="0">
              <a:buFontTx/>
              <a:buNone/>
            </a:pPr>
            <a:endParaRPr lang="fr-FR" sz="1200" dirty="0">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330875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386493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t>
            </a:r>
            <a:r>
              <a:rPr lang="fr-FR" baseline="0" dirty="0"/>
              <a:t>a circulaire «  choix des enseignements de spécialité  au cycle terminal du lycée », assortie de son annexe 5 qui indique la carte des EDS par département vous sera adressée à la rentrée de mars. </a:t>
            </a:r>
          </a:p>
          <a:p>
            <a:r>
              <a:rPr lang="fr-FR" baseline="0" dirty="0"/>
              <a:t>Sachez que les principes ne sont pas modifiés. </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76094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14</a:t>
            </a:fld>
            <a:endParaRPr lang="fr-FR"/>
          </a:p>
        </p:txBody>
      </p:sp>
    </p:spTree>
    <p:extLst>
      <p:ext uri="{BB962C8B-B14F-4D97-AF65-F5344CB8AC3E}">
        <p14:creationId xmlns:p14="http://schemas.microsoft.com/office/powerpoint/2010/main" val="79935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15</a:t>
            </a:fld>
            <a:endParaRPr lang="fr-FR"/>
          </a:p>
        </p:txBody>
      </p:sp>
    </p:spTree>
    <p:extLst>
      <p:ext uri="{BB962C8B-B14F-4D97-AF65-F5344CB8AC3E}">
        <p14:creationId xmlns:p14="http://schemas.microsoft.com/office/powerpoint/2010/main" val="11077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16</a:t>
            </a:fld>
            <a:endParaRPr lang="fr-FR"/>
          </a:p>
        </p:txBody>
      </p:sp>
    </p:spTree>
    <p:extLst>
      <p:ext uri="{BB962C8B-B14F-4D97-AF65-F5344CB8AC3E}">
        <p14:creationId xmlns:p14="http://schemas.microsoft.com/office/powerpoint/2010/main" val="156672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282378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19</a:t>
            </a:fld>
            <a:endParaRPr lang="fr-FR"/>
          </a:p>
        </p:txBody>
      </p:sp>
    </p:spTree>
    <p:extLst>
      <p:ext uri="{BB962C8B-B14F-4D97-AF65-F5344CB8AC3E}">
        <p14:creationId xmlns:p14="http://schemas.microsoft.com/office/powerpoint/2010/main" val="349335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21</a:t>
            </a:fld>
            <a:endParaRPr lang="fr-FR"/>
          </a:p>
        </p:txBody>
      </p:sp>
    </p:spTree>
    <p:extLst>
      <p:ext uri="{BB962C8B-B14F-4D97-AF65-F5344CB8AC3E}">
        <p14:creationId xmlns:p14="http://schemas.microsoft.com/office/powerpoint/2010/main" val="358543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préalable, rappel</a:t>
            </a:r>
            <a:r>
              <a:rPr lang="fr-FR" baseline="0" dirty="0"/>
              <a:t> éléments de contexte politique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048698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22</a:t>
            </a:fld>
            <a:endParaRPr lang="fr-FR"/>
          </a:p>
        </p:txBody>
      </p:sp>
    </p:spTree>
    <p:extLst>
      <p:ext uri="{BB962C8B-B14F-4D97-AF65-F5344CB8AC3E}">
        <p14:creationId xmlns:p14="http://schemas.microsoft.com/office/powerpoint/2010/main" val="2792876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23</a:t>
            </a:fld>
            <a:endParaRPr lang="fr-FR"/>
          </a:p>
        </p:txBody>
      </p:sp>
    </p:spTree>
    <p:extLst>
      <p:ext uri="{BB962C8B-B14F-4D97-AF65-F5344CB8AC3E}">
        <p14:creationId xmlns:p14="http://schemas.microsoft.com/office/powerpoint/2010/main" val="51945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24</a:t>
            </a:fld>
            <a:endParaRPr lang="fr-FR"/>
          </a:p>
        </p:txBody>
      </p:sp>
    </p:spTree>
    <p:extLst>
      <p:ext uri="{BB962C8B-B14F-4D97-AF65-F5344CB8AC3E}">
        <p14:creationId xmlns:p14="http://schemas.microsoft.com/office/powerpoint/2010/main" val="17601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118F85-7A2E-41F9-A27F-72C9428F5DED}" type="slidenum">
              <a:rPr lang="fr-FR" smtClean="0"/>
              <a:t>25</a:t>
            </a:fld>
            <a:endParaRPr lang="fr-FR"/>
          </a:p>
        </p:txBody>
      </p:sp>
    </p:spTree>
    <p:extLst>
      <p:ext uri="{BB962C8B-B14F-4D97-AF65-F5344CB8AC3E}">
        <p14:creationId xmlns:p14="http://schemas.microsoft.com/office/powerpoint/2010/main" val="1082429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BB798479-BD6F-43BF-87E5-F4E3A9C664A3}" type="slidenum">
              <a:rPr lang="fr-FR" smtClean="0"/>
              <a:t>38</a:t>
            </a:fld>
            <a:endParaRPr lang="fr-FR"/>
          </a:p>
        </p:txBody>
      </p:sp>
    </p:spTree>
    <p:extLst>
      <p:ext uri="{BB962C8B-B14F-4D97-AF65-F5344CB8AC3E}">
        <p14:creationId xmlns:p14="http://schemas.microsoft.com/office/powerpoint/2010/main" val="61385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BB798479-BD6F-43BF-87E5-F4E3A9C664A3}" type="slidenum">
              <a:rPr lang="fr-FR" smtClean="0"/>
              <a:t>39</a:t>
            </a:fld>
            <a:endParaRPr lang="fr-FR"/>
          </a:p>
        </p:txBody>
      </p:sp>
    </p:spTree>
    <p:extLst>
      <p:ext uri="{BB962C8B-B14F-4D97-AF65-F5344CB8AC3E}">
        <p14:creationId xmlns:p14="http://schemas.microsoft.com/office/powerpoint/2010/main" val="2727260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B798479-BD6F-43BF-87E5-F4E3A9C664A3}" type="slidenum">
              <a:rPr lang="fr-FR" smtClean="0"/>
              <a:t>40</a:t>
            </a:fld>
            <a:endParaRPr lang="fr-FR"/>
          </a:p>
        </p:txBody>
      </p:sp>
    </p:spTree>
    <p:extLst>
      <p:ext uri="{BB962C8B-B14F-4D97-AF65-F5344CB8AC3E}">
        <p14:creationId xmlns:p14="http://schemas.microsoft.com/office/powerpoint/2010/main" val="1125907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B798479-BD6F-43BF-87E5-F4E3A9C664A3}" type="slidenum">
              <a:rPr lang="fr-FR" smtClean="0"/>
              <a:t>41</a:t>
            </a:fld>
            <a:endParaRPr lang="fr-FR"/>
          </a:p>
        </p:txBody>
      </p:sp>
    </p:spTree>
    <p:extLst>
      <p:ext uri="{BB962C8B-B14F-4D97-AF65-F5344CB8AC3E}">
        <p14:creationId xmlns:p14="http://schemas.microsoft.com/office/powerpoint/2010/main" val="1974261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fld id="{BB798479-BD6F-43BF-87E5-F4E3A9C664A3}" type="slidenum">
              <a:rPr lang="fr-FR" smtClean="0"/>
              <a:t>42</a:t>
            </a:fld>
            <a:endParaRPr lang="fr-FR"/>
          </a:p>
        </p:txBody>
      </p:sp>
    </p:spTree>
    <p:extLst>
      <p:ext uri="{BB962C8B-B14F-4D97-AF65-F5344CB8AC3E}">
        <p14:creationId xmlns:p14="http://schemas.microsoft.com/office/powerpoint/2010/main" val="752757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Ajouter : Etablissement receveur : Elève n’étant pas dans AFFELNET Nice</a:t>
            </a:r>
            <a:br>
              <a:rPr lang="fr-FR" dirty="0"/>
            </a:br>
            <a:r>
              <a:rPr lang="fr-FR" dirty="0"/>
              <a:t>Changer d’établissement : Etablissement donneur : Elève dans AFFELNET Nice</a:t>
            </a:r>
          </a:p>
        </p:txBody>
      </p:sp>
      <p:sp>
        <p:nvSpPr>
          <p:cNvPr id="4" name="Espace réservé du numéro de diapositive 3"/>
          <p:cNvSpPr>
            <a:spLocks noGrp="1"/>
          </p:cNvSpPr>
          <p:nvPr>
            <p:ph type="sldNum" sz="quarter" idx="5"/>
          </p:nvPr>
        </p:nvSpPr>
        <p:spPr/>
        <p:txBody>
          <a:bodyPr/>
          <a:lstStyle/>
          <a:p>
            <a:fld id="{F1118F85-7A2E-41F9-A27F-72C9428F5DED}" type="slidenum">
              <a:rPr lang="fr-FR" smtClean="0"/>
              <a:t>43</a:t>
            </a:fld>
            <a:endParaRPr lang="fr-FR"/>
          </a:p>
        </p:txBody>
      </p:sp>
    </p:spTree>
    <p:extLst>
      <p:ext uri="{BB962C8B-B14F-4D97-AF65-F5344CB8AC3E}">
        <p14:creationId xmlns:p14="http://schemas.microsoft.com/office/powerpoint/2010/main" val="387835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000" kern="1200" dirty="0">
                <a:solidFill>
                  <a:schemeClr val="tx1"/>
                </a:solidFill>
                <a:effectLst/>
                <a:latin typeface="+mn-lt"/>
                <a:ea typeface="+mn-ea"/>
                <a:cs typeface="+mn-cs"/>
              </a:rPr>
              <a:t>L’académie de Nice met en œuvre pour cette campagne 2024, une affectation provisoire à l’entrée en voie professionnelle.</a:t>
            </a:r>
          </a:p>
          <a:p>
            <a:r>
              <a:rPr lang="fr-FR" sz="1000" b="1" kern="1200" dirty="0">
                <a:solidFill>
                  <a:schemeClr val="tx1"/>
                </a:solidFill>
                <a:effectLst/>
                <a:latin typeface="+mn-lt"/>
                <a:ea typeface="+mn-ea"/>
                <a:cs typeface="+mn-cs"/>
              </a:rPr>
              <a:t>La procédure d'affectation provisoire s'inscrit dans le souci d’une meilleure satisfaction des voeux des familles et dans une perspective de valorisation des places en voie professionnelle. </a:t>
            </a:r>
            <a:endParaRPr lang="fr-FR" sz="1000" kern="1200" dirty="0">
              <a:solidFill>
                <a:schemeClr val="tx1"/>
              </a:solidFill>
              <a:effectLst/>
              <a:latin typeface="+mn-lt"/>
              <a:ea typeface="+mn-ea"/>
              <a:cs typeface="+mn-cs"/>
            </a:endParaRPr>
          </a:p>
          <a:p>
            <a:r>
              <a:rPr lang="fr-FR" sz="1000" kern="1200" dirty="0">
                <a:solidFill>
                  <a:schemeClr val="tx1"/>
                </a:solidFill>
                <a:effectLst/>
                <a:latin typeface="+mn-lt"/>
                <a:ea typeface="+mn-ea"/>
                <a:cs typeface="+mn-cs"/>
              </a:rPr>
              <a:t>Quinze jours avant les résultats du tour principal d’affectation, le 13 juin prochain, une étape </a:t>
            </a:r>
            <a:r>
              <a:rPr lang="fr-FR" sz="1000" kern="1200" dirty="0">
                <a:solidFill>
                  <a:srgbClr val="FF0000"/>
                </a:solidFill>
                <a:effectLst/>
                <a:latin typeface="+mn-lt"/>
                <a:ea typeface="+mn-ea"/>
                <a:cs typeface="+mn-cs"/>
              </a:rPr>
              <a:t>d'affectation provisoire à l’entrée en voie professionnelle </a:t>
            </a:r>
            <a:r>
              <a:rPr lang="fr-FR" sz="1000" kern="1200" dirty="0">
                <a:solidFill>
                  <a:schemeClr val="tx1"/>
                </a:solidFill>
                <a:effectLst/>
                <a:latin typeface="+mn-lt"/>
                <a:ea typeface="+mn-ea"/>
                <a:cs typeface="+mn-cs"/>
              </a:rPr>
              <a:t>précède l'affectation définitive du 26 juin 2024. </a:t>
            </a:r>
          </a:p>
          <a:p>
            <a:r>
              <a:rPr lang="fr-FR" sz="1000" kern="1200" dirty="0">
                <a:solidFill>
                  <a:schemeClr val="tx1"/>
                </a:solidFill>
                <a:effectLst/>
                <a:latin typeface="+mn-lt"/>
                <a:ea typeface="+mn-ea"/>
                <a:cs typeface="+mn-cs"/>
              </a:rPr>
              <a:t> </a:t>
            </a:r>
          </a:p>
          <a:p>
            <a:r>
              <a:rPr lang="fr-FR" sz="1000" kern="1200" dirty="0">
                <a:solidFill>
                  <a:schemeClr val="tx1"/>
                </a:solidFill>
                <a:effectLst/>
                <a:latin typeface="+mn-lt"/>
                <a:ea typeface="+mn-ea"/>
                <a:cs typeface="+mn-cs"/>
              </a:rPr>
              <a:t>Dans le cadre de cette </a:t>
            </a:r>
            <a:r>
              <a:rPr lang="fr-FR" sz="1000" b="1" kern="1200" dirty="0">
                <a:solidFill>
                  <a:schemeClr val="tx1"/>
                </a:solidFill>
                <a:effectLst/>
                <a:latin typeface="+mn-lt"/>
                <a:ea typeface="+mn-ea"/>
                <a:cs typeface="+mn-cs"/>
              </a:rPr>
              <a:t>sécurisation des parcours</a:t>
            </a:r>
            <a:r>
              <a:rPr lang="fr-FR" sz="1000" kern="1200" dirty="0">
                <a:solidFill>
                  <a:schemeClr val="tx1"/>
                </a:solidFill>
                <a:effectLst/>
                <a:latin typeface="+mn-lt"/>
                <a:ea typeface="+mn-ea"/>
                <a:cs typeface="+mn-cs"/>
              </a:rPr>
              <a:t>, il convient de saisir les vœux de voie professionnelle (</a:t>
            </a:r>
            <a:r>
              <a:rPr lang="fr-FR" sz="1000" b="1" kern="1200" dirty="0">
                <a:solidFill>
                  <a:schemeClr val="tx1"/>
                </a:solidFill>
                <a:effectLst/>
                <a:latin typeface="+mn-lt"/>
                <a:ea typeface="+mn-ea"/>
                <a:cs typeface="+mn-cs"/>
              </a:rPr>
              <a:t>nous recommandons la saisie de 3 vœux minimum</a:t>
            </a:r>
            <a:r>
              <a:rPr lang="fr-FR" sz="1000" kern="1200" dirty="0">
                <a:solidFill>
                  <a:schemeClr val="tx1"/>
                </a:solidFill>
                <a:effectLst/>
                <a:latin typeface="+mn-lt"/>
                <a:ea typeface="+mn-ea"/>
                <a:cs typeface="+mn-cs"/>
              </a:rPr>
              <a:t>) au plus tard dans</a:t>
            </a:r>
            <a:r>
              <a:rPr lang="fr-FR" sz="1000" kern="1200" baseline="0" dirty="0">
                <a:solidFill>
                  <a:schemeClr val="tx1"/>
                </a:solidFill>
                <a:effectLst/>
                <a:latin typeface="+mn-lt"/>
                <a:ea typeface="+mn-ea"/>
                <a:cs typeface="+mn-cs"/>
              </a:rPr>
              <a:t> le </a:t>
            </a:r>
            <a:r>
              <a:rPr lang="fr-FR" sz="1000" dirty="0"/>
              <a:t>mercredi 5</a:t>
            </a:r>
            <a:r>
              <a:rPr lang="fr-FR" sz="1000" kern="1200" baseline="0" dirty="0">
                <a:solidFill>
                  <a:schemeClr val="tx1"/>
                </a:solidFill>
                <a:effectLst/>
                <a:latin typeface="+mn-lt"/>
                <a:ea typeface="+mn-ea"/>
                <a:cs typeface="+mn-cs"/>
              </a:rPr>
              <a:t> juin-12h (date unique de fin de saisie) . </a:t>
            </a:r>
          </a:p>
          <a:p>
            <a:pPr lvl="0"/>
            <a:r>
              <a:rPr lang="fr-FR" sz="1000" b="1" kern="1200" dirty="0">
                <a:solidFill>
                  <a:schemeClr val="tx1"/>
                </a:solidFill>
                <a:effectLst/>
                <a:latin typeface="+mn-lt"/>
                <a:ea typeface="+mn-ea"/>
                <a:cs typeface="+mn-cs"/>
              </a:rPr>
              <a:t>Le 27 mai 2024 </a:t>
            </a:r>
            <a:r>
              <a:rPr lang="fr-FR" sz="1000" kern="1200" dirty="0">
                <a:solidFill>
                  <a:schemeClr val="tx1"/>
                </a:solidFill>
                <a:effectLst/>
                <a:latin typeface="+mn-lt"/>
                <a:ea typeface="+mn-ea"/>
                <a:cs typeface="+mn-cs"/>
              </a:rPr>
              <a:t>si les familles choisissent d’utiliser le service en ligne affectation,</a:t>
            </a:r>
          </a:p>
          <a:p>
            <a:pPr lvl="0"/>
            <a:r>
              <a:rPr lang="fr-FR" sz="1000" b="1" kern="1200" dirty="0">
                <a:solidFill>
                  <a:schemeClr val="tx1"/>
                </a:solidFill>
                <a:effectLst/>
                <a:latin typeface="+mn-lt"/>
                <a:ea typeface="+mn-ea"/>
                <a:cs typeface="+mn-cs"/>
              </a:rPr>
              <a:t>Le vendredi 7 juin – 12h </a:t>
            </a:r>
            <a:r>
              <a:rPr lang="fr-FR" sz="1000" kern="1200" dirty="0">
                <a:solidFill>
                  <a:schemeClr val="tx1"/>
                </a:solidFill>
                <a:effectLst/>
                <a:latin typeface="+mn-lt"/>
                <a:ea typeface="+mn-ea"/>
                <a:cs typeface="+mn-cs"/>
              </a:rPr>
              <a:t>si les chefs d’établissement sont chargés d’effectuer la saisie pour les familles,</a:t>
            </a:r>
          </a:p>
          <a:p>
            <a:pPr lvl="0"/>
            <a:r>
              <a:rPr lang="fr-FR" sz="1000" kern="1200" dirty="0">
                <a:solidFill>
                  <a:schemeClr val="tx1"/>
                </a:solidFill>
                <a:effectLst/>
                <a:latin typeface="+mn-lt"/>
                <a:ea typeface="+mn-ea"/>
                <a:cs typeface="+mn-cs"/>
              </a:rPr>
              <a:t>La simulation d’affectation aura lieu le </a:t>
            </a:r>
            <a:r>
              <a:rPr lang="fr-FR" sz="1000" b="1" u="sng" kern="1200" dirty="0">
                <a:solidFill>
                  <a:schemeClr val="tx1"/>
                </a:solidFill>
                <a:effectLst/>
                <a:latin typeface="+mn-lt"/>
                <a:ea typeface="+mn-ea"/>
                <a:cs typeface="+mn-cs"/>
              </a:rPr>
              <a:t>jeudi 13 juin 2024.</a:t>
            </a:r>
            <a:r>
              <a:rPr lang="fr-FR" sz="1000" kern="1200" dirty="0">
                <a:solidFill>
                  <a:schemeClr val="tx1"/>
                </a:solidFill>
                <a:effectLst/>
                <a:latin typeface="+mn-lt"/>
                <a:ea typeface="+mn-ea"/>
                <a:cs typeface="+mn-cs"/>
              </a:rPr>
              <a:t> Le serveur AFFELNET sera fermé à l’ensemble des établissements à partir du 13 juin – 12h.</a:t>
            </a:r>
          </a:p>
          <a:p>
            <a:pPr lvl="0"/>
            <a:r>
              <a:rPr lang="fr-FR" sz="1000" kern="1200" dirty="0">
                <a:solidFill>
                  <a:schemeClr val="tx1"/>
                </a:solidFill>
                <a:effectLst/>
                <a:latin typeface="+mn-lt"/>
                <a:ea typeface="+mn-ea"/>
                <a:cs typeface="+mn-cs"/>
              </a:rPr>
              <a:t>Dès communication des résultats d’affectation provisoire </a:t>
            </a:r>
            <a:r>
              <a:rPr lang="fr-FR" sz="1000" u="sng" kern="1200" dirty="0">
                <a:solidFill>
                  <a:schemeClr val="tx1"/>
                </a:solidFill>
                <a:effectLst/>
                <a:latin typeface="+mn-lt"/>
                <a:ea typeface="+mn-ea"/>
                <a:cs typeface="+mn-cs"/>
              </a:rPr>
              <a:t>aux établissements d’origine</a:t>
            </a:r>
            <a:r>
              <a:rPr lang="fr-FR" sz="1000" kern="1200" dirty="0">
                <a:solidFill>
                  <a:schemeClr val="tx1"/>
                </a:solidFill>
                <a:effectLst/>
                <a:latin typeface="+mn-lt"/>
                <a:ea typeface="+mn-ea"/>
                <a:cs typeface="+mn-cs"/>
              </a:rPr>
              <a:t> </a:t>
            </a:r>
            <a:r>
              <a:rPr lang="fr-FR" sz="1000" b="1" kern="1200" dirty="0">
                <a:solidFill>
                  <a:schemeClr val="tx1"/>
                </a:solidFill>
                <a:effectLst/>
                <a:latin typeface="+mn-lt"/>
                <a:ea typeface="+mn-ea"/>
                <a:cs typeface="+mn-cs"/>
              </a:rPr>
              <a:t>le vendredi 14 juin en fin de journée par la DRAIO</a:t>
            </a:r>
            <a:r>
              <a:rPr lang="fr-FR" sz="1000" kern="1200" dirty="0">
                <a:solidFill>
                  <a:schemeClr val="tx1"/>
                </a:solidFill>
                <a:effectLst/>
                <a:latin typeface="+mn-lt"/>
                <a:ea typeface="+mn-ea"/>
                <a:cs typeface="+mn-cs"/>
              </a:rPr>
              <a:t>, les familles des élèves qui ne bénéficient d’aucune sécurisation sont invitées par le collège à élargir leurs vœux dans le cadre d’un entretien </a:t>
            </a:r>
            <a:r>
              <a:rPr lang="fr-FR" sz="1000" b="1" kern="1200" dirty="0">
                <a:solidFill>
                  <a:schemeClr val="tx1"/>
                </a:solidFill>
                <a:effectLst/>
                <a:latin typeface="+mn-lt"/>
                <a:ea typeface="+mn-ea"/>
                <a:cs typeface="+mn-cs"/>
              </a:rPr>
              <a:t>possible jusqu’au mardi 18 juin à 12h</a:t>
            </a:r>
            <a:r>
              <a:rPr lang="fr-FR" sz="1000" b="0" kern="1200" dirty="0">
                <a:solidFill>
                  <a:schemeClr val="tx1"/>
                </a:solidFill>
                <a:effectLst/>
                <a:latin typeface="+mn-lt"/>
                <a:ea typeface="+mn-ea"/>
                <a:cs typeface="+mn-cs"/>
              </a:rPr>
              <a:t>.</a:t>
            </a:r>
            <a:endParaRPr lang="fr-FR" sz="1000" kern="1200" dirty="0">
              <a:solidFill>
                <a:schemeClr val="tx1"/>
              </a:solidFill>
              <a:effectLst/>
              <a:latin typeface="+mn-lt"/>
              <a:ea typeface="+mn-ea"/>
              <a:cs typeface="+mn-cs"/>
            </a:endParaRPr>
          </a:p>
          <a:p>
            <a:endParaRPr lang="fr-FR" sz="1200" kern="1200" dirty="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
        <p:nvSpPr>
          <p:cNvPr id="5" name="Espace réservé du pied de page 4"/>
          <p:cNvSpPr>
            <a:spLocks noGrp="1"/>
          </p:cNvSpPr>
          <p:nvPr>
            <p:ph type="ftr" sz="quarter" idx="11"/>
          </p:nvPr>
        </p:nvSpPr>
        <p:spPr/>
        <p:txBody>
          <a:bodyPr/>
          <a:lstStyle/>
          <a:p>
            <a:r>
              <a:rPr lang="fr-FR"/>
              <a:t>DRAIO Nice</a:t>
            </a:r>
            <a:endParaRPr lang="fr-FR" dirty="0"/>
          </a:p>
        </p:txBody>
      </p:sp>
    </p:spTree>
    <p:extLst>
      <p:ext uri="{BB962C8B-B14F-4D97-AF65-F5344CB8AC3E}">
        <p14:creationId xmlns:p14="http://schemas.microsoft.com/office/powerpoint/2010/main" val="2011380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13 juin fermeture </a:t>
            </a:r>
            <a:r>
              <a:rPr lang="fr-FR" dirty="0" err="1"/>
              <a:t>Affelnet</a:t>
            </a:r>
            <a:r>
              <a:rPr lang="fr-FR" dirty="0"/>
              <a:t> puis sécurisation uniquement</a:t>
            </a:r>
          </a:p>
        </p:txBody>
      </p:sp>
      <p:sp>
        <p:nvSpPr>
          <p:cNvPr id="4" name="Espace réservé du numéro de diapositive 3"/>
          <p:cNvSpPr>
            <a:spLocks noGrp="1"/>
          </p:cNvSpPr>
          <p:nvPr>
            <p:ph type="sldNum" sz="quarter" idx="5"/>
          </p:nvPr>
        </p:nvSpPr>
        <p:spPr/>
        <p:txBody>
          <a:bodyPr/>
          <a:lstStyle/>
          <a:p>
            <a:fld id="{F1118F85-7A2E-41F9-A27F-72C9428F5DED}" type="slidenum">
              <a:rPr lang="fr-FR" smtClean="0"/>
              <a:t>53</a:t>
            </a:fld>
            <a:endParaRPr lang="fr-FR"/>
          </a:p>
        </p:txBody>
      </p:sp>
    </p:spTree>
    <p:extLst>
      <p:ext uri="{BB962C8B-B14F-4D97-AF65-F5344CB8AC3E}">
        <p14:creationId xmlns:p14="http://schemas.microsoft.com/office/powerpoint/2010/main" val="11336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269333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Webinaire DIASI : </a:t>
            </a:r>
            <a:r>
              <a:rPr lang="fr-FR" dirty="0" err="1"/>
              <a:t>téléinscription</a:t>
            </a:r>
            <a:r>
              <a:rPr lang="fr-FR" dirty="0"/>
              <a:t> + SIECLE Orientation</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
        <p:nvSpPr>
          <p:cNvPr id="5" name="Espace réservé du pied de page 4"/>
          <p:cNvSpPr>
            <a:spLocks noGrp="1"/>
          </p:cNvSpPr>
          <p:nvPr>
            <p:ph type="ftr" sz="quarter" idx="11"/>
          </p:nvPr>
        </p:nvSpPr>
        <p:spPr/>
        <p:txBody>
          <a:bodyPr/>
          <a:lstStyle/>
          <a:p>
            <a:r>
              <a:rPr lang="fr-FR"/>
              <a:t>DRAIO Nice</a:t>
            </a:r>
            <a:endParaRPr lang="fr-FR" dirty="0"/>
          </a:p>
        </p:txBody>
      </p:sp>
    </p:spTree>
    <p:extLst>
      <p:ext uri="{BB962C8B-B14F-4D97-AF65-F5344CB8AC3E}">
        <p14:creationId xmlns:p14="http://schemas.microsoft.com/office/powerpoint/2010/main" val="416445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a:t>
            </a:r>
            <a:r>
              <a:rPr lang="fr-FR" baseline="0" dirty="0"/>
              <a:t> d’inscription sauvage autorisée</a:t>
            </a:r>
          </a:p>
          <a:p>
            <a:r>
              <a:rPr lang="fr-FR" baseline="0" dirty="0"/>
              <a:t>Places libres = </a:t>
            </a:r>
            <a:r>
              <a:rPr lang="fr-FR" sz="1200" dirty="0">
                <a:latin typeface="Calibri" panose="020F0502020204030204" pitchFamily="34" charset="0"/>
                <a:cs typeface="Calibri" panose="020F0502020204030204" pitchFamily="34" charset="0"/>
              </a:rPr>
              <a:t>PV Affelnet + élèves qui ne sont pas venus s’inscrire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
        <p:nvSpPr>
          <p:cNvPr id="5" name="Espace réservé du pied de page 4"/>
          <p:cNvSpPr>
            <a:spLocks noGrp="1"/>
          </p:cNvSpPr>
          <p:nvPr>
            <p:ph type="ftr" sz="quarter" idx="11"/>
          </p:nvPr>
        </p:nvSpPr>
        <p:spPr/>
        <p:txBody>
          <a:bodyPr/>
          <a:lstStyle/>
          <a:p>
            <a:r>
              <a:rPr lang="fr-FR"/>
              <a:t>DRAIO Nice</a:t>
            </a:r>
            <a:endParaRPr lang="fr-FR" dirty="0"/>
          </a:p>
        </p:txBody>
      </p:sp>
    </p:spTree>
    <p:extLst>
      <p:ext uri="{BB962C8B-B14F-4D97-AF65-F5344CB8AC3E}">
        <p14:creationId xmlns:p14="http://schemas.microsoft.com/office/powerpoint/2010/main" val="325330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14313" indent="-214313" defTabSz="557213">
              <a:spcBef>
                <a:spcPts val="610"/>
              </a:spcBef>
              <a:buFont typeface="Arial" panose="020B0604020202020204" pitchFamily="34" charset="0"/>
              <a:buChar char="•"/>
              <a:defRPr/>
            </a:pPr>
            <a:r>
              <a:rPr lang="fr-FR" sz="1000" dirty="0">
                <a:solidFill>
                  <a:sysClr val="windowText" lastClr="000000"/>
                </a:solidFill>
                <a:latin typeface="Calibri" panose="020F0502020204030204" pitchFamily="34" charset="0"/>
                <a:cs typeface="Calibri" panose="020F0502020204030204" pitchFamily="34" charset="0"/>
              </a:rPr>
              <a:t>Un enjeu renforcé pour l’affectation de juin 2024,</a:t>
            </a:r>
          </a:p>
          <a:p>
            <a:pPr marL="214313" indent="-214313" defTabSz="557213">
              <a:spcBef>
                <a:spcPts val="610"/>
              </a:spcBef>
              <a:buFont typeface="Arial" panose="020B0604020202020204" pitchFamily="34" charset="0"/>
              <a:buChar char="•"/>
              <a:defRPr/>
            </a:pPr>
            <a:r>
              <a:rPr lang="fr-FR" sz="1000" dirty="0">
                <a:solidFill>
                  <a:sysClr val="windowText" lastClr="000000"/>
                </a:solidFill>
                <a:latin typeface="Calibri" panose="020F0502020204030204" pitchFamily="34" charset="0"/>
                <a:cs typeface="Calibri" panose="020F0502020204030204" pitchFamily="34" charset="0"/>
              </a:rPr>
              <a:t>Une responsabilité collective au sein de chaque réseau:</a:t>
            </a:r>
          </a:p>
          <a:p>
            <a:pPr defTabSz="557213">
              <a:spcBef>
                <a:spcPts val="610"/>
              </a:spcBef>
              <a:defRPr/>
            </a:pPr>
            <a:r>
              <a:rPr lang="fr-FR" sz="1000" dirty="0">
                <a:solidFill>
                  <a:sysClr val="windowText" lastClr="000000"/>
                </a:solidFill>
                <a:latin typeface="Calibri" panose="020F0502020204030204" pitchFamily="34" charset="0"/>
                <a:cs typeface="Calibri" panose="020F0502020204030204" pitchFamily="34" charset="0"/>
              </a:rPr>
              <a:t>	EPLE / CIO / MLDS / Services académiques</a:t>
            </a:r>
          </a:p>
          <a:p>
            <a:pPr defTabSz="557213">
              <a:spcBef>
                <a:spcPts val="610"/>
              </a:spcBef>
              <a:defRPr/>
            </a:pPr>
            <a:endParaRPr lang="fr-FR" sz="1000" dirty="0">
              <a:solidFill>
                <a:sysClr val="windowText" lastClr="000000"/>
              </a:solidFill>
              <a:latin typeface="Calibri" panose="020F0502020204030204" pitchFamily="34" charset="0"/>
              <a:cs typeface="Calibri" panose="020F0502020204030204" pitchFamily="34" charset="0"/>
            </a:endParaRPr>
          </a:p>
          <a:p>
            <a:pPr marL="214313" indent="-214313" defTabSz="557213">
              <a:spcBef>
                <a:spcPts val="610"/>
              </a:spcBef>
              <a:buFont typeface="Arial" panose="020B0604020202020204" pitchFamily="34" charset="0"/>
              <a:buChar char="•"/>
              <a:defRPr/>
            </a:pPr>
            <a:r>
              <a:rPr lang="fr-FR" sz="1000" dirty="0">
                <a:solidFill>
                  <a:sysClr val="windowText" lastClr="000000"/>
                </a:solidFill>
                <a:latin typeface="Calibri" panose="020F0502020204030204" pitchFamily="34" charset="0"/>
                <a:cs typeface="Calibri" panose="020F0502020204030204" pitchFamily="34" charset="0"/>
              </a:rPr>
              <a:t>Une prise en charge qui évolue : 	</a:t>
            </a:r>
          </a:p>
          <a:p>
            <a:pPr defTabSz="557213">
              <a:spcBef>
                <a:spcPts val="610"/>
              </a:spcBef>
              <a:defRPr/>
            </a:pPr>
            <a:r>
              <a:rPr lang="fr-FR" sz="1000" dirty="0">
                <a:solidFill>
                  <a:sysClr val="windowText" lastClr="000000"/>
                </a:solidFill>
                <a:latin typeface="Calibri" panose="020F0502020204030204" pitchFamily="34" charset="0"/>
                <a:cs typeface="Calibri" panose="020F0502020204030204" pitchFamily="34" charset="0"/>
              </a:rPr>
              <a:t>	2023 : Démarche de diagnostics territoriaux initiée en sept-oct. …</a:t>
            </a:r>
          </a:p>
          <a:p>
            <a:pPr defTabSz="557213">
              <a:spcBef>
                <a:spcPts val="610"/>
              </a:spcBef>
              <a:defRPr/>
            </a:pPr>
            <a:r>
              <a:rPr lang="fr-FR" sz="1000" i="1" dirty="0">
                <a:solidFill>
                  <a:sysClr val="windowText" lastClr="000000"/>
                </a:solidFill>
                <a:latin typeface="Calibri" panose="020F0502020204030204" pitchFamily="34" charset="0"/>
                <a:cs typeface="Calibri" panose="020F0502020204030204" pitchFamily="34" charset="0"/>
              </a:rPr>
              <a:t>	2024 : </a:t>
            </a:r>
            <a:r>
              <a:rPr lang="fr-FR" sz="1000" dirty="0">
                <a:solidFill>
                  <a:sysClr val="windowText" lastClr="000000"/>
                </a:solidFill>
                <a:latin typeface="Calibri" panose="020F0502020204030204" pitchFamily="34" charset="0"/>
                <a:cs typeface="Calibri" panose="020F0502020204030204" pitchFamily="34" charset="0"/>
              </a:rPr>
              <a:t>Démarche plus structurée sur une nouvelle période Juin-Octobre</a:t>
            </a:r>
          </a:p>
          <a:p>
            <a:pPr defTabSz="557213">
              <a:spcBef>
                <a:spcPts val="610"/>
              </a:spcBef>
              <a:defRPr/>
            </a:pPr>
            <a:endParaRPr lang="fr-FR" sz="1000" dirty="0">
              <a:solidFill>
                <a:sysClr val="windowText" lastClr="000000"/>
              </a:solidFill>
              <a:latin typeface="Calibri" panose="020F0502020204030204" pitchFamily="34" charset="0"/>
              <a:cs typeface="Calibri" panose="020F0502020204030204" pitchFamily="34" charset="0"/>
            </a:endParaRPr>
          </a:p>
          <a:p>
            <a:pPr defTabSz="557213">
              <a:spcBef>
                <a:spcPts val="610"/>
              </a:spcBef>
              <a:defRPr/>
            </a:pPr>
            <a:r>
              <a:rPr lang="fr-FR" sz="1000" b="1" dirty="0">
                <a:solidFill>
                  <a:sysClr val="windowText" lastClr="000000"/>
                </a:solidFill>
                <a:latin typeface="Calibri" panose="020F0502020204030204" pitchFamily="34" charset="0"/>
                <a:cs typeface="Calibri" panose="020F0502020204030204" pitchFamily="34" charset="0"/>
              </a:rPr>
              <a:t>Proposition</a:t>
            </a:r>
          </a:p>
          <a:p>
            <a:pPr marL="214313" indent="-214313" defTabSz="557213">
              <a:spcBef>
                <a:spcPts val="610"/>
              </a:spcBef>
              <a:buFont typeface="Arial" panose="020B0604020202020204" pitchFamily="34" charset="0"/>
              <a:buChar char="•"/>
              <a:defRPr/>
            </a:pPr>
            <a:r>
              <a:rPr lang="fr-FR" sz="1000" dirty="0">
                <a:solidFill>
                  <a:sysClr val="windowText" lastClr="000000"/>
                </a:solidFill>
                <a:latin typeface="Calibri" panose="020F0502020204030204" pitchFamily="34" charset="0"/>
                <a:cs typeface="Calibri" panose="020F0502020204030204" pitchFamily="34" charset="0"/>
              </a:rPr>
              <a:t>Engager une démarche réflexive collective : </a:t>
            </a:r>
          </a:p>
          <a:p>
            <a:pPr marL="214313" indent="-214313" defTabSz="557213">
              <a:spcBef>
                <a:spcPts val="610"/>
              </a:spcBef>
              <a:buFont typeface="Arial" panose="020B0604020202020204" pitchFamily="34" charset="0"/>
              <a:buChar char="•"/>
              <a:defRPr/>
            </a:pPr>
            <a:r>
              <a:rPr lang="fr-FR" sz="1000" dirty="0">
                <a:solidFill>
                  <a:sysClr val="windowText" lastClr="000000"/>
                </a:solidFill>
                <a:latin typeface="Calibri" panose="020F0502020204030204" pitchFamily="34" charset="0"/>
                <a:cs typeface="Calibri" panose="020F0502020204030204" pitchFamily="34" charset="0"/>
              </a:rPr>
              <a:t>Mobiliser Chefs d’établissement responsables </a:t>
            </a:r>
            <a:r>
              <a:rPr lang="fr-FR" sz="1000" dirty="0" err="1">
                <a:solidFill>
                  <a:sysClr val="windowText" lastClr="000000"/>
                </a:solidFill>
                <a:latin typeface="Calibri" panose="020F0502020204030204" pitchFamily="34" charset="0"/>
                <a:cs typeface="Calibri" panose="020F0502020204030204" pitchFamily="34" charset="0"/>
              </a:rPr>
              <a:t>FoQualE</a:t>
            </a:r>
            <a:r>
              <a:rPr lang="fr-FR" sz="1000" dirty="0">
                <a:solidFill>
                  <a:sysClr val="windowText" lastClr="000000"/>
                </a:solidFill>
                <a:latin typeface="Calibri" panose="020F0502020204030204" pitchFamily="34" charset="0"/>
                <a:cs typeface="Calibri" panose="020F0502020204030204" pitchFamily="34" charset="0"/>
              </a:rPr>
              <a:t> /DCIO/MLDS/IENIO/DRAIO</a:t>
            </a:r>
          </a:p>
          <a:p>
            <a:pPr defTabSz="557213">
              <a:spcBef>
                <a:spcPts val="610"/>
              </a:spcBef>
              <a:defRPr/>
            </a:pPr>
            <a:r>
              <a:rPr lang="fr-FR" sz="1000" dirty="0">
                <a:solidFill>
                  <a:sysClr val="windowText" lastClr="000000"/>
                </a:solidFill>
                <a:latin typeface="Calibri" panose="020F0502020204030204" pitchFamily="34" charset="0"/>
                <a:cs typeface="Calibri" panose="020F0502020204030204" pitchFamily="34" charset="0"/>
              </a:rPr>
              <a:t>	pour préparer et renforcer le suivi concerté </a:t>
            </a:r>
            <a:r>
              <a:rPr lang="fr-FR" sz="1000" u="sng" dirty="0">
                <a:solidFill>
                  <a:sysClr val="windowText" lastClr="000000"/>
                </a:solidFill>
                <a:latin typeface="Calibri" panose="020F0502020204030204" pitchFamily="34" charset="0"/>
                <a:cs typeface="Calibri" panose="020F0502020204030204" pitchFamily="34" charset="0"/>
              </a:rPr>
              <a:t>dès juin 2024</a:t>
            </a:r>
          </a:p>
          <a:p>
            <a:pPr defTabSz="557213">
              <a:spcBef>
                <a:spcPts val="610"/>
              </a:spcBef>
              <a:defRPr/>
            </a:pPr>
            <a:endParaRPr lang="fr-FR" sz="1000" dirty="0">
              <a:solidFill>
                <a:sysClr val="windowText" lastClr="000000"/>
              </a:solidFill>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13075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
        <p:nvSpPr>
          <p:cNvPr id="5" name="Espace réservé du pied de page 4"/>
          <p:cNvSpPr>
            <a:spLocks noGrp="1"/>
          </p:cNvSpPr>
          <p:nvPr>
            <p:ph type="ftr" sz="quarter" idx="11"/>
          </p:nvPr>
        </p:nvSpPr>
        <p:spPr/>
        <p:txBody>
          <a:bodyPr/>
          <a:lstStyle/>
          <a:p>
            <a:r>
              <a:rPr lang="fr-FR"/>
              <a:t>DRAIO Nice</a:t>
            </a:r>
            <a:endParaRPr lang="fr-FR" dirty="0"/>
          </a:p>
        </p:txBody>
      </p:sp>
    </p:spTree>
    <p:extLst>
      <p:ext uri="{BB962C8B-B14F-4D97-AF65-F5344CB8AC3E}">
        <p14:creationId xmlns:p14="http://schemas.microsoft.com/office/powerpoint/2010/main" val="220443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S2TMD : les élèves de 2GT n’ayant pas suivi l’option de seconde culture et pratique de la danse, du théâtre et de la musique peuvent candidater en 1</a:t>
            </a:r>
            <a:r>
              <a:rPr lang="fr-FR" baseline="30000" dirty="0"/>
              <a:t>re</a:t>
            </a:r>
            <a:r>
              <a:rPr lang="fr-FR" dirty="0"/>
              <a:t> technologique S2TMD sous conditions : audition par le conservatoire et avis favorable</a:t>
            </a:r>
            <a:r>
              <a:rPr lang="fr-FR" baseline="0" dirty="0"/>
              <a:t> d’orientation sur cette série de bac. </a:t>
            </a:r>
          </a:p>
          <a:p>
            <a:r>
              <a:rPr lang="fr-FR" baseline="0" dirty="0"/>
              <a:t>Ensuite l’ensemble des candidats (élèves de l’option + nouveaux candidats) sont classés dans le cadre d’une commission lycée + conservatoire et cette proposition de liste est transmise à l’Ia </a:t>
            </a:r>
            <a:r>
              <a:rPr lang="fr-FR" baseline="0" dirty="0" err="1"/>
              <a:t>dasen</a:t>
            </a:r>
            <a:r>
              <a:rPr lang="fr-FR" baseline="0" dirty="0"/>
              <a:t>. Ils saisissent le vœu spécifique dans AFFELNET LYCEE. (nouveau)</a:t>
            </a:r>
          </a:p>
          <a:p>
            <a:endParaRPr lang="fr-FR" baseline="0" dirty="0"/>
          </a:p>
          <a:p>
            <a:r>
              <a:rPr lang="fr-FR" baseline="0" dirty="0"/>
              <a:t>A noter au niveau 2GT comme au niveau 1</a:t>
            </a:r>
            <a:r>
              <a:rPr lang="fr-FR" baseline="30000" dirty="0"/>
              <a:t>ère</a:t>
            </a:r>
            <a:r>
              <a:rPr lang="fr-FR" baseline="0" dirty="0"/>
              <a:t>, j’invite les deux établissements à prendre le plus possible en considération le contexte d’origine des candidats. </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298166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685800" y="2130424"/>
            <a:ext cx="7772400" cy="1470024"/>
          </a:xfrm>
        </p:spPr>
        <p:txBody>
          <a:bodyPr/>
          <a:lstStyle/>
          <a:p>
            <a:pPr>
              <a:defRPr/>
            </a:pPr>
            <a:r>
              <a:rPr lang="fr-FR"/>
              <a:t>Cliquez pour modifier le style du titre</a:t>
            </a:r>
            <a:endParaRPr/>
          </a:p>
        </p:txBody>
      </p:sp>
      <p:sp>
        <p:nvSpPr>
          <p:cNvPr id="5" name="Sous-titre 2"/>
          <p:cNvSpPr>
            <a:spLocks noGrp="1"/>
          </p:cNvSpPr>
          <p:nvPr>
            <p:ph type="subTitle" idx="1"/>
          </p:nvPr>
        </p:nvSpPr>
        <p:spPr bwMode="auto">
          <a:xfrm>
            <a:off x="1371600" y="3886200"/>
            <a:ext cx="6400800" cy="17525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Cliquez pour modifier le style des sous-titres du masque</a:t>
            </a:r>
            <a:endParaRPr/>
          </a:p>
        </p:txBody>
      </p:sp>
      <p:sp>
        <p:nvSpPr>
          <p:cNvPr id="6" name="Espace réservé de la date 3"/>
          <p:cNvSpPr>
            <a:spLocks noGrp="1"/>
          </p:cNvSpPr>
          <p:nvPr>
            <p:ph type="dt" sz="half" idx="10"/>
          </p:nvPr>
        </p:nvSpPr>
        <p:spPr bwMode="auto"/>
        <p:txBody>
          <a:bodyPr/>
          <a:lstStyle/>
          <a:p>
            <a:pPr>
              <a:defRPr/>
            </a:pPr>
            <a:fld id="{E29AC60A-EB66-40E5-81B2-9E2CA182D457}" type="datetime1">
              <a:rPr lang="fr-FR" smtClean="0"/>
              <a:t>19/04/2024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DF7E0924-CFEF-4FA7-BE71-C6F290B144E3}"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a:t>Titre</a:t>
            </a:r>
          </a:p>
        </p:txBody>
      </p:sp>
      <p:sp>
        <p:nvSpPr>
          <p:cNvPr id="3" name="Espace réservé de la date 2"/>
          <p:cNvSpPr>
            <a:spLocks noGrp="1"/>
          </p:cNvSpPr>
          <p:nvPr>
            <p:ph type="dt" sz="half" idx="10"/>
          </p:nvPr>
        </p:nvSpPr>
        <p:spPr bwMode="gray"/>
        <p:txBody>
          <a:bodyPr/>
          <a:lstStyle/>
          <a:p>
            <a:fld id="{9833872B-3E88-40DF-A97A-B6490578F4C1}" type="datetimeFigureOut">
              <a:rPr lang="fr-FR" smtClean="0"/>
              <a:t>19/04/2024</a:t>
            </a:fld>
            <a:endParaRPr lang="fr-FR"/>
          </a:p>
        </p:txBody>
      </p:sp>
      <p:sp>
        <p:nvSpPr>
          <p:cNvPr id="4" name="Espace réservé du pied de page 3"/>
          <p:cNvSpPr>
            <a:spLocks noGrp="1"/>
          </p:cNvSpPr>
          <p:nvPr>
            <p:ph type="ftr" sz="quarter" idx="11"/>
          </p:nvPr>
        </p:nvSpPr>
        <p:spPr bwMode="gray"/>
        <p:txBody>
          <a:bodyPr/>
          <a:lstStyle/>
          <a:p>
            <a:endParaRPr lang="fr-FR"/>
          </a:p>
        </p:txBody>
      </p:sp>
      <p:sp>
        <p:nvSpPr>
          <p:cNvPr id="5" name="Espace réservé du numéro de diapositive 4"/>
          <p:cNvSpPr>
            <a:spLocks noGrp="1"/>
          </p:cNvSpPr>
          <p:nvPr>
            <p:ph type="sldNum" sz="quarter" idx="12"/>
          </p:nvPr>
        </p:nvSpPr>
        <p:spPr bwMode="gray"/>
        <p:txBody>
          <a:bodyPr/>
          <a:lstStyle/>
          <a:p>
            <a:fld id="{EA1928FB-990B-4FE8-B3B9-94731BB65ADA}" type="slidenum">
              <a:rPr lang="fr-FR" smtClean="0"/>
              <a:t>‹N°›</a:t>
            </a:fld>
            <a:endParaRPr lang="fr-FR"/>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32923" indent="-132923">
              <a:spcBef>
                <a:spcPts val="369"/>
              </a:spcBef>
              <a:spcAft>
                <a:spcPts val="738"/>
              </a:spcAft>
              <a:buFont typeface="+mj-lt"/>
              <a:buAutoNum type="arabicPeriod"/>
              <a:defRPr b="1"/>
            </a:lvl1pPr>
            <a:lvl2pPr marL="299077" indent="-132923">
              <a:spcBef>
                <a:spcPts val="554"/>
              </a:spcBef>
              <a:spcAft>
                <a:spcPts val="738"/>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32923" indent="-132923">
              <a:spcBef>
                <a:spcPts val="369"/>
              </a:spcBef>
              <a:spcAft>
                <a:spcPts val="738"/>
              </a:spcAft>
              <a:buFont typeface="+mj-lt"/>
              <a:buAutoNum type="arabicPeriod"/>
              <a:defRPr b="1"/>
            </a:lvl1pPr>
            <a:lvl2pPr marL="299077" indent="-132923">
              <a:spcBef>
                <a:spcPts val="554"/>
              </a:spcBef>
              <a:spcAft>
                <a:spcPts val="738"/>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32923" indent="-132923">
              <a:spcBef>
                <a:spcPts val="369"/>
              </a:spcBef>
              <a:spcAft>
                <a:spcPts val="738"/>
              </a:spcAft>
              <a:buFont typeface="+mj-lt"/>
              <a:buAutoNum type="arabicPeriod"/>
              <a:defRPr b="1"/>
            </a:lvl1pPr>
            <a:lvl2pPr marL="299077" indent="-132923">
              <a:spcBef>
                <a:spcPts val="554"/>
              </a:spcBef>
              <a:spcAft>
                <a:spcPts val="738"/>
              </a:spcAft>
              <a:buFont typeface="+mj-lt"/>
              <a:buAutoNum type="alphaLcPeriod"/>
              <a:defRPr/>
            </a:lvl2pPr>
          </a:lstStyle>
          <a:p>
            <a:pPr lvl="0"/>
            <a:r>
              <a:rPr lang="fr-FR"/>
              <a:t>Titre de la partie</a:t>
            </a:r>
          </a:p>
          <a:p>
            <a:pPr lvl="1"/>
            <a:r>
              <a:rPr lang="fr-FR"/>
              <a:t>Deuxième niveau</a:t>
            </a:r>
          </a:p>
        </p:txBody>
      </p:sp>
    </p:spTree>
    <p:extLst>
      <p:ext uri="{BB962C8B-B14F-4D97-AF65-F5344CB8AC3E}">
        <p14:creationId xmlns:p14="http://schemas.microsoft.com/office/powerpoint/2010/main" val="248018791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144000" cy="5875200"/>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65538" indent="-365538">
              <a:buFont typeface="+mj-lt"/>
              <a:buAutoNum type="arabicPeriod"/>
              <a:defRPr sz="3000"/>
            </a:lvl1pPr>
          </a:lstStyle>
          <a:p>
            <a:r>
              <a:rPr lang="fr-FR"/>
              <a:t>Titre</a:t>
            </a:r>
          </a:p>
        </p:txBody>
      </p:sp>
      <p:sp>
        <p:nvSpPr>
          <p:cNvPr id="3" name="Espace réservé de la date 2"/>
          <p:cNvSpPr>
            <a:spLocks noGrp="1"/>
          </p:cNvSpPr>
          <p:nvPr>
            <p:ph type="dt" sz="half" idx="10"/>
          </p:nvPr>
        </p:nvSpPr>
        <p:spPr bwMode="gray"/>
        <p:txBody>
          <a:bodyPr/>
          <a:lstStyle/>
          <a:p>
            <a:fld id="{9833872B-3E88-40DF-A97A-B6490578F4C1}" type="datetimeFigureOut">
              <a:rPr lang="fr-FR" smtClean="0"/>
              <a:t>19/04/2024</a:t>
            </a:fld>
            <a:endParaRPr lang="fr-FR"/>
          </a:p>
        </p:txBody>
      </p:sp>
      <p:sp>
        <p:nvSpPr>
          <p:cNvPr id="4" name="Espace réservé du pied de page 3"/>
          <p:cNvSpPr>
            <a:spLocks noGrp="1"/>
          </p:cNvSpPr>
          <p:nvPr>
            <p:ph type="ftr" sz="quarter" idx="11"/>
          </p:nvPr>
        </p:nvSpPr>
        <p:spPr bwMode="gray"/>
        <p:txBody>
          <a:bodyPr/>
          <a:lstStyle/>
          <a:p>
            <a:endParaRPr lang="fr-FR"/>
          </a:p>
        </p:txBody>
      </p:sp>
      <p:sp>
        <p:nvSpPr>
          <p:cNvPr id="5" name="Espace réservé du numéro de diapositive 4"/>
          <p:cNvSpPr>
            <a:spLocks noGrp="1"/>
          </p:cNvSpPr>
          <p:nvPr>
            <p:ph type="sldNum" sz="quarter" idx="12"/>
          </p:nvPr>
        </p:nvSpPr>
        <p:spPr bwMode="gray"/>
        <p:txBody>
          <a:bodyPr/>
          <a:lstStyle/>
          <a:p>
            <a:fld id="{EA1928FB-990B-4FE8-B3B9-94731BB65ADA}" type="slidenum">
              <a:rPr lang="fr-FR" smtClean="0"/>
              <a:t>‹N°›</a:t>
            </a:fld>
            <a:endParaRPr lang="fr-FR"/>
          </a:p>
        </p:txBody>
      </p:sp>
    </p:spTree>
    <p:extLst>
      <p:ext uri="{BB962C8B-B14F-4D97-AF65-F5344CB8AC3E}">
        <p14:creationId xmlns:p14="http://schemas.microsoft.com/office/powerpoint/2010/main" val="304879618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a:t>Titre</a:t>
            </a:r>
          </a:p>
        </p:txBody>
      </p:sp>
      <p:sp>
        <p:nvSpPr>
          <p:cNvPr id="3" name="Espace réservé de la date 2"/>
          <p:cNvSpPr>
            <a:spLocks noGrp="1"/>
          </p:cNvSpPr>
          <p:nvPr>
            <p:ph type="dt" sz="half" idx="10"/>
          </p:nvPr>
        </p:nvSpPr>
        <p:spPr bwMode="gray"/>
        <p:txBody>
          <a:bodyPr/>
          <a:lstStyle/>
          <a:p>
            <a:fld id="{9833872B-3E88-40DF-A97A-B6490578F4C1}" type="datetimeFigureOut">
              <a:rPr lang="fr-FR" smtClean="0"/>
              <a:t>19/04/2024</a:t>
            </a:fld>
            <a:endParaRPr lang="fr-FR"/>
          </a:p>
        </p:txBody>
      </p:sp>
      <p:sp>
        <p:nvSpPr>
          <p:cNvPr id="4" name="Espace réservé du pied de page 3"/>
          <p:cNvSpPr>
            <a:spLocks noGrp="1"/>
          </p:cNvSpPr>
          <p:nvPr>
            <p:ph type="ftr" sz="quarter" idx="11"/>
          </p:nvPr>
        </p:nvSpPr>
        <p:spPr bwMode="gray"/>
        <p:txBody>
          <a:bodyPr/>
          <a:lstStyle/>
          <a:p>
            <a:endParaRPr lang="fr-FR"/>
          </a:p>
        </p:txBody>
      </p:sp>
      <p:sp>
        <p:nvSpPr>
          <p:cNvPr id="5" name="Espace réservé du numéro de diapositive 4"/>
          <p:cNvSpPr>
            <a:spLocks noGrp="1"/>
          </p:cNvSpPr>
          <p:nvPr>
            <p:ph type="sldNum" sz="quarter" idx="12"/>
          </p:nvPr>
        </p:nvSpPr>
        <p:spPr bwMode="gray"/>
        <p:txBody>
          <a:bodyPr/>
          <a:lstStyle/>
          <a:p>
            <a:fld id="{EA1928FB-990B-4FE8-B3B9-94731BB65ADA}" type="slidenum">
              <a:rPr lang="fr-FR" smtClean="0"/>
              <a:t>‹N°›</a:t>
            </a:fld>
            <a:endParaRPr lang="fr-FR"/>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99692" indent="-99692" algn="r">
              <a:spcAft>
                <a:spcPts val="0"/>
              </a:spcAft>
              <a:buFont typeface="+mj-lt"/>
              <a:buAutoNum type="arabicPeriod"/>
              <a:defRPr sz="692" b="1"/>
            </a:lvl1pPr>
            <a:lvl2pPr marL="99692" indent="-99692" algn="r">
              <a:spcBef>
                <a:spcPts val="0"/>
              </a:spcBef>
              <a:spcAft>
                <a:spcPts val="0"/>
              </a:spcAft>
              <a:buFont typeface="+mj-lt"/>
              <a:buAutoNum type="alphaLcPeriod"/>
              <a:defRPr sz="692"/>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301564519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200000"/>
            <a:ext cx="8424000" cy="960000"/>
          </a:xfrm>
        </p:spPr>
        <p:txBody>
          <a:bodyPr/>
          <a:lstStyle/>
          <a:p>
            <a:r>
              <a:rPr lang="fr-FR" noProof="0"/>
              <a:t>Titre</a:t>
            </a:r>
            <a:endParaRPr lang="fr-FR"/>
          </a:p>
        </p:txBody>
      </p:sp>
      <p:sp>
        <p:nvSpPr>
          <p:cNvPr id="5" name="Espace réservé de la date 4"/>
          <p:cNvSpPr>
            <a:spLocks noGrp="1"/>
          </p:cNvSpPr>
          <p:nvPr>
            <p:ph type="dt" sz="half" idx="10"/>
          </p:nvPr>
        </p:nvSpPr>
        <p:spPr bwMode="gray"/>
        <p:txBody>
          <a:bodyPr/>
          <a:lstStyle/>
          <a:p>
            <a:fld id="{9833872B-3E88-40DF-A97A-B6490578F4C1}" type="datetimeFigureOut">
              <a:rPr lang="fr-FR" smtClean="0"/>
              <a:t>19/04/2024</a:t>
            </a:fld>
            <a:endParaRPr lang="fr-FR"/>
          </a:p>
        </p:txBody>
      </p:sp>
      <p:sp>
        <p:nvSpPr>
          <p:cNvPr id="6" name="Espace réservé du pied de page 5"/>
          <p:cNvSpPr>
            <a:spLocks noGrp="1"/>
          </p:cNvSpPr>
          <p:nvPr>
            <p:ph type="ftr" sz="quarter" idx="11"/>
          </p:nvPr>
        </p:nvSpPr>
        <p:spPr bwMode="gray"/>
        <p:txBody>
          <a:bodyPr/>
          <a:lstStyle/>
          <a:p>
            <a:endParaRPr lang="fr-FR"/>
          </a:p>
        </p:txBody>
      </p:sp>
      <p:sp>
        <p:nvSpPr>
          <p:cNvPr id="7" name="Espace réservé du numéro de diapositive 6"/>
          <p:cNvSpPr>
            <a:spLocks noGrp="1"/>
          </p:cNvSpPr>
          <p:nvPr>
            <p:ph type="sldNum" sz="quarter" idx="12"/>
          </p:nvPr>
        </p:nvSpPr>
        <p:spPr bwMode="gray"/>
        <p:txBody>
          <a:bodyPr/>
          <a:lstStyle/>
          <a:p>
            <a:fld id="{EA1928FB-990B-4FE8-B3B9-94731BB65ADA}" type="slidenum">
              <a:rPr lang="fr-FR" smtClean="0"/>
              <a:t>‹N°›</a:t>
            </a:fld>
            <a:endParaRPr lang="fr-FR"/>
          </a:p>
        </p:txBody>
      </p:sp>
      <p:sp>
        <p:nvSpPr>
          <p:cNvPr id="9" name="Espace réservé du contenu 8"/>
          <p:cNvSpPr>
            <a:spLocks noGrp="1"/>
          </p:cNvSpPr>
          <p:nvPr>
            <p:ph sz="quarter" idx="14" hasCustomPrompt="1"/>
          </p:nvPr>
        </p:nvSpPr>
        <p:spPr bwMode="gray">
          <a:xfrm>
            <a:off x="359998" y="2448000"/>
            <a:ext cx="8424000" cy="3432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240000"/>
            <a:ext cx="5472000" cy="480000"/>
          </a:xfrm>
        </p:spPr>
        <p:txBody>
          <a:bodyPr/>
          <a:lstStyle>
            <a:lvl1pPr marL="99692" indent="-99692" algn="r">
              <a:spcAft>
                <a:spcPts val="0"/>
              </a:spcAft>
              <a:buFont typeface="+mj-lt"/>
              <a:buAutoNum type="arabicPeriod"/>
              <a:defRPr sz="692" b="1"/>
            </a:lvl1pPr>
            <a:lvl2pPr marL="99692" indent="-99692" algn="r">
              <a:spcBef>
                <a:spcPts val="0"/>
              </a:spcBef>
              <a:spcAft>
                <a:spcPts val="0"/>
              </a:spcAft>
              <a:buFont typeface="+mj-lt"/>
              <a:buAutoNum type="alphaLcPeriod"/>
              <a:defRPr sz="692"/>
            </a:lvl2pPr>
          </a:lstStyle>
          <a:p>
            <a:pPr lvl="0"/>
            <a:r>
              <a:rPr lang="fr-FR"/>
              <a:t>Titre</a:t>
            </a:r>
          </a:p>
          <a:p>
            <a:pPr lvl="1"/>
            <a:r>
              <a:rPr lang="fr-FR"/>
              <a:t>Sous-titre</a:t>
            </a:r>
          </a:p>
        </p:txBody>
      </p:sp>
    </p:spTree>
    <p:extLst>
      <p:ext uri="{BB962C8B-B14F-4D97-AF65-F5344CB8AC3E}">
        <p14:creationId xmlns:p14="http://schemas.microsoft.com/office/powerpoint/2010/main" val="421271356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BF648-93DF-4842-8A41-228348077D59}"/>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D4B2D942-8C8A-498A-A416-0137CD19A7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446784E-0401-4008-AA12-6789B14BF6C7}"/>
              </a:ext>
            </a:extLst>
          </p:cNvPr>
          <p:cNvSpPr>
            <a:spLocks noGrp="1"/>
          </p:cNvSpPr>
          <p:nvPr>
            <p:ph type="dt" sz="half" idx="10"/>
          </p:nvPr>
        </p:nvSpPr>
        <p:spPr/>
        <p:txBody>
          <a:bodyPr/>
          <a:lstStyle/>
          <a:p>
            <a:pPr>
              <a:defRPr/>
            </a:pPr>
            <a:fld id="{E29AC60A-EB66-40E5-81B2-9E2CA182D457}" type="datetime1">
              <a:rPr lang="fr-FR" smtClean="0"/>
              <a:t>19/04/2024</a:t>
            </a:fld>
            <a:endParaRPr lang="fr-FR"/>
          </a:p>
        </p:txBody>
      </p:sp>
      <p:sp>
        <p:nvSpPr>
          <p:cNvPr id="5" name="Espace réservé du pied de page 4">
            <a:extLst>
              <a:ext uri="{FF2B5EF4-FFF2-40B4-BE49-F238E27FC236}">
                <a16:creationId xmlns:a16="http://schemas.microsoft.com/office/drawing/2014/main" id="{6EB33A3E-39C7-4EB8-815C-A26B746156CD}"/>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7165072C-C272-446B-ABB0-E72C8288123F}"/>
              </a:ext>
            </a:extLst>
          </p:cNvPr>
          <p:cNvSpPr>
            <a:spLocks noGrp="1"/>
          </p:cNvSpPr>
          <p:nvPr>
            <p:ph type="sldNum" sz="quarter" idx="12"/>
          </p:nvPr>
        </p:nvSpPr>
        <p:spPr/>
        <p:txBody>
          <a:bodyPr/>
          <a:lstStyle/>
          <a:p>
            <a:pPr>
              <a:defRPr/>
            </a:pPr>
            <a:fld id="{DF7E0924-CFEF-4FA7-BE71-C6F290B144E3}" type="slidenum">
              <a:rPr lang="fr-FR" smtClean="0"/>
              <a:t>‹N°›</a:t>
            </a:fld>
            <a:endParaRPr lang="fr-FR"/>
          </a:p>
        </p:txBody>
      </p:sp>
    </p:spTree>
    <p:extLst>
      <p:ext uri="{BB962C8B-B14F-4D97-AF65-F5344CB8AC3E}">
        <p14:creationId xmlns:p14="http://schemas.microsoft.com/office/powerpoint/2010/main" val="1580643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page de contenu 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texte 6"/>
          <p:cNvSpPr>
            <a:spLocks noGrp="1"/>
          </p:cNvSpPr>
          <p:nvPr>
            <p:ph type="body" sz="quarter" idx="13" hasCustomPrompt="1"/>
          </p:nvPr>
        </p:nvSpPr>
        <p:spPr bwMode="auto">
          <a:xfrm>
            <a:off x="804862" y="1471082"/>
            <a:ext cx="7881936" cy="4598987"/>
          </a:xfrm>
        </p:spPr>
        <p:txBody>
          <a:bodyPr/>
          <a:lstStyle>
            <a:lvl1pPr marL="177800" marR="0" indent="-177800" algn="l" defTabSz="457200">
              <a:lnSpc>
                <a:spcPct val="100000"/>
              </a:lnSpc>
              <a:spcBef>
                <a:spcPts val="0"/>
              </a:spcBef>
              <a:spcAft>
                <a:spcPts val="0"/>
              </a:spcAft>
              <a:buClr>
                <a:srgbClr val="5AB88F"/>
              </a:buClr>
              <a:buSzPct val="114000"/>
              <a:buFont typeface="Wingdings"/>
              <a:buChar char="§"/>
              <a:defRPr>
                <a:solidFill>
                  <a:srgbClr val="5AB88F"/>
                </a:solidFill>
              </a:defRPr>
            </a:lvl1pPr>
            <a:lvl2pPr marL="627063" marR="0" indent="-169862" algn="l" defTabSz="457200">
              <a:lnSpc>
                <a:spcPct val="100000"/>
              </a:lnSpc>
              <a:spcBef>
                <a:spcPts val="0"/>
              </a:spcBef>
              <a:spcAft>
                <a:spcPts val="0"/>
              </a:spcAft>
              <a:buClr>
                <a:srgbClr val="5AB88F"/>
              </a:buClr>
              <a:buSzPct val="135000"/>
              <a:buFont typeface="Arial"/>
              <a:buChar char="•"/>
              <a:defRPr b="1">
                <a:solidFill>
                  <a:schemeClr val="tx1"/>
                </a:solidFill>
              </a:defRPr>
            </a:lvl2pPr>
            <a:lvl3pPr marL="627063" marR="0" indent="0" algn="l" defTabSz="457200">
              <a:lnSpc>
                <a:spcPct val="100000"/>
              </a:lnSpc>
              <a:spcBef>
                <a:spcPts val="0"/>
              </a:spcBef>
              <a:spcAft>
                <a:spcPts val="0"/>
              </a:spcAft>
              <a:buClrTx/>
              <a:buSzTx/>
              <a:buFont typeface="Arial"/>
              <a:buNone/>
              <a:defRPr/>
            </a:lvl3pPr>
            <a:lvl4pPr marL="627063" marR="0" indent="177800" algn="l" defTabSz="457200">
              <a:lnSpc>
                <a:spcPct val="100000"/>
              </a:lnSpc>
              <a:spcBef>
                <a:spcPts val="0"/>
              </a:spcBef>
              <a:spcAft>
                <a:spcPts val="0"/>
              </a:spcAft>
              <a:buClr>
                <a:srgbClr val="5AB88F"/>
              </a:buClr>
              <a:buSzTx/>
              <a:buFont typeface="Arial"/>
              <a:buChar char="–"/>
              <a:defRPr/>
            </a:lvl4pPr>
            <a:lvl5pPr marL="806450" marR="0" indent="0" algn="l" defTabSz="457200">
              <a:lnSpc>
                <a:spcPct val="100000"/>
              </a:lnSpc>
              <a:spcBef>
                <a:spcPts val="0"/>
              </a:spcBef>
              <a:spcAft>
                <a:spcPts val="0"/>
              </a:spcAft>
              <a:buClrTx/>
              <a:buSzTx/>
              <a:buFont typeface="Arial"/>
              <a:buNone/>
              <a:defRPr/>
            </a:lvl5pPr>
          </a:lstStyle>
          <a:p>
            <a:pPr marL="177800" marR="0" lvl="0" indent="-177800" algn="l" defTabSz="457200">
              <a:lnSpc>
                <a:spcPct val="100000"/>
              </a:lnSpc>
              <a:spcBef>
                <a:spcPts val="0"/>
              </a:spcBef>
              <a:spcAft>
                <a:spcPts val="0"/>
              </a:spcAft>
              <a:buClr>
                <a:srgbClr val="5AB88F"/>
              </a:buClr>
              <a:buSzPct val="114000"/>
              <a:buFont typeface="Wingdings"/>
              <a:buChar char="§"/>
              <a:defRPr/>
            </a:pPr>
            <a:r>
              <a:rPr lang="fr-FR" sz="1800" b="1" i="0" u="none" strike="noStrike" cap="none" spc="0">
                <a:ln>
                  <a:noFill/>
                </a:ln>
                <a:solidFill>
                  <a:srgbClr val="5AB88F"/>
                </a:solidFill>
                <a:latin typeface="Arial"/>
                <a:ea typeface="Arial"/>
                <a:cs typeface="Arial"/>
              </a:rPr>
              <a:t> Cliquez pour modifier les styles du texte du masque</a:t>
            </a:r>
            <a:endParaRPr/>
          </a:p>
          <a:p>
            <a:pPr marL="627063" marR="0" lvl="1" indent="-169862" algn="l" defTabSz="457200">
              <a:lnSpc>
                <a:spcPct val="100000"/>
              </a:lnSpc>
              <a:spcBef>
                <a:spcPts val="0"/>
              </a:spcBef>
              <a:spcAft>
                <a:spcPts val="0"/>
              </a:spcAft>
              <a:buClr>
                <a:srgbClr val="5AB88F"/>
              </a:buClr>
              <a:buSzPct val="135000"/>
              <a:buFont typeface="Arial"/>
              <a:buChar char="•"/>
              <a:defRPr/>
            </a:pPr>
            <a:r>
              <a:rPr lang="fr-FR" sz="1300" b="1" i="0" u="none" strike="noStrike" cap="none" spc="0">
                <a:ln>
                  <a:noFill/>
                </a:ln>
                <a:solidFill>
                  <a:prstClr val="black"/>
                </a:solidFill>
                <a:latin typeface="Arial"/>
                <a:ea typeface="Arial"/>
                <a:cs typeface="Arial"/>
              </a:rPr>
              <a:t>Deuxième niveau</a:t>
            </a:r>
            <a:endParaRPr/>
          </a:p>
          <a:p>
            <a:pPr lvl="2">
              <a:defRPr/>
            </a:pPr>
            <a:r>
              <a:rPr lang="fr-FR"/>
              <a:t>Troisième niveau</a:t>
            </a:r>
            <a:endParaRPr/>
          </a:p>
          <a:p>
            <a:pPr marL="627063" marR="0" lvl="3" indent="177800" algn="l" defTabSz="457200">
              <a:lnSpc>
                <a:spcPct val="100000"/>
              </a:lnSpc>
              <a:spcBef>
                <a:spcPts val="0"/>
              </a:spcBef>
              <a:spcAft>
                <a:spcPts val="0"/>
              </a:spcAft>
              <a:buClr>
                <a:srgbClr val="5AB88F"/>
              </a:buClr>
              <a:buSzTx/>
              <a:buFont typeface="Arial"/>
              <a:buChar char="–"/>
              <a:defRPr/>
            </a:pPr>
            <a:r>
              <a:rPr lang="fr-FR" sz="1100" b="0" i="0" u="none" strike="noStrike" cap="none" spc="0">
                <a:ln>
                  <a:noFill/>
                </a:ln>
                <a:solidFill>
                  <a:prstClr val="black"/>
                </a:solidFill>
                <a:latin typeface="Arial"/>
                <a:ea typeface="Arial"/>
                <a:cs typeface="Arial"/>
              </a:rPr>
              <a:t>Quatrième niveau</a:t>
            </a:r>
            <a:endParaRPr/>
          </a:p>
          <a:p>
            <a:pPr lvl="4">
              <a:defRPr/>
            </a:pPr>
            <a:r>
              <a:rPr lang="fr-FR"/>
              <a:t>Cinquième niveau</a:t>
            </a:r>
            <a:endParaRPr/>
          </a:p>
        </p:txBody>
      </p:sp>
    </p:spTree>
    <p:extLst>
      <p:ext uri="{BB962C8B-B14F-4D97-AF65-F5344CB8AC3E}">
        <p14:creationId xmlns:p14="http://schemas.microsoft.com/office/powerpoint/2010/main" val="68912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65CF88E-259F-4799-BD91-CCDB856623D2}"/>
              </a:ext>
            </a:extLst>
          </p:cNvPr>
          <p:cNvSpPr>
            <a:spLocks noGrp="1"/>
          </p:cNvSpPr>
          <p:nvPr>
            <p:ph type="dt" sz="half" idx="10"/>
          </p:nvPr>
        </p:nvSpPr>
        <p:spPr/>
        <p:txBody>
          <a:bodyPr/>
          <a:lstStyle/>
          <a:p>
            <a:pPr>
              <a:defRPr/>
            </a:pPr>
            <a:fld id="{4A4F7CDD-C8CB-41B2-92B1-C9CF90079F45}" type="datetime1">
              <a:rPr lang="fr-FR" smtClean="0"/>
              <a:t>19/04/2024</a:t>
            </a:fld>
            <a:endParaRPr lang="fr-FR"/>
          </a:p>
        </p:txBody>
      </p:sp>
      <p:sp>
        <p:nvSpPr>
          <p:cNvPr id="3" name="Espace réservé du pied de page 2">
            <a:extLst>
              <a:ext uri="{FF2B5EF4-FFF2-40B4-BE49-F238E27FC236}">
                <a16:creationId xmlns:a16="http://schemas.microsoft.com/office/drawing/2014/main" id="{57C6CF3F-28E4-4082-B326-3E3F5A15C105}"/>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228707CC-7A72-4E2B-9910-99F64A897184}"/>
              </a:ext>
            </a:extLst>
          </p:cNvPr>
          <p:cNvSpPr>
            <a:spLocks noGrp="1"/>
          </p:cNvSpPr>
          <p:nvPr>
            <p:ph type="sldNum" sz="quarter" idx="12"/>
          </p:nvPr>
        </p:nvSpPr>
        <p:spPr/>
        <p:txBody>
          <a:bodyPr/>
          <a:lstStyle/>
          <a:p>
            <a:pPr>
              <a:defRPr/>
            </a:pPr>
            <a:fld id="{DF7E0924-CFEF-4FA7-BE71-C6F290B144E3}" type="slidenum">
              <a:rPr lang="fr-FR" smtClean="0"/>
              <a:t>‹N°›</a:t>
            </a:fld>
            <a:endParaRPr lang="fr-FR"/>
          </a:p>
        </p:txBody>
      </p:sp>
    </p:spTree>
    <p:extLst>
      <p:ext uri="{BB962C8B-B14F-4D97-AF65-F5344CB8AC3E}">
        <p14:creationId xmlns:p14="http://schemas.microsoft.com/office/powerpoint/2010/main" val="96087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F5FDAD-347E-4415-B40F-0CA26E81C7C0}" type="datetimeFigureOut">
              <a:rPr lang="fr-FR" smtClean="0"/>
              <a:t>19/04/2024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C1AF45B-F2F4-4E74-A653-819280F0A319}" type="slidenum">
              <a:rPr lang="fr-FR" smtClean="0"/>
              <a:t>‹N°›</a:t>
            </a:fld>
            <a:endParaRPr lang="fr-FR" dirty="0"/>
          </a:p>
        </p:txBody>
      </p:sp>
    </p:spTree>
    <p:extLst>
      <p:ext uri="{BB962C8B-B14F-4D97-AF65-F5344CB8AC3E}">
        <p14:creationId xmlns:p14="http://schemas.microsoft.com/office/powerpoint/2010/main" val="76323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u simpl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5484" y="1121525"/>
            <a:ext cx="8513033" cy="5335138"/>
          </a:xfrm>
        </p:spPr>
        <p:txBody>
          <a:bodyPr/>
          <a:lstStyle>
            <a:lvl1pPr marL="171450" indent="-171450">
              <a:buFont typeface="Wingdings" panose="05000000000000000000" pitchFamily="2" charset="2"/>
              <a:buChar char="q"/>
              <a:defRPr sz="1500" b="0">
                <a:solidFill>
                  <a:schemeClr val="accent1"/>
                </a:solidFill>
                <a:latin typeface="+mn-lt"/>
                <a:cs typeface="Calibri" panose="020F0502020204030204" pitchFamily="34" charset="0"/>
              </a:defRPr>
            </a:lvl1pPr>
            <a:lvl2pPr>
              <a:defRPr sz="1200">
                <a:latin typeface="+mn-lt"/>
                <a:cs typeface="Calibri" panose="020F0502020204030204" pitchFamily="34" charset="0"/>
              </a:defRPr>
            </a:lvl2pPr>
            <a:lvl3pPr>
              <a:defRPr sz="1050">
                <a:latin typeface="+mn-lt"/>
                <a:cs typeface="Calibri" panose="020F0502020204030204" pitchFamily="34" charset="0"/>
              </a:defRPr>
            </a:lvl3pPr>
            <a:lvl4pPr>
              <a:defRPr sz="900">
                <a:latin typeface="+mn-lt"/>
                <a:cs typeface="Calibri" panose="020F0502020204030204" pitchFamily="34" charset="0"/>
              </a:defRPr>
            </a:lvl4pPr>
            <a:lvl5pPr>
              <a:defRPr sz="900">
                <a:latin typeface="+mn-lt"/>
                <a:cs typeface="Calibri" panose="020F05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6E85DEE5-4ADE-4FDF-AAA2-F2E5FEA161D8}"/>
              </a:ext>
            </a:extLst>
          </p:cNvPr>
          <p:cNvCxnSpPr/>
          <p:nvPr userDrawn="1"/>
        </p:nvCxnSpPr>
        <p:spPr>
          <a:xfrm>
            <a:off x="966144" y="900759"/>
            <a:ext cx="8177856"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AE452567-569D-40E8-BA40-9D8CFB831F48}"/>
              </a:ext>
            </a:extLst>
          </p:cNvPr>
          <p:cNvSpPr>
            <a:spLocks noGrp="1"/>
          </p:cNvSpPr>
          <p:nvPr>
            <p:ph type="title"/>
          </p:nvPr>
        </p:nvSpPr>
        <p:spPr>
          <a:xfrm>
            <a:off x="1035414" y="1"/>
            <a:ext cx="7211712" cy="480646"/>
          </a:xfrm>
        </p:spPr>
        <p:txBody>
          <a:bodyPr>
            <a:normAutofit/>
          </a:bodyPr>
          <a:lstStyle>
            <a:lvl1pPr>
              <a:defRPr sz="2100">
                <a:latin typeface="+mn-lt"/>
              </a:defRPr>
            </a:lvl1pPr>
          </a:lstStyle>
          <a:p>
            <a:r>
              <a:rPr lang="fr-FR" dirty="0"/>
              <a:t>Modifiez le style du titre</a:t>
            </a:r>
          </a:p>
        </p:txBody>
      </p:sp>
      <p:sp>
        <p:nvSpPr>
          <p:cNvPr id="12" name="Espace réservé du numéro de diapositive 4">
            <a:extLst>
              <a:ext uri="{FF2B5EF4-FFF2-40B4-BE49-F238E27FC236}">
                <a16:creationId xmlns:a16="http://schemas.microsoft.com/office/drawing/2014/main" id="{0D920064-E94E-40D0-A8C7-4B1A13973A3A}"/>
              </a:ext>
            </a:extLst>
          </p:cNvPr>
          <p:cNvSpPr>
            <a:spLocks noGrp="1"/>
          </p:cNvSpPr>
          <p:nvPr>
            <p:ph type="sldNum" sz="quarter" idx="4"/>
          </p:nvPr>
        </p:nvSpPr>
        <p:spPr>
          <a:xfrm>
            <a:off x="8623857" y="267817"/>
            <a:ext cx="409318" cy="365125"/>
          </a:xfrm>
          <a:prstGeom prst="rect">
            <a:avLst/>
          </a:prstGeom>
        </p:spPr>
        <p:txBody>
          <a:bodyPr vert="horz" lIns="91440" tIns="45720" rIns="91440" bIns="45720" rtlCol="0" anchor="ctr"/>
          <a:lstStyle>
            <a:lvl1pPr algn="r">
              <a:defRPr sz="900">
                <a:solidFill>
                  <a:schemeClr val="accent1"/>
                </a:solidFill>
                <a:latin typeface="+mn-lt"/>
                <a:cs typeface="Calibri" panose="020F0502020204030204" pitchFamily="34" charset="0"/>
              </a:defRPr>
            </a:lvl1pPr>
          </a:lstStyle>
          <a:p>
            <a:fld id="{A6FA545C-1803-4390-9B97-CB4E6FA40145}" type="slidenum">
              <a:rPr lang="fr-FR" smtClean="0"/>
              <a:pPr/>
              <a:t>‹N°›</a:t>
            </a:fld>
            <a:endParaRPr lang="fr-FR" dirty="0"/>
          </a:p>
        </p:txBody>
      </p:sp>
      <p:sp>
        <p:nvSpPr>
          <p:cNvPr id="4" name="Espace réservé du texte 3">
            <a:extLst>
              <a:ext uri="{FF2B5EF4-FFF2-40B4-BE49-F238E27FC236}">
                <a16:creationId xmlns:a16="http://schemas.microsoft.com/office/drawing/2014/main" id="{C874BC12-5C12-3A02-425F-86C0680F6144}"/>
              </a:ext>
            </a:extLst>
          </p:cNvPr>
          <p:cNvSpPr>
            <a:spLocks noGrp="1"/>
          </p:cNvSpPr>
          <p:nvPr>
            <p:ph type="body" sz="quarter" idx="10" hasCustomPrompt="1"/>
          </p:nvPr>
        </p:nvSpPr>
        <p:spPr>
          <a:xfrm>
            <a:off x="1115378" y="498520"/>
            <a:ext cx="7212806" cy="365125"/>
          </a:xfrm>
        </p:spPr>
        <p:txBody>
          <a:bodyPr/>
          <a:lstStyle>
            <a:lvl1pPr marL="0" indent="0">
              <a:buNone/>
              <a:defRPr lang="fr-FR" sz="1500" kern="1200" cap="all" baseline="0" dirty="0" smtClean="0">
                <a:solidFill>
                  <a:schemeClr val="accent1"/>
                </a:solidFill>
                <a:latin typeface="+mn-lt"/>
                <a:ea typeface="+mj-ea"/>
                <a:cs typeface="Calibri" panose="020F0502020204030204" pitchFamily="34" charset="0"/>
              </a:defRPr>
            </a:lvl1pPr>
          </a:lstStyle>
          <a:p>
            <a:pPr lvl="0"/>
            <a:r>
              <a:rPr lang="fr-FR" dirty="0"/>
              <a:t>Sous-titre</a:t>
            </a:r>
          </a:p>
        </p:txBody>
      </p:sp>
      <p:pic>
        <p:nvPicPr>
          <p:cNvPr id="10" name="Image 9">
            <a:extLst>
              <a:ext uri="{FF2B5EF4-FFF2-40B4-BE49-F238E27FC236}">
                <a16:creationId xmlns:a16="http://schemas.microsoft.com/office/drawing/2014/main" id="{7A8D7EA1-2B62-48F2-B2B6-6F95F32A98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1724" cy="900760"/>
          </a:xfrm>
          <a:prstGeom prst="rect">
            <a:avLst/>
          </a:prstGeom>
        </p:spPr>
      </p:pic>
    </p:spTree>
    <p:extLst>
      <p:ext uri="{BB962C8B-B14F-4D97-AF65-F5344CB8AC3E}">
        <p14:creationId xmlns:p14="http://schemas.microsoft.com/office/powerpoint/2010/main" val="32908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pour modifier le style du titre</a:t>
            </a:r>
            <a:endParaRPr/>
          </a:p>
        </p:txBody>
      </p:sp>
      <p:sp>
        <p:nvSpPr>
          <p:cNvPr id="5"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p:txBody>
          <a:bodyPr/>
          <a:lstStyle/>
          <a:p>
            <a:pPr>
              <a:defRPr/>
            </a:pPr>
            <a:fld id="{1BB5C320-E2C0-49BE-B25E-3FC6F52D6F39}" type="datetime1">
              <a:rPr lang="fr-FR" smtClean="0"/>
              <a:t>19/04/2024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DF7E0924-CFEF-4FA7-BE71-C6F290B144E3}"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4A4F7CDD-C8CB-41B2-92B1-C9CF90079F45}" type="datetime1">
              <a:rPr lang="fr-FR" smtClean="0"/>
              <a:t>19/04/2024</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DF7E0924-CFEF-4FA7-BE71-C6F290B144E3}"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Only"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Cliquez pour modifier le style du titre</a:t>
            </a:r>
            <a:endParaRPr/>
          </a:p>
        </p:txBody>
      </p:sp>
      <p:sp>
        <p:nvSpPr>
          <p:cNvPr id="5" name="Espace réservé de la date 2"/>
          <p:cNvSpPr>
            <a:spLocks noGrp="1"/>
          </p:cNvSpPr>
          <p:nvPr>
            <p:ph type="dt" sz="half" idx="10"/>
          </p:nvPr>
        </p:nvSpPr>
        <p:spPr bwMode="auto"/>
        <p:txBody>
          <a:bodyPr/>
          <a:lstStyle/>
          <a:p>
            <a:pPr>
              <a:defRPr/>
            </a:pPr>
            <a:fld id="{05DED23B-0096-4B89-A195-2701D02BD2AD}" type="datetime1">
              <a:rPr lang="fr-FR" smtClean="0"/>
              <a:t>19/04/2024</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DF7E0924-CFEF-4FA7-BE71-C6F290B144E3}"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page de contenu 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texte 6"/>
          <p:cNvSpPr>
            <a:spLocks noGrp="1"/>
          </p:cNvSpPr>
          <p:nvPr>
            <p:ph type="body" sz="quarter" idx="13" hasCustomPrompt="1"/>
          </p:nvPr>
        </p:nvSpPr>
        <p:spPr bwMode="auto">
          <a:xfrm>
            <a:off x="804862" y="1471082"/>
            <a:ext cx="7881936" cy="4598987"/>
          </a:xfrm>
        </p:spPr>
        <p:txBody>
          <a:bodyPr/>
          <a:lstStyle>
            <a:lvl1pPr marL="177800" marR="0" indent="-177800" algn="l" defTabSz="457200">
              <a:lnSpc>
                <a:spcPct val="100000"/>
              </a:lnSpc>
              <a:spcBef>
                <a:spcPts val="0"/>
              </a:spcBef>
              <a:spcAft>
                <a:spcPts val="0"/>
              </a:spcAft>
              <a:buClr>
                <a:srgbClr val="5AB88F"/>
              </a:buClr>
              <a:buSzPct val="114000"/>
              <a:buFont typeface="Wingdings"/>
              <a:buChar char="§"/>
              <a:defRPr>
                <a:solidFill>
                  <a:srgbClr val="5AB88F"/>
                </a:solidFill>
              </a:defRPr>
            </a:lvl1pPr>
            <a:lvl2pPr marL="627063" marR="0" indent="-169862" algn="l" defTabSz="457200">
              <a:lnSpc>
                <a:spcPct val="100000"/>
              </a:lnSpc>
              <a:spcBef>
                <a:spcPts val="0"/>
              </a:spcBef>
              <a:spcAft>
                <a:spcPts val="0"/>
              </a:spcAft>
              <a:buClr>
                <a:srgbClr val="5AB88F"/>
              </a:buClr>
              <a:buSzPct val="135000"/>
              <a:buFont typeface="Arial"/>
              <a:buChar char="•"/>
              <a:defRPr b="1">
                <a:solidFill>
                  <a:schemeClr val="tx1"/>
                </a:solidFill>
              </a:defRPr>
            </a:lvl2pPr>
            <a:lvl3pPr marL="627063" marR="0" indent="0" algn="l" defTabSz="457200">
              <a:lnSpc>
                <a:spcPct val="100000"/>
              </a:lnSpc>
              <a:spcBef>
                <a:spcPts val="0"/>
              </a:spcBef>
              <a:spcAft>
                <a:spcPts val="0"/>
              </a:spcAft>
              <a:buClrTx/>
              <a:buSzTx/>
              <a:buFont typeface="Arial"/>
              <a:buNone/>
              <a:defRPr/>
            </a:lvl3pPr>
            <a:lvl4pPr marL="627063" marR="0" indent="177800" algn="l" defTabSz="457200">
              <a:lnSpc>
                <a:spcPct val="100000"/>
              </a:lnSpc>
              <a:spcBef>
                <a:spcPts val="0"/>
              </a:spcBef>
              <a:spcAft>
                <a:spcPts val="0"/>
              </a:spcAft>
              <a:buClr>
                <a:srgbClr val="5AB88F"/>
              </a:buClr>
              <a:buSzTx/>
              <a:buFont typeface="Arial"/>
              <a:buChar char="–"/>
              <a:defRPr/>
            </a:lvl4pPr>
            <a:lvl5pPr marL="806450" marR="0" indent="0" algn="l" defTabSz="457200">
              <a:lnSpc>
                <a:spcPct val="100000"/>
              </a:lnSpc>
              <a:spcBef>
                <a:spcPts val="0"/>
              </a:spcBef>
              <a:spcAft>
                <a:spcPts val="0"/>
              </a:spcAft>
              <a:buClrTx/>
              <a:buSzTx/>
              <a:buFont typeface="Arial"/>
              <a:buNone/>
              <a:defRPr/>
            </a:lvl5pPr>
          </a:lstStyle>
          <a:p>
            <a:pPr marL="177800" marR="0" lvl="0" indent="-177800" algn="l" defTabSz="457200">
              <a:lnSpc>
                <a:spcPct val="100000"/>
              </a:lnSpc>
              <a:spcBef>
                <a:spcPts val="0"/>
              </a:spcBef>
              <a:spcAft>
                <a:spcPts val="0"/>
              </a:spcAft>
              <a:buClr>
                <a:srgbClr val="5AB88F"/>
              </a:buClr>
              <a:buSzPct val="114000"/>
              <a:buFont typeface="Wingdings"/>
              <a:buChar char="§"/>
              <a:defRPr/>
            </a:pPr>
            <a:r>
              <a:rPr lang="fr-FR" sz="1800" b="1" i="0" u="none" strike="noStrike" cap="none" spc="0">
                <a:ln>
                  <a:noFill/>
                </a:ln>
                <a:solidFill>
                  <a:srgbClr val="5AB88F"/>
                </a:solidFill>
                <a:latin typeface="Arial"/>
                <a:ea typeface="Arial"/>
                <a:cs typeface="Arial"/>
              </a:rPr>
              <a:t> Cliquez pour modifier les styles du texte du masque</a:t>
            </a:r>
            <a:endParaRPr/>
          </a:p>
          <a:p>
            <a:pPr marL="627063" marR="0" lvl="1" indent="-169862" algn="l" defTabSz="457200">
              <a:lnSpc>
                <a:spcPct val="100000"/>
              </a:lnSpc>
              <a:spcBef>
                <a:spcPts val="0"/>
              </a:spcBef>
              <a:spcAft>
                <a:spcPts val="0"/>
              </a:spcAft>
              <a:buClr>
                <a:srgbClr val="5AB88F"/>
              </a:buClr>
              <a:buSzPct val="135000"/>
              <a:buFont typeface="Arial"/>
              <a:buChar char="•"/>
              <a:defRPr/>
            </a:pPr>
            <a:r>
              <a:rPr lang="fr-FR" sz="1300" b="1" i="0" u="none" strike="noStrike" cap="none" spc="0">
                <a:ln>
                  <a:noFill/>
                </a:ln>
                <a:solidFill>
                  <a:prstClr val="black"/>
                </a:solidFill>
                <a:latin typeface="Arial"/>
                <a:ea typeface="Arial"/>
                <a:cs typeface="Arial"/>
              </a:rPr>
              <a:t>Deuxième niveau</a:t>
            </a:r>
            <a:endParaRPr/>
          </a:p>
          <a:p>
            <a:pPr lvl="2">
              <a:defRPr/>
            </a:pPr>
            <a:r>
              <a:rPr lang="fr-FR"/>
              <a:t>Troisième niveau</a:t>
            </a:r>
            <a:endParaRPr/>
          </a:p>
          <a:p>
            <a:pPr marL="627063" marR="0" lvl="3" indent="177800" algn="l" defTabSz="457200">
              <a:lnSpc>
                <a:spcPct val="100000"/>
              </a:lnSpc>
              <a:spcBef>
                <a:spcPts val="0"/>
              </a:spcBef>
              <a:spcAft>
                <a:spcPts val="0"/>
              </a:spcAft>
              <a:buClr>
                <a:srgbClr val="5AB88F"/>
              </a:buClr>
              <a:buSzTx/>
              <a:buFont typeface="Arial"/>
              <a:buChar char="–"/>
              <a:defRPr/>
            </a:pPr>
            <a:r>
              <a:rPr lang="fr-FR" sz="1100" b="0" i="0" u="none" strike="noStrike" cap="none" spc="0">
                <a:ln>
                  <a:noFill/>
                </a:ln>
                <a:solidFill>
                  <a:prstClr val="black"/>
                </a:solidFill>
                <a:latin typeface="Arial"/>
                <a:ea typeface="Arial"/>
                <a:cs typeface="Arial"/>
              </a:rPr>
              <a:t>Quatrième niveau</a:t>
            </a:r>
            <a:endParaRPr/>
          </a:p>
          <a:p>
            <a:pPr lvl="4">
              <a:defRPr/>
            </a:pPr>
            <a:r>
              <a:rPr lang="fr-FR"/>
              <a:t>Cinquième niveau</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685800" y="2130424"/>
            <a:ext cx="7772400" cy="1470024"/>
          </a:xfrm>
        </p:spPr>
        <p:txBody>
          <a:bodyPr/>
          <a:lstStyle/>
          <a:p>
            <a:pPr>
              <a:defRPr/>
            </a:pPr>
            <a:r>
              <a:rPr lang="fr-FR"/>
              <a:t>Cliquez pour modifier le style du titre</a:t>
            </a:r>
            <a:endParaRPr/>
          </a:p>
        </p:txBody>
      </p:sp>
      <p:sp>
        <p:nvSpPr>
          <p:cNvPr id="5" name="Sous-titre 2"/>
          <p:cNvSpPr>
            <a:spLocks noGrp="1"/>
          </p:cNvSpPr>
          <p:nvPr>
            <p:ph type="subTitle" idx="1"/>
          </p:nvPr>
        </p:nvSpPr>
        <p:spPr bwMode="auto">
          <a:xfrm>
            <a:off x="1371600" y="3886200"/>
            <a:ext cx="6400800" cy="17525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Cliquez pour modifier le style des sous-titres du masque</a:t>
            </a:r>
            <a:endParaRPr/>
          </a:p>
        </p:txBody>
      </p:sp>
      <p:sp>
        <p:nvSpPr>
          <p:cNvPr id="6" name="Espace réservé de la date 3"/>
          <p:cNvSpPr>
            <a:spLocks noGrp="1"/>
          </p:cNvSpPr>
          <p:nvPr>
            <p:ph type="dt" sz="half" idx="10"/>
          </p:nvPr>
        </p:nvSpPr>
        <p:spPr bwMode="auto"/>
        <p:txBody>
          <a:bodyPr/>
          <a:lstStyle/>
          <a:p>
            <a:pPr>
              <a:defRPr/>
            </a:pPr>
            <a:fld id="{E29AC60A-EB66-40E5-81B2-9E2CA182D457}" type="datetime1">
              <a:rPr lang="fr-FR" smtClean="0"/>
              <a:t>19/04/2024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DF7E0924-CFEF-4FA7-BE71-C6F290B144E3}" type="slidenum">
              <a:rPr lang="fr-FR"/>
              <a:t>‹N°›</a:t>
            </a:fld>
            <a:endParaRPr lang="fr-FR"/>
          </a:p>
        </p:txBody>
      </p:sp>
    </p:spTree>
    <p:extLst>
      <p:ext uri="{BB962C8B-B14F-4D97-AF65-F5344CB8AC3E}">
        <p14:creationId xmlns:p14="http://schemas.microsoft.com/office/powerpoint/2010/main" val="155495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4A4F7CDD-C8CB-41B2-92B1-C9CF90079F45}" type="datetime1">
              <a:rPr lang="fr-FR" smtClean="0"/>
              <a:t>19/04/2024</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DF7E0924-CFEF-4FA7-BE71-C6F290B144E3}" type="slidenum">
              <a:rPr lang="fr-FR"/>
              <a:t>‹N°›</a:t>
            </a:fld>
            <a:endParaRPr lang="fr-FR"/>
          </a:p>
        </p:txBody>
      </p:sp>
    </p:spTree>
    <p:extLst>
      <p:ext uri="{BB962C8B-B14F-4D97-AF65-F5344CB8AC3E}">
        <p14:creationId xmlns:p14="http://schemas.microsoft.com/office/powerpoint/2010/main" val="310474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9833872B-3E88-40DF-A97A-B6490578F4C1}" type="datetimeFigureOut">
              <a:rPr lang="fr-FR" smtClean="0"/>
              <a:t>19/04/2024</a:t>
            </a:fld>
            <a:endParaRPr lang="fr-FR"/>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062"/>
            </a:lvl1pPr>
          </a:lstStyle>
          <a:p>
            <a:endParaRPr lang="fr-F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EA1928FB-990B-4FE8-B3B9-94731BB65ADA}" type="slidenum">
              <a:rPr lang="fr-FR" smtClean="0"/>
              <a:t>‹N°›</a:t>
            </a:fld>
            <a:endParaRPr lang="fr-FR"/>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10" name="Image 9">
            <a:extLst>
              <a:ext uri="{FF2B5EF4-FFF2-40B4-BE49-F238E27FC236}">
                <a16:creationId xmlns:a16="http://schemas.microsoft.com/office/drawing/2014/main" id="{3038582B-81B9-ED4B-B6B4-0498E3E489EA}"/>
              </a:ext>
            </a:extLst>
          </p:cNvPr>
          <p:cNvPicPr>
            <a:picLocks noChangeAspect="1"/>
          </p:cNvPicPr>
          <p:nvPr/>
        </p:nvPicPr>
        <p:blipFill>
          <a:blip r:embed="rId2"/>
          <a:stretch>
            <a:fillRect/>
          </a:stretch>
        </p:blipFill>
        <p:spPr bwMode="gray">
          <a:xfrm>
            <a:off x="504258" y="360000"/>
            <a:ext cx="2480715" cy="2700000"/>
          </a:xfrm>
          <a:prstGeom prst="rect">
            <a:avLst/>
          </a:prstGeom>
        </p:spPr>
      </p:pic>
    </p:spTree>
    <p:extLst>
      <p:ext uri="{BB962C8B-B14F-4D97-AF65-F5344CB8AC3E}">
        <p14:creationId xmlns:p14="http://schemas.microsoft.com/office/powerpoint/2010/main" val="408886481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p:txBody>
          <a:bodyPr/>
          <a:lstStyle/>
          <a:p>
            <a:fld id="{9833872B-3E88-40DF-A97A-B6490578F4C1}" type="datetimeFigureOut">
              <a:rPr lang="fr-FR" smtClean="0"/>
              <a:t>19/04/2024</a:t>
            </a:fld>
            <a:endParaRPr lang="fr-FR"/>
          </a:p>
        </p:txBody>
      </p:sp>
      <p:sp>
        <p:nvSpPr>
          <p:cNvPr id="3" name="Espace réservé du pied de page 2"/>
          <p:cNvSpPr>
            <a:spLocks noGrp="1"/>
          </p:cNvSpPr>
          <p:nvPr>
            <p:ph type="ftr" sz="quarter" idx="11"/>
          </p:nvPr>
        </p:nvSpPr>
        <p:spPr bwMode="gray"/>
        <p:txBody>
          <a:bodyPr/>
          <a:lstStyle/>
          <a:p>
            <a:endParaRPr lang="fr-FR"/>
          </a:p>
        </p:txBody>
      </p:sp>
      <p:sp>
        <p:nvSpPr>
          <p:cNvPr id="8" name="Espace réservé du numéro de diapositive 7"/>
          <p:cNvSpPr>
            <a:spLocks noGrp="1"/>
          </p:cNvSpPr>
          <p:nvPr>
            <p:ph type="sldNum" sz="quarter" idx="12"/>
          </p:nvPr>
        </p:nvSpPr>
        <p:spPr bwMode="gray"/>
        <p:txBody>
          <a:bodyPr/>
          <a:lstStyle/>
          <a:p>
            <a:fld id="{EA1928FB-990B-4FE8-B3B9-94731BB65ADA}" type="slidenum">
              <a:rPr lang="fr-FR" smtClean="0"/>
              <a:t>‹N°›</a:t>
            </a:fld>
            <a:endParaRPr lang="fr-FR"/>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000" b="1" cap="all" baseline="0"/>
            </a:lvl1pPr>
            <a:lvl2pPr marL="0" indent="0">
              <a:spcBef>
                <a:spcPts val="462"/>
              </a:spcBef>
              <a:spcAft>
                <a:spcPts val="0"/>
              </a:spcAft>
              <a:buNone/>
              <a:defRPr sz="1708"/>
            </a:lvl2pPr>
          </a:lstStyle>
          <a:p>
            <a:pPr lvl="0"/>
            <a:r>
              <a:rPr lang="fr-FR"/>
              <a:t>Titre</a:t>
            </a:r>
          </a:p>
          <a:p>
            <a:pPr lvl="1"/>
            <a:r>
              <a:rPr lang="fr-FR"/>
              <a:t>Sous-titre</a:t>
            </a:r>
          </a:p>
        </p:txBody>
      </p:sp>
      <p:cxnSp>
        <p:nvCxnSpPr>
          <p:cNvPr id="12" name="Connecteur droit 11"/>
          <p:cNvCxnSpPr/>
          <p:nvPr/>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1BE9C7E-02AC-EF4A-9280-1DAF65F18427}"/>
              </a:ext>
            </a:extLst>
          </p:cNvPr>
          <p:cNvPicPr>
            <a:picLocks noChangeAspect="1"/>
          </p:cNvPicPr>
          <p:nvPr/>
        </p:nvPicPr>
        <p:blipFill>
          <a:blip r:embed="rId2"/>
          <a:stretch>
            <a:fillRect/>
          </a:stretch>
        </p:blipFill>
        <p:spPr bwMode="gray">
          <a:xfrm>
            <a:off x="281354" y="302019"/>
            <a:ext cx="1210939" cy="1317981"/>
          </a:xfrm>
          <a:prstGeom prst="rect">
            <a:avLst/>
          </a:prstGeom>
        </p:spPr>
      </p:pic>
    </p:spTree>
    <p:extLst>
      <p:ext uri="{BB962C8B-B14F-4D97-AF65-F5344CB8AC3E}">
        <p14:creationId xmlns:p14="http://schemas.microsoft.com/office/powerpoint/2010/main" val="2718664272"/>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6"/>
          <a:stretch/>
        </p:blipFill>
        <p:spPr bwMode="auto">
          <a:xfrm>
            <a:off x="0" y="0"/>
            <a:ext cx="9144000" cy="6858000"/>
          </a:xfrm>
          <a:prstGeom prst="rect">
            <a:avLst/>
          </a:prstGeom>
        </p:spPr>
      </p:pic>
      <p:sp>
        <p:nvSpPr>
          <p:cNvPr id="5" name="Espace réservé du titre 1"/>
          <p:cNvSpPr>
            <a:spLocks noGrp="1"/>
          </p:cNvSpPr>
          <p:nvPr>
            <p:ph type="title"/>
          </p:nvPr>
        </p:nvSpPr>
        <p:spPr bwMode="auto">
          <a:xfrm>
            <a:off x="3011067" y="1855203"/>
            <a:ext cx="5590310" cy="2006322"/>
          </a:xfrm>
          <a:prstGeom prst="rect">
            <a:avLst/>
          </a:prstGeom>
        </p:spPr>
        <p:txBody>
          <a:bodyPr vert="horz" lIns="91440" tIns="45720" rIns="91440" bIns="45720" rtlCol="0" anchor="ctr">
            <a:normAutofit/>
          </a:bodyPr>
          <a:lstStyle/>
          <a:p>
            <a:pPr>
              <a:defRPr/>
            </a:pPr>
            <a:r>
              <a:rPr lang="fr-FR"/>
              <a:t>Cliquez </a:t>
            </a:r>
            <a:br>
              <a:rPr lang="fr-FR"/>
            </a:br>
            <a:r>
              <a:rPr lang="fr-FR"/>
              <a:t>et modifiez le titre</a:t>
            </a:r>
            <a:endParaRPr/>
          </a:p>
        </p:txBody>
      </p:sp>
      <p:sp>
        <p:nvSpPr>
          <p:cNvPr id="6" name="Espace réservé du texte 2"/>
          <p:cNvSpPr>
            <a:spLocks noGrp="1"/>
          </p:cNvSpPr>
          <p:nvPr>
            <p:ph type="body" idx="1"/>
          </p:nvPr>
        </p:nvSpPr>
        <p:spPr bwMode="auto">
          <a:xfrm>
            <a:off x="3011067" y="3578945"/>
            <a:ext cx="5590311" cy="1180728"/>
          </a:xfrm>
          <a:prstGeom prst="rect">
            <a:avLst/>
          </a:prstGeom>
        </p:spPr>
        <p:txBody>
          <a:bodyPr vert="horz" lIns="91440" tIns="45720" rIns="91440" bIns="45720" rtlCol="0">
            <a:normAutofit/>
          </a:bodyPr>
          <a:lstStyle/>
          <a:p>
            <a:pPr lvl="0">
              <a:defRPr/>
            </a:pPr>
            <a:r>
              <a:rPr lang="fr-FR"/>
              <a:t>Cliquez pour modifier </a:t>
            </a:r>
            <a:br>
              <a:rPr lang="fr-FR"/>
            </a:br>
            <a:r>
              <a:rPr lang="fr-FR"/>
              <a:t>les styles du texte du masque</a:t>
            </a:r>
            <a:endParaRPr/>
          </a:p>
          <a:p>
            <a:pPr lvl="0">
              <a:defRPr/>
            </a:pPr>
            <a:endParaRPr lang="fr-FR"/>
          </a:p>
        </p:txBody>
      </p:sp>
      <p:grpSp>
        <p:nvGrpSpPr>
          <p:cNvPr id="7" name="Grouper 9"/>
          <p:cNvGrpSpPr/>
          <p:nvPr/>
        </p:nvGrpSpPr>
        <p:grpSpPr bwMode="auto">
          <a:xfrm>
            <a:off x="3121480" y="2132719"/>
            <a:ext cx="525530" cy="171685"/>
            <a:chOff x="5391301" y="1426464"/>
            <a:chExt cx="604577" cy="197509"/>
          </a:xfrm>
          <a:solidFill>
            <a:srgbClr val="5AB88F"/>
          </a:solidFill>
        </p:grpSpPr>
        <p:sp>
          <p:nvSpPr>
            <p:cNvPr id="8" name="Rectangle 12"/>
            <p:cNvSpPr/>
            <p:nvPr/>
          </p:nvSpPr>
          <p:spPr bwMode="auto">
            <a:xfrm>
              <a:off x="5391301" y="1426464"/>
              <a:ext cx="95097" cy="1975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13"/>
            <p:cNvSpPr/>
            <p:nvPr/>
          </p:nvSpPr>
          <p:spPr bwMode="auto">
            <a:xfrm>
              <a:off x="5438849" y="1525217"/>
              <a:ext cx="557030" cy="987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pic>
        <p:nvPicPr>
          <p:cNvPr id="10" name="Image 8"/>
          <p:cNvPicPr>
            <a:picLocks noChangeAspect="1"/>
          </p:cNvPicPr>
          <p:nvPr/>
        </p:nvPicPr>
        <p:blipFill>
          <a:blip r:embed="rId7"/>
          <a:stretch/>
        </p:blipFill>
        <p:spPr bwMode="auto">
          <a:xfrm>
            <a:off x="693838" y="4925385"/>
            <a:ext cx="1134957" cy="1594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lgn="l" defTabSz="457200">
        <a:spcBef>
          <a:spcPts val="0"/>
        </a:spcBef>
        <a:buNone/>
        <a:defRPr sz="3200" b="1" i="0">
          <a:solidFill>
            <a:srgbClr val="5AB88F"/>
          </a:solidFill>
          <a:latin typeface="Arial Black"/>
          <a:ea typeface="Arial Black"/>
          <a:cs typeface="Arial Black"/>
        </a:defRPr>
      </a:lvl1pPr>
    </p:titleStyle>
    <p:bodyStyle>
      <a:lvl1pPr marL="0" indent="0" algn="l" defTabSz="457200">
        <a:spcBef>
          <a:spcPts val="0"/>
        </a:spcBef>
        <a:buFont typeface="Arial"/>
        <a:buNone/>
        <a:defRPr sz="2800" b="0" i="0">
          <a:solidFill>
            <a:schemeClr val="tx1"/>
          </a:solidFill>
          <a:latin typeface="Arial"/>
          <a:ea typeface="Arial"/>
          <a:cs typeface="Arial"/>
        </a:defRPr>
      </a:lvl1pPr>
      <a:lvl2pPr marL="742950" indent="-285750" algn="l" defTabSz="457200">
        <a:spcBef>
          <a:spcPts val="0"/>
        </a:spcBef>
        <a:buFont typeface="Arial"/>
        <a:buChar char="–"/>
        <a:defRPr sz="2800">
          <a:solidFill>
            <a:schemeClr val="tx1"/>
          </a:solidFill>
          <a:latin typeface="+mn-lt"/>
          <a:ea typeface="+mn-ea"/>
          <a:cs typeface="+mn-cs"/>
        </a:defRPr>
      </a:lvl2pPr>
      <a:lvl3pPr marL="1143000" indent="-228600" algn="l" defTabSz="457200">
        <a:spcBef>
          <a:spcPts val="0"/>
        </a:spcBef>
        <a:buFont typeface="Arial"/>
        <a:buChar char="•"/>
        <a:defRPr sz="2400">
          <a:solidFill>
            <a:schemeClr val="tx1"/>
          </a:solidFill>
          <a:latin typeface="+mn-lt"/>
          <a:ea typeface="+mn-ea"/>
          <a:cs typeface="+mn-cs"/>
        </a:defRPr>
      </a:lvl3pPr>
      <a:lvl4pPr marL="1600200" indent="-228600" algn="l" defTabSz="457200">
        <a:spcBef>
          <a:spcPts val="0"/>
        </a:spcBef>
        <a:buFont typeface="Arial"/>
        <a:buChar char="–"/>
        <a:defRPr sz="2000">
          <a:solidFill>
            <a:schemeClr val="tx1"/>
          </a:solidFill>
          <a:latin typeface="+mn-lt"/>
          <a:ea typeface="+mn-ea"/>
          <a:cs typeface="+mn-cs"/>
        </a:defRPr>
      </a:lvl4pPr>
      <a:lvl5pPr marL="2057400" indent="-228600" algn="l" defTabSz="457200">
        <a:spcBef>
          <a:spcPts val="0"/>
        </a:spcBef>
        <a:buFont typeface="Arial"/>
        <a:buChar char="»"/>
        <a:defRPr sz="2000">
          <a:solidFill>
            <a:schemeClr val="tx1"/>
          </a:solidFill>
          <a:latin typeface="+mn-lt"/>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805399" y="182889"/>
            <a:ext cx="7881399" cy="1286937"/>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5" name="Espace réservé du texte 2"/>
          <p:cNvSpPr>
            <a:spLocks noGrp="1"/>
          </p:cNvSpPr>
          <p:nvPr>
            <p:ph type="body" idx="1"/>
          </p:nvPr>
        </p:nvSpPr>
        <p:spPr bwMode="auto">
          <a:xfrm>
            <a:off x="805399" y="1476021"/>
            <a:ext cx="7881399" cy="4525962"/>
          </a:xfrm>
          <a:prstGeom prst="rect">
            <a:avLst/>
          </a:prstGeom>
        </p:spPr>
        <p:txBody>
          <a:bodyPr vert="horz" lIns="91440" tIns="45720" rIns="91440" bIns="45720" rtlCol="0">
            <a:normAutofit/>
          </a:bodyPr>
          <a:lstStyle/>
          <a:p>
            <a:pPr lvl="0">
              <a:defRPr/>
            </a:pPr>
            <a:r>
              <a:rPr lang="fr-FR"/>
              <a:t> 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9"/>
          <p:cNvPicPr>
            <a:picLocks noChangeAspect="1"/>
          </p:cNvPicPr>
          <p:nvPr/>
        </p:nvPicPr>
        <p:blipFill>
          <a:blip r:embed="rId5"/>
          <a:stretch/>
        </p:blipFill>
        <p:spPr bwMode="auto">
          <a:xfrm>
            <a:off x="7422489" y="6201409"/>
            <a:ext cx="1264309" cy="524877"/>
          </a:xfrm>
          <a:prstGeom prst="rect">
            <a:avLst/>
          </a:prstGeom>
        </p:spPr>
      </p:pic>
      <p:pic>
        <p:nvPicPr>
          <p:cNvPr id="7" name="Image 4"/>
          <p:cNvPicPr>
            <a:picLocks noChangeAspect="1"/>
          </p:cNvPicPr>
          <p:nvPr/>
        </p:nvPicPr>
        <p:blipFill>
          <a:blip r:embed="rId6">
            <a:clrChange>
              <a:clrFrom>
                <a:srgbClr val="FBFBFB"/>
              </a:clrFrom>
              <a:clrTo>
                <a:srgbClr val="FBFBFB">
                  <a:alpha val="0"/>
                </a:srgbClr>
              </a:clrTo>
            </a:clrChange>
          </a:blip>
          <a:stretch/>
        </p:blipFill>
        <p:spPr bwMode="auto">
          <a:xfrm>
            <a:off x="455611" y="6143458"/>
            <a:ext cx="1008968" cy="519138"/>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hf hdr="0"/>
  <p:txStyles>
    <p:titleStyle>
      <a:lvl1pPr algn="l" defTabSz="457200">
        <a:spcBef>
          <a:spcPts val="0"/>
        </a:spcBef>
        <a:buNone/>
        <a:defRPr sz="2500" b="1" i="0" cap="none">
          <a:solidFill>
            <a:schemeClr val="tx1">
              <a:lumMod val="75000"/>
              <a:lumOff val="25000"/>
            </a:schemeClr>
          </a:solidFill>
          <a:latin typeface="Arial Black"/>
          <a:ea typeface="Arial Black"/>
          <a:cs typeface="Arial Black"/>
        </a:defRPr>
      </a:lvl1pPr>
    </p:titleStyle>
    <p:bodyStyle>
      <a:lvl1pPr marL="177800" indent="-177800" algn="l" defTabSz="457200">
        <a:spcBef>
          <a:spcPts val="0"/>
        </a:spcBef>
        <a:buClr>
          <a:srgbClr val="5AB88F"/>
        </a:buClr>
        <a:buSzPct val="114000"/>
        <a:buFont typeface="Wingdings"/>
        <a:buChar char="§"/>
        <a:defRPr sz="1800" b="1" i="0">
          <a:solidFill>
            <a:srgbClr val="5AB88F"/>
          </a:solidFill>
          <a:latin typeface="Arial"/>
          <a:ea typeface="Arial"/>
          <a:cs typeface="Arial"/>
        </a:defRPr>
      </a:lvl1pPr>
      <a:lvl2pPr marL="627063" indent="-169862" algn="l" defTabSz="457200">
        <a:spcBef>
          <a:spcPts val="0"/>
        </a:spcBef>
        <a:buClr>
          <a:srgbClr val="5AB88F"/>
        </a:buClr>
        <a:buSzPct val="135000"/>
        <a:buFont typeface="Arial"/>
        <a:buChar char="•"/>
        <a:defRPr sz="1300" b="1" i="0">
          <a:solidFill>
            <a:schemeClr val="tx1"/>
          </a:solidFill>
          <a:latin typeface="Arial"/>
          <a:ea typeface="Arial"/>
          <a:cs typeface="Arial"/>
        </a:defRPr>
      </a:lvl2pPr>
      <a:lvl3pPr marL="627063" indent="0" algn="l" defTabSz="457200">
        <a:spcBef>
          <a:spcPts val="0"/>
        </a:spcBef>
        <a:buFont typeface="Arial"/>
        <a:buNone/>
        <a:defRPr sz="1300" b="0" i="0">
          <a:solidFill>
            <a:schemeClr val="tx1"/>
          </a:solidFill>
          <a:latin typeface="Arial"/>
          <a:ea typeface="Arial"/>
          <a:cs typeface="Arial"/>
        </a:defRPr>
      </a:lvl3pPr>
      <a:lvl4pPr marL="627063" indent="177800" algn="l" defTabSz="457200">
        <a:spcBef>
          <a:spcPts val="0"/>
        </a:spcBef>
        <a:buClr>
          <a:srgbClr val="5AB88F"/>
        </a:buClr>
        <a:buFont typeface="Arial"/>
        <a:buChar char="–"/>
        <a:defRPr sz="1100" b="0" i="0">
          <a:solidFill>
            <a:schemeClr val="tx1"/>
          </a:solidFill>
          <a:latin typeface="Arial"/>
          <a:ea typeface="Arial"/>
          <a:cs typeface="Arial"/>
        </a:defRPr>
      </a:lvl4pPr>
      <a:lvl5pPr marL="806450" indent="0" algn="l" defTabSz="457200">
        <a:spcBef>
          <a:spcPts val="0"/>
        </a:spcBef>
        <a:buFont typeface="Arial"/>
        <a:buNone/>
        <a:defRPr sz="1100" b="0" i="0">
          <a:solidFill>
            <a:schemeClr val="tx1"/>
          </a:solidFill>
          <a:latin typeface="Arial"/>
          <a:ea typeface="Arial"/>
          <a:cs typeface="Arial"/>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692" b="1">
                <a:solidFill>
                  <a:schemeClr val="tx1"/>
                </a:solidFill>
              </a:defRPr>
            </a:lvl1pPr>
          </a:lstStyle>
          <a:p>
            <a:pPr algn="r"/>
            <a:r>
              <a:rPr lang="fr-FR" cap="all"/>
              <a:t>XX/XX/XXXX</a:t>
            </a:r>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692" b="1">
                <a:solidFill>
                  <a:schemeClr val="tx1"/>
                </a:solidFill>
              </a:defRPr>
            </a:lvl1pPr>
          </a:lstStyle>
          <a:p>
            <a:r>
              <a:rPr lang="fr-FR"/>
              <a:t>Intitulé de la direction/service interministérielle</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692" b="1">
                <a:solidFill>
                  <a:schemeClr val="tx1"/>
                </a:solidFill>
              </a:defRPr>
            </a:lvl1pPr>
          </a:lstStyle>
          <a:p>
            <a:fld id="{733122C9-A0B9-462F-8757-0847AD287B63}" type="slidenum">
              <a:rPr lang="fr-FR" smtClean="0"/>
              <a:pPr/>
              <a:t>‹N°›</a:t>
            </a:fld>
            <a:endParaRPr lang="fr-FR"/>
          </a:p>
        </p:txBody>
      </p:sp>
      <p:cxnSp>
        <p:nvCxnSpPr>
          <p:cNvPr id="10" name="Connecteur droit 9"/>
          <p:cNvCxnSpPr/>
          <p:nvPr/>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34930F57-0330-1546-B652-1891BB502670}"/>
              </a:ext>
            </a:extLst>
          </p:cNvPr>
          <p:cNvPicPr>
            <a:picLocks noChangeAspect="1"/>
          </p:cNvPicPr>
          <p:nvPr/>
        </p:nvPicPr>
        <p:blipFill>
          <a:blip r:embed="rId13"/>
          <a:stretch>
            <a:fillRect/>
          </a:stretch>
        </p:blipFill>
        <p:spPr bwMode="gray">
          <a:xfrm>
            <a:off x="267005" y="108000"/>
            <a:ext cx="496143" cy="540000"/>
          </a:xfrm>
          <a:prstGeom prst="rect">
            <a:avLst/>
          </a:prstGeom>
        </p:spPr>
      </p:pic>
    </p:spTree>
    <p:extLst>
      <p:ext uri="{BB962C8B-B14F-4D97-AF65-F5344CB8AC3E}">
        <p14:creationId xmlns:p14="http://schemas.microsoft.com/office/powerpoint/2010/main" val="13892661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p:titleStyle>
    <p:bodyStyle>
      <a:lvl1pPr marL="0" indent="0" algn="l" defTabSz="844062" rtl="0" eaLnBrk="1" latinLnBrk="0" hangingPunct="1">
        <a:lnSpc>
          <a:spcPct val="100000"/>
        </a:lnSpc>
        <a:spcBef>
          <a:spcPts val="0"/>
        </a:spcBef>
        <a:spcAft>
          <a:spcPts val="462"/>
        </a:spcAft>
        <a:buFont typeface="Arial" pitchFamily="34" charset="0"/>
        <a:buNone/>
        <a:defRPr sz="969" b="0" kern="1200">
          <a:solidFill>
            <a:schemeClr val="tx1"/>
          </a:solidFill>
          <a:latin typeface="+mn-lt"/>
          <a:ea typeface="+mn-ea"/>
          <a:cs typeface="+mn-cs"/>
        </a:defRPr>
      </a:lvl1pPr>
      <a:lvl2pPr marL="232616" indent="-66462" algn="l" defTabSz="844062" rtl="0" eaLnBrk="1" latinLnBrk="0" hangingPunct="1">
        <a:lnSpc>
          <a:spcPct val="100000"/>
        </a:lnSpc>
        <a:spcBef>
          <a:spcPts val="554"/>
        </a:spcBef>
        <a:spcAft>
          <a:spcPts val="554"/>
        </a:spcAft>
        <a:buFont typeface="Arial" pitchFamily="34" charset="0"/>
        <a:buChar char="•"/>
        <a:defRPr sz="877" kern="1200">
          <a:solidFill>
            <a:schemeClr val="tx1"/>
          </a:solidFill>
          <a:latin typeface="+mn-lt"/>
          <a:ea typeface="+mn-ea"/>
          <a:cs typeface="+mn-cs"/>
        </a:defRPr>
      </a:lvl2pPr>
      <a:lvl3pPr marL="398770" indent="-66462" algn="l" defTabSz="844062" rtl="0" eaLnBrk="1" latinLnBrk="0" hangingPunct="1">
        <a:lnSpc>
          <a:spcPct val="100000"/>
        </a:lnSpc>
        <a:spcBef>
          <a:spcPts val="92"/>
        </a:spcBef>
        <a:spcAft>
          <a:spcPts val="92"/>
        </a:spcAft>
        <a:buSzPct val="100000"/>
        <a:buFont typeface="Arial" pitchFamily="34" charset="0"/>
        <a:buChar char="•"/>
        <a:defRPr sz="785" kern="1200">
          <a:solidFill>
            <a:schemeClr val="tx1"/>
          </a:solidFill>
          <a:latin typeface="+mn-lt"/>
          <a:ea typeface="+mn-ea"/>
          <a:cs typeface="+mn-cs"/>
        </a:defRPr>
      </a:lvl3pPr>
      <a:lvl4pPr marL="564923" indent="-66462" algn="l" defTabSz="844062" rtl="0" eaLnBrk="1" latinLnBrk="0" hangingPunct="1">
        <a:lnSpc>
          <a:spcPct val="100000"/>
        </a:lnSpc>
        <a:spcBef>
          <a:spcPts val="92"/>
        </a:spcBef>
        <a:spcAft>
          <a:spcPts val="92"/>
        </a:spcAft>
        <a:buSzPct val="100000"/>
        <a:buFont typeface="Arial" pitchFamily="34" charset="0"/>
        <a:buChar char="•"/>
        <a:defRPr sz="692" kern="1200">
          <a:solidFill>
            <a:schemeClr val="tx1"/>
          </a:solidFill>
          <a:latin typeface="+mn-lt"/>
          <a:ea typeface="+mn-ea"/>
          <a:cs typeface="+mn-cs"/>
        </a:defRPr>
      </a:lvl4pPr>
      <a:lvl5pPr marL="764307" indent="-66462" algn="l" defTabSz="844062" rtl="0" eaLnBrk="1" latinLnBrk="0" hangingPunct="1">
        <a:lnSpc>
          <a:spcPct val="100000"/>
        </a:lnSpc>
        <a:spcBef>
          <a:spcPts val="92"/>
        </a:spcBef>
        <a:spcAft>
          <a:spcPts val="92"/>
        </a:spcAft>
        <a:buSzPct val="100000"/>
        <a:buFont typeface="Arial" pitchFamily="34" charset="0"/>
        <a:buChar char="•"/>
        <a:defRPr sz="646" kern="1200">
          <a:solidFill>
            <a:schemeClr val="tx1"/>
          </a:solidFill>
          <a:latin typeface="+mn-lt"/>
          <a:ea typeface="+mn-ea"/>
          <a:cs typeface="+mn-cs"/>
        </a:defRPr>
      </a:lvl5pPr>
      <a:lvl6pPr marL="2321169"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00"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231"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262"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62" rtl="0" eaLnBrk="1" latinLnBrk="0" hangingPunct="1">
        <a:defRPr sz="1662" kern="1200">
          <a:solidFill>
            <a:schemeClr val="tx1"/>
          </a:solidFill>
          <a:latin typeface="+mn-lt"/>
          <a:ea typeface="+mn-ea"/>
          <a:cs typeface="+mn-cs"/>
        </a:defRPr>
      </a:lvl1pPr>
      <a:lvl2pPr marL="422031" algn="l" defTabSz="844062" rtl="0" eaLnBrk="1" latinLnBrk="0" hangingPunct="1">
        <a:defRPr sz="1662" kern="1200">
          <a:solidFill>
            <a:schemeClr val="tx1"/>
          </a:solidFill>
          <a:latin typeface="+mn-lt"/>
          <a:ea typeface="+mn-ea"/>
          <a:cs typeface="+mn-cs"/>
        </a:defRPr>
      </a:lvl2pPr>
      <a:lvl3pPr marL="844062" algn="l" defTabSz="844062" rtl="0" eaLnBrk="1" latinLnBrk="0" hangingPunct="1">
        <a:defRPr sz="1662" kern="1200">
          <a:solidFill>
            <a:schemeClr val="tx1"/>
          </a:solidFill>
          <a:latin typeface="+mn-lt"/>
          <a:ea typeface="+mn-ea"/>
          <a:cs typeface="+mn-cs"/>
        </a:defRPr>
      </a:lvl3pPr>
      <a:lvl4pPr marL="1266093" algn="l" defTabSz="844062" rtl="0" eaLnBrk="1" latinLnBrk="0" hangingPunct="1">
        <a:defRPr sz="1662" kern="1200">
          <a:solidFill>
            <a:schemeClr val="tx1"/>
          </a:solidFill>
          <a:latin typeface="+mn-lt"/>
          <a:ea typeface="+mn-ea"/>
          <a:cs typeface="+mn-cs"/>
        </a:defRPr>
      </a:lvl4pPr>
      <a:lvl5pPr marL="1688123" algn="l" defTabSz="844062" rtl="0" eaLnBrk="1" latinLnBrk="0" hangingPunct="1">
        <a:defRPr sz="1662" kern="1200">
          <a:solidFill>
            <a:schemeClr val="tx1"/>
          </a:solidFill>
          <a:latin typeface="+mn-lt"/>
          <a:ea typeface="+mn-ea"/>
          <a:cs typeface="+mn-cs"/>
        </a:defRPr>
      </a:lvl5pPr>
      <a:lvl6pPr marL="2110154" algn="l" defTabSz="844062" rtl="0" eaLnBrk="1" latinLnBrk="0" hangingPunct="1">
        <a:defRPr sz="1662" kern="1200">
          <a:solidFill>
            <a:schemeClr val="tx1"/>
          </a:solidFill>
          <a:latin typeface="+mn-lt"/>
          <a:ea typeface="+mn-ea"/>
          <a:cs typeface="+mn-cs"/>
        </a:defRPr>
      </a:lvl6pPr>
      <a:lvl7pPr marL="2532185" algn="l" defTabSz="844062" rtl="0" eaLnBrk="1" latinLnBrk="0" hangingPunct="1">
        <a:defRPr sz="1662" kern="1200">
          <a:solidFill>
            <a:schemeClr val="tx1"/>
          </a:solidFill>
          <a:latin typeface="+mn-lt"/>
          <a:ea typeface="+mn-ea"/>
          <a:cs typeface="+mn-cs"/>
        </a:defRPr>
      </a:lvl7pPr>
      <a:lvl8pPr marL="2954215" algn="l" defTabSz="844062" rtl="0" eaLnBrk="1" latinLnBrk="0" hangingPunct="1">
        <a:defRPr sz="1662" kern="1200">
          <a:solidFill>
            <a:schemeClr val="tx1"/>
          </a:solidFill>
          <a:latin typeface="+mn-lt"/>
          <a:ea typeface="+mn-ea"/>
          <a:cs typeface="+mn-cs"/>
        </a:defRPr>
      </a:lvl8pPr>
      <a:lvl9pPr marL="3376247" algn="l" defTabSz="844062"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jets.ac-nice.fr/affectation-lycee/"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hyperlink" Target="https://esterel.ac-nice.fr/intracom/procedures-daffectation-au-lycee-2024/"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adjointe-saio@ac-nice.fr" TargetMode="External"/><Relationship Id="rId2" Type="http://schemas.openxmlformats.org/officeDocument/2006/relationships/hyperlink" Target="mailto:jonathan.rigaud@ac-nice.fr" TargetMode="Externa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mailto:scolarite83@ac-nice.f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png"/><Relationship Id="rId7" Type="http://schemas.openxmlformats.org/officeDocument/2006/relationships/image" Target="../media/image38.gif"/><Relationship Id="rId2"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37.gif"/><Relationship Id="rId11" Type="http://schemas.openxmlformats.org/officeDocument/2006/relationships/image" Target="../media/image42.png"/><Relationship Id="rId5" Type="http://schemas.openxmlformats.org/officeDocument/2006/relationships/image" Target="../media/image36.gif"/><Relationship Id="rId10" Type="http://schemas.openxmlformats.org/officeDocument/2006/relationships/image" Target="../media/image41.gif"/><Relationship Id="rId4" Type="http://schemas.openxmlformats.org/officeDocument/2006/relationships/image" Target="../media/image35.gif"/><Relationship Id="rId9" Type="http://schemas.openxmlformats.org/officeDocument/2006/relationships/image" Target="../media/image40.gif"/></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tube-numerique-educatif.apps.education.fr/w/p/k8EtehodykeGJebHi9k6pX"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5.xml"/><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diff.ac-nice.fr/" TargetMode="External"/><Relationship Id="rId1" Type="http://schemas.openxmlformats.org/officeDocument/2006/relationships/slideLayout" Target="../slideLayouts/slideLayout15.xml"/><Relationship Id="rId4" Type="http://schemas.openxmlformats.org/officeDocument/2006/relationships/image" Target="../media/image8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0"/>
          <p:cNvSpPr>
            <a:spLocks/>
          </p:cNvSpPr>
          <p:nvPr/>
        </p:nvSpPr>
        <p:spPr bwMode="auto">
          <a:xfrm>
            <a:off x="0" y="3746821"/>
            <a:ext cx="9144000" cy="1323439"/>
          </a:xfrm>
          <a:prstGeom prst="rect">
            <a:avLst/>
          </a:prstGeom>
          <a:noFill/>
        </p:spPr>
        <p:txBody>
          <a:bodyPr wrap="square" rtlCol="0">
            <a:spAutoFit/>
          </a:bodyPr>
          <a:lstStyle/>
          <a:p>
            <a:pPr algn="ctr">
              <a:defRPr/>
            </a:pPr>
            <a:r>
              <a:rPr lang="fr-FR" sz="2000" b="1" dirty="0">
                <a:solidFill>
                  <a:srgbClr val="170175"/>
                </a:solidFill>
                <a:latin typeface="+mj-lt"/>
                <a:cs typeface="Arial"/>
              </a:rPr>
              <a:t>Dans l’académie de Nice</a:t>
            </a:r>
            <a:endParaRPr dirty="0">
              <a:latin typeface="+mj-lt"/>
            </a:endParaRPr>
          </a:p>
          <a:p>
            <a:pPr algn="ctr">
              <a:defRPr/>
            </a:pPr>
            <a:r>
              <a:rPr lang="fr-FR" sz="2000" b="1" dirty="0">
                <a:solidFill>
                  <a:srgbClr val="170175"/>
                </a:solidFill>
                <a:latin typeface="+mj-lt"/>
                <a:cs typeface="Arial"/>
              </a:rPr>
              <a:t>DRAIO</a:t>
            </a:r>
            <a:endParaRPr dirty="0">
              <a:latin typeface="+mj-lt"/>
            </a:endParaRPr>
          </a:p>
          <a:p>
            <a:pPr algn="ctr">
              <a:defRPr/>
            </a:pPr>
            <a:r>
              <a:rPr lang="fr-FR" sz="2000" b="1" dirty="0">
                <a:solidFill>
                  <a:srgbClr val="170175"/>
                </a:solidFill>
                <a:latin typeface="+mj-lt"/>
                <a:cs typeface="Arial"/>
              </a:rPr>
              <a:t>DSDEN</a:t>
            </a:r>
            <a:endParaRPr dirty="0">
              <a:latin typeface="+mj-lt"/>
            </a:endParaRPr>
          </a:p>
          <a:p>
            <a:pPr algn="ctr">
              <a:defRPr/>
            </a:pPr>
            <a:r>
              <a:rPr lang="fr-FR" sz="2000" b="1" dirty="0">
                <a:solidFill>
                  <a:srgbClr val="170175"/>
                </a:solidFill>
                <a:latin typeface="+mj-lt"/>
                <a:cs typeface="Arial"/>
              </a:rPr>
              <a:t>DSI  </a:t>
            </a:r>
            <a:endParaRPr dirty="0">
              <a:latin typeface="+mj-lt"/>
            </a:endParaRPr>
          </a:p>
        </p:txBody>
      </p:sp>
      <p:sp>
        <p:nvSpPr>
          <p:cNvPr id="6" name="ZoneTexte 7"/>
          <p:cNvSpPr>
            <a:spLocks/>
          </p:cNvSpPr>
          <p:nvPr/>
        </p:nvSpPr>
        <p:spPr bwMode="auto">
          <a:xfrm>
            <a:off x="-8513" y="1152282"/>
            <a:ext cx="9144216" cy="1046440"/>
          </a:xfrm>
          <a:prstGeom prst="rect">
            <a:avLst/>
          </a:prstGeom>
          <a:noFill/>
        </p:spPr>
        <p:txBody>
          <a:bodyPr wrap="square" rtlCol="0">
            <a:spAutoFit/>
          </a:bodyPr>
          <a:lstStyle/>
          <a:p>
            <a:pPr algn="ctr">
              <a:defRPr/>
            </a:pPr>
            <a:r>
              <a:rPr lang="fr-FR" sz="6200" b="1" dirty="0">
                <a:latin typeface="+mj-lt"/>
              </a:rPr>
              <a:t>AFFELNET LYCEE 2024</a:t>
            </a:r>
            <a:endParaRPr lang="fr-FR" sz="6200" dirty="0">
              <a:latin typeface="+mj-lt"/>
            </a:endParaRPr>
          </a:p>
        </p:txBody>
      </p:sp>
      <p:sp>
        <p:nvSpPr>
          <p:cNvPr id="2" name="ZoneTexte 1">
            <a:extLst>
              <a:ext uri="{FF2B5EF4-FFF2-40B4-BE49-F238E27FC236}">
                <a16:creationId xmlns:a16="http://schemas.microsoft.com/office/drawing/2014/main" id="{D12BFB73-6761-9D54-2E3C-4E80BF2852A5}"/>
              </a:ext>
            </a:extLst>
          </p:cNvPr>
          <p:cNvSpPr txBox="1"/>
          <p:nvPr/>
        </p:nvSpPr>
        <p:spPr>
          <a:xfrm>
            <a:off x="1336179" y="2549166"/>
            <a:ext cx="6471643" cy="646331"/>
          </a:xfrm>
          <a:prstGeom prst="rect">
            <a:avLst/>
          </a:prstGeom>
          <a:noFill/>
        </p:spPr>
        <p:txBody>
          <a:bodyPr wrap="none" rtlCol="0">
            <a:spAutoFit/>
          </a:bodyPr>
          <a:lstStyle/>
          <a:p>
            <a:pPr algn="ctr"/>
            <a:r>
              <a:rPr lang="fr-FR" dirty="0"/>
              <a:t>Bienvenue dans le monde extraordinaire de l’affectation</a:t>
            </a:r>
          </a:p>
          <a:p>
            <a:pPr algn="ctr"/>
            <a:r>
              <a:rPr lang="fr-FR" dirty="0"/>
              <a:t>en constante évolution</a:t>
            </a:r>
          </a:p>
        </p:txBody>
      </p:sp>
      <p:pic>
        <p:nvPicPr>
          <p:cNvPr id="5" name="Image 4">
            <a:extLst>
              <a:ext uri="{FF2B5EF4-FFF2-40B4-BE49-F238E27FC236}">
                <a16:creationId xmlns:a16="http://schemas.microsoft.com/office/drawing/2014/main" id="{A5DABA14-EC76-5145-A1A9-F5698171A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32" y="3545942"/>
            <a:ext cx="2805873" cy="27041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10</a:t>
            </a:fld>
            <a:endParaRPr lang="fr-FR" dirty="0">
              <a:solidFill>
                <a:srgbClr val="000000"/>
              </a:solidFill>
            </a:endParaRPr>
          </a:p>
        </p:txBody>
      </p:sp>
      <p:sp>
        <p:nvSpPr>
          <p:cNvPr id="13" name="ZoneTexte 12"/>
          <p:cNvSpPr txBox="1"/>
          <p:nvPr/>
        </p:nvSpPr>
        <p:spPr>
          <a:xfrm>
            <a:off x="374068" y="1053476"/>
            <a:ext cx="6671421" cy="723275"/>
          </a:xfrm>
          <a:prstGeom prst="rect">
            <a:avLst/>
          </a:prstGeom>
          <a:solidFill>
            <a:schemeClr val="bg1"/>
          </a:solidFill>
        </p:spPr>
        <p:txBody>
          <a:bodyPr wrap="square" rtlCol="0">
            <a:spAutoFit/>
          </a:bodyPr>
          <a:lstStyle/>
          <a:p>
            <a:pPr defTabSz="557213">
              <a:spcBef>
                <a:spcPts val="610"/>
              </a:spcBef>
              <a:defRPr/>
            </a:pPr>
            <a:r>
              <a:rPr lang="fr-FR" u="sng" dirty="0">
                <a:solidFill>
                  <a:srgbClr val="000000"/>
                </a:solidFill>
                <a:latin typeface="Calibri" panose="020F0502020204030204" pitchFamily="34" charset="0"/>
                <a:cs typeface="Calibri" panose="020F0502020204030204" pitchFamily="34" charset="0"/>
              </a:rPr>
              <a:t>Entrée en 1</a:t>
            </a:r>
            <a:r>
              <a:rPr lang="fr-FR" u="sng" baseline="30000" dirty="0">
                <a:solidFill>
                  <a:srgbClr val="000000"/>
                </a:solidFill>
                <a:latin typeface="Calibri" panose="020F0502020204030204" pitchFamily="34" charset="0"/>
                <a:cs typeface="Calibri" panose="020F0502020204030204" pitchFamily="34" charset="0"/>
              </a:rPr>
              <a:t>re</a:t>
            </a:r>
            <a:r>
              <a:rPr lang="fr-FR" u="sng" dirty="0">
                <a:solidFill>
                  <a:srgbClr val="000000"/>
                </a:solidFill>
                <a:latin typeface="Calibri" panose="020F0502020204030204" pitchFamily="34" charset="0"/>
                <a:cs typeface="Calibri" panose="020F0502020204030204" pitchFamily="34" charset="0"/>
              </a:rPr>
              <a:t> Pro :  </a:t>
            </a:r>
            <a:endParaRPr lang="fr-FR" dirty="0">
              <a:solidFill>
                <a:sysClr val="windowText" lastClr="000000"/>
              </a:solidFill>
              <a:latin typeface="Calibri" panose="020F0502020204030204" pitchFamily="34" charset="0"/>
              <a:cs typeface="Calibri" panose="020F0502020204030204" pitchFamily="34" charset="0"/>
            </a:endParaRPr>
          </a:p>
          <a:p>
            <a:pPr defTabSz="557213">
              <a:spcBef>
                <a:spcPts val="610"/>
              </a:spcBef>
              <a:defRPr/>
            </a:pPr>
            <a:r>
              <a:rPr lang="fr-FR" dirty="0">
                <a:solidFill>
                  <a:srgbClr val="0070C0"/>
                </a:solidFill>
                <a:latin typeface="Calibri" panose="020F0502020204030204" pitchFamily="34" charset="0"/>
                <a:cs typeface="Calibri" panose="020F0502020204030204" pitchFamily="34" charset="0"/>
              </a:rPr>
              <a:t>Rappel des règles et priorités d’affectation en 1</a:t>
            </a:r>
            <a:r>
              <a:rPr lang="fr-FR" baseline="30000" dirty="0">
                <a:solidFill>
                  <a:srgbClr val="0070C0"/>
                </a:solidFill>
                <a:latin typeface="Calibri" panose="020F0502020204030204" pitchFamily="34" charset="0"/>
                <a:cs typeface="Calibri" panose="020F0502020204030204" pitchFamily="34" charset="0"/>
              </a:rPr>
              <a:t>re</a:t>
            </a:r>
            <a:r>
              <a:rPr lang="fr-FR" dirty="0">
                <a:solidFill>
                  <a:srgbClr val="0070C0"/>
                </a:solidFill>
                <a:latin typeface="Calibri" panose="020F0502020204030204" pitchFamily="34" charset="0"/>
                <a:cs typeface="Calibri" panose="020F0502020204030204" pitchFamily="34" charset="0"/>
              </a:rPr>
              <a:t> Professionnelles </a:t>
            </a:r>
          </a:p>
        </p:txBody>
      </p:sp>
      <p:sp>
        <p:nvSpPr>
          <p:cNvPr id="6" name="Rectangle 1"/>
          <p:cNvSpPr>
            <a:spLocks noChangeArrowheads="1"/>
          </p:cNvSpPr>
          <p:nvPr/>
        </p:nvSpPr>
        <p:spPr bwMode="auto">
          <a:xfrm>
            <a:off x="248357" y="1850433"/>
            <a:ext cx="877146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914400" rtl="0"/>
            <a:r>
              <a:rPr lang="fr-FR" altLang="fr-FR" sz="1600" dirty="0">
                <a:solidFill>
                  <a:srgbClr val="5770BE"/>
                </a:solidFill>
                <a:latin typeface="Calibri" panose="020F0502020204030204" pitchFamily="34" charset="0"/>
                <a:ea typeface="Times New Roman" panose="02020603050405020304" pitchFamily="18" charset="0"/>
                <a:cs typeface="Calibri" panose="020F0502020204030204" pitchFamily="34" charset="0"/>
              </a:rPr>
              <a:t>Affectation de droit pour : </a:t>
            </a:r>
            <a:endParaRPr lang="fr-FR" altLang="fr-FR" sz="1600" dirty="0">
              <a:solidFill>
                <a:srgbClr val="5770BE"/>
              </a:solidFill>
              <a:latin typeface="Calibri" panose="020F0502020204030204" pitchFamily="34" charset="0"/>
              <a:cs typeface="Calibri" panose="020F0502020204030204" pitchFamily="34" charset="0"/>
            </a:endParaRPr>
          </a:p>
          <a:p>
            <a:pPr defTabSz="914400" rtl="0"/>
            <a:r>
              <a:rPr lang="fr-FR" altLang="fr-FR" sz="1600" b="1" dirty="0">
                <a:latin typeface="Calibri" panose="020F0502020204030204" pitchFamily="34" charset="0"/>
                <a:ea typeface="Times New Roman" panose="02020603050405020304" pitchFamily="18" charset="0"/>
                <a:cs typeface="Calibri" panose="020F0502020204030204" pitchFamily="34" charset="0"/>
              </a:rPr>
              <a:t>Elèves en montée pédagogique</a:t>
            </a:r>
            <a:r>
              <a:rPr lang="fr-FR" altLang="fr-FR" sz="1600" dirty="0">
                <a:latin typeface="Calibri" panose="020F0502020204030204" pitchFamily="34" charset="0"/>
                <a:ea typeface="Times New Roman" panose="02020603050405020304" pitchFamily="18" charset="0"/>
                <a:cs typeface="Calibri" panose="020F0502020204030204" pitchFamily="34" charset="0"/>
              </a:rPr>
              <a:t> </a:t>
            </a:r>
            <a:r>
              <a:rPr lang="fr-FR" altLang="fr-FR" sz="1600" b="1" dirty="0">
                <a:latin typeface="Calibri" panose="020F0502020204030204" pitchFamily="34" charset="0"/>
                <a:ea typeface="Times New Roman" panose="02020603050405020304" pitchFamily="18" charset="0"/>
                <a:cs typeface="Calibri" panose="020F0502020204030204" pitchFamily="34" charset="0"/>
              </a:rPr>
              <a:t>de 2</a:t>
            </a:r>
            <a:r>
              <a:rPr lang="fr-FR" altLang="fr-FR" sz="1600" b="1" baseline="30000" dirty="0">
                <a:latin typeface="Calibri" panose="020F0502020204030204" pitchFamily="34" charset="0"/>
                <a:ea typeface="Times New Roman" panose="02020603050405020304" pitchFamily="18" charset="0"/>
                <a:cs typeface="Calibri" panose="020F0502020204030204" pitchFamily="34" charset="0"/>
              </a:rPr>
              <a:t>de</a:t>
            </a:r>
            <a:r>
              <a:rPr lang="fr-FR" altLang="fr-FR" sz="1600" b="1" dirty="0">
                <a:latin typeface="Calibri" panose="020F0502020204030204" pitchFamily="34" charset="0"/>
                <a:ea typeface="Times New Roman" panose="02020603050405020304" pitchFamily="18" charset="0"/>
                <a:cs typeface="Calibri" panose="020F0502020204030204" pitchFamily="34" charset="0"/>
              </a:rPr>
              <a:t> Pro</a:t>
            </a:r>
            <a:r>
              <a:rPr lang="fr-FR" altLang="fr-FR" sz="1600" dirty="0">
                <a:latin typeface="Calibri" panose="020F0502020204030204" pitchFamily="34" charset="0"/>
                <a:ea typeface="Times New Roman" panose="02020603050405020304" pitchFamily="18" charset="0"/>
                <a:cs typeface="Calibri" panose="020F0502020204030204" pitchFamily="34" charset="0"/>
              </a:rPr>
              <a:t> </a:t>
            </a:r>
            <a:r>
              <a:rPr lang="fr-FR" altLang="fr-FR" sz="1600" u="sng" dirty="0">
                <a:latin typeface="Calibri" panose="020F0502020204030204" pitchFamily="34" charset="0"/>
                <a:ea typeface="Times New Roman" panose="02020603050405020304" pitchFamily="18" charset="0"/>
                <a:cs typeface="Calibri" panose="020F0502020204030204" pitchFamily="34" charset="0"/>
              </a:rPr>
              <a:t>même spécialité</a:t>
            </a:r>
            <a:r>
              <a:rPr lang="fr-FR" altLang="fr-FR" sz="1600" dirty="0">
                <a:latin typeface="Calibri" panose="020F0502020204030204" pitchFamily="34" charset="0"/>
                <a:ea typeface="Times New Roman" panose="02020603050405020304" pitchFamily="18" charset="0"/>
                <a:cs typeface="Calibri" panose="020F0502020204030204" pitchFamily="34" charset="0"/>
              </a:rPr>
              <a:t> </a:t>
            </a:r>
            <a:r>
              <a:rPr lang="fr-FR" altLang="fr-FR" sz="1600" u="sng" dirty="0">
                <a:latin typeface="Calibri" panose="020F0502020204030204" pitchFamily="34" charset="0"/>
                <a:ea typeface="Times New Roman" panose="02020603050405020304" pitchFamily="18" charset="0"/>
                <a:cs typeface="Calibri" panose="020F0502020204030204" pitchFamily="34" charset="0"/>
              </a:rPr>
              <a:t>même établissement</a:t>
            </a:r>
            <a:r>
              <a:rPr lang="fr-FR" altLang="fr-FR" sz="1600" dirty="0">
                <a:latin typeface="Calibri" panose="020F0502020204030204" pitchFamily="34" charset="0"/>
                <a:ea typeface="Times New Roman" panose="02020603050405020304" pitchFamily="18" charset="0"/>
                <a:cs typeface="Calibri" panose="020F0502020204030204" pitchFamily="34" charset="0"/>
              </a:rPr>
              <a:t> </a:t>
            </a:r>
            <a:br>
              <a:rPr lang="fr-FR" altLang="fr-FR" sz="1600" dirty="0">
                <a:latin typeface="Calibri" panose="020F0502020204030204" pitchFamily="34" charset="0"/>
                <a:ea typeface="Times New Roman" panose="02020603050405020304" pitchFamily="18" charset="0"/>
                <a:cs typeface="Calibri" panose="020F0502020204030204" pitchFamily="34" charset="0"/>
              </a:rPr>
            </a:br>
            <a:r>
              <a:rPr lang="fr-FR" altLang="fr-FR" sz="1600" dirty="0">
                <a:latin typeface="Calibri" panose="020F0502020204030204" pitchFamily="34" charset="0"/>
                <a:ea typeface="Times New Roman" panose="02020603050405020304" pitchFamily="18" charset="0"/>
                <a:cs typeface="Calibri" panose="020F0502020204030204" pitchFamily="34" charset="0"/>
              </a:rPr>
              <a:t>+ élèves de 2</a:t>
            </a:r>
            <a:r>
              <a:rPr lang="fr-FR" altLang="fr-FR" sz="1600" baseline="30000" dirty="0">
                <a:latin typeface="Calibri" panose="020F0502020204030204" pitchFamily="34" charset="0"/>
                <a:ea typeface="Times New Roman" panose="02020603050405020304" pitchFamily="18" charset="0"/>
                <a:cs typeface="Calibri" panose="020F0502020204030204" pitchFamily="34" charset="0"/>
              </a:rPr>
              <a:t>de</a:t>
            </a:r>
            <a:r>
              <a:rPr lang="fr-FR" altLang="fr-FR" sz="1600" dirty="0">
                <a:latin typeface="Calibri" panose="020F0502020204030204" pitchFamily="34" charset="0"/>
                <a:ea typeface="Times New Roman" panose="02020603050405020304" pitchFamily="18" charset="0"/>
                <a:cs typeface="Calibri" panose="020F0502020204030204" pitchFamily="34" charset="0"/>
              </a:rPr>
              <a:t> Pro « famille de métiers » pour les spécialités de 1</a:t>
            </a:r>
            <a:r>
              <a:rPr lang="fr-FR" altLang="fr-FR" sz="1600" baseline="30000" dirty="0">
                <a:latin typeface="Calibri" panose="020F0502020204030204" pitchFamily="34" charset="0"/>
                <a:ea typeface="Times New Roman" panose="02020603050405020304" pitchFamily="18" charset="0"/>
                <a:cs typeface="Calibri" panose="020F0502020204030204" pitchFamily="34" charset="0"/>
              </a:rPr>
              <a:t>ère</a:t>
            </a:r>
            <a:r>
              <a:rPr lang="fr-FR" altLang="fr-FR" sz="1600" dirty="0">
                <a:latin typeface="Calibri" panose="020F0502020204030204" pitchFamily="34" charset="0"/>
                <a:ea typeface="Times New Roman" panose="02020603050405020304" pitchFamily="18" charset="0"/>
                <a:cs typeface="Calibri" panose="020F0502020204030204" pitchFamily="34" charset="0"/>
              </a:rPr>
              <a:t> correspondantes </a:t>
            </a:r>
            <a:r>
              <a:rPr lang="fr-FR" altLang="fr-FR" sz="1600" u="sng" dirty="0">
                <a:latin typeface="Calibri" panose="020F0502020204030204" pitchFamily="34" charset="0"/>
                <a:ea typeface="Times New Roman" panose="02020603050405020304" pitchFamily="18" charset="0"/>
                <a:cs typeface="Calibri" panose="020F0502020204030204" pitchFamily="34" charset="0"/>
              </a:rPr>
              <a:t>dans le même établissement.</a:t>
            </a:r>
            <a:endParaRPr lang="fr-FR" altLang="fr-FR" sz="1600" dirty="0">
              <a:latin typeface="Calibri" panose="020F0502020204030204" pitchFamily="34" charset="0"/>
              <a:cs typeface="Calibri" panose="020F0502020204030204" pitchFamily="34" charset="0"/>
            </a:endParaRPr>
          </a:p>
          <a:p>
            <a:pPr algn="just" defTabSz="914400" rtl="0"/>
            <a:r>
              <a:rPr lang="fr-FR" altLang="fr-FR" sz="1600" b="1" dirty="0">
                <a:latin typeface="Calibri" panose="020F0502020204030204" pitchFamily="34" charset="0"/>
                <a:ea typeface="Times New Roman" panose="02020603050405020304" pitchFamily="18" charset="0"/>
                <a:cs typeface="Calibri" panose="020F0502020204030204" pitchFamily="34" charset="0"/>
              </a:rPr>
              <a:t> </a:t>
            </a:r>
            <a:endParaRPr lang="fr-FR" altLang="fr-FR" sz="1600" dirty="0">
              <a:solidFill>
                <a:srgbClr val="5770BE"/>
              </a:solidFill>
              <a:latin typeface="Calibri" panose="020F0502020204030204" pitchFamily="34" charset="0"/>
              <a:cs typeface="Calibri" panose="020F0502020204030204" pitchFamily="34" charset="0"/>
            </a:endParaRPr>
          </a:p>
          <a:p>
            <a:pPr algn="just" defTabSz="914400" rtl="0"/>
            <a:r>
              <a:rPr lang="fr-FR" altLang="fr-FR" sz="1600" dirty="0">
                <a:solidFill>
                  <a:srgbClr val="5770BE"/>
                </a:solidFill>
                <a:latin typeface="Calibri" panose="020F0502020204030204" pitchFamily="34" charset="0"/>
                <a:ea typeface="Times New Roman" panose="02020603050405020304" pitchFamily="18" charset="0"/>
                <a:cs typeface="Calibri" panose="020F0502020204030204" pitchFamily="34" charset="0"/>
              </a:rPr>
              <a:t>Puis, sur places vacantes avec un barème classant, dans l’ordre suivant :</a:t>
            </a:r>
            <a:endParaRPr lang="fr-FR" altLang="fr-FR" sz="1600" dirty="0">
              <a:solidFill>
                <a:srgbClr val="5770BE"/>
              </a:solidFill>
              <a:latin typeface="Calibri" panose="020F0502020204030204" pitchFamily="34" charset="0"/>
              <a:cs typeface="Calibri" panose="020F0502020204030204" pitchFamily="34" charset="0"/>
            </a:endParaRPr>
          </a:p>
          <a:p>
            <a:pPr marL="285750" indent="-285750" defTabSz="914400" rtl="0">
              <a:buFont typeface="Arial" panose="020B0604020202020204" pitchFamily="34" charset="0"/>
              <a:buChar char="•"/>
            </a:pPr>
            <a:r>
              <a:rPr lang="fr-FR" alt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a:t>
            </a:r>
            <a:r>
              <a:rPr lang="fr-FR" altLang="fr-FR" sz="14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a:t>
            </a:r>
            <a:r>
              <a:rPr lang="fr-FR" alt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Pro « famille de métiers » pour les spécialités de 1</a:t>
            </a:r>
            <a:r>
              <a:rPr lang="fr-FR" altLang="fr-FR" sz="14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ère</a:t>
            </a:r>
            <a:r>
              <a:rPr lang="fr-FR" alt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correspondantes </a:t>
            </a:r>
            <a:r>
              <a:rPr lang="fr-FR" altLang="fr-FR"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dans un établissement différent</a:t>
            </a:r>
          </a:p>
          <a:p>
            <a:pPr marL="285750" indent="-285750" defTabSz="914400" rtl="0">
              <a:buFont typeface="Arial" panose="020B0604020202020204" pitchFamily="34" charset="0"/>
              <a:buChar char="•"/>
            </a:pPr>
            <a:endParaRPr lang="fr-FR" altLang="fr-FR" sz="1400" dirty="0">
              <a:latin typeface="Calibri" panose="020F0502020204030204" pitchFamily="34" charset="0"/>
              <a:cs typeface="Calibri" panose="020F0502020204030204" pitchFamily="34" charset="0"/>
            </a:endParaRPr>
          </a:p>
          <a:p>
            <a:pPr marL="285750" indent="-285750" algn="just" defTabSz="914400" rtl="0">
              <a:buFont typeface="Arial" panose="020B0604020202020204" pitchFamily="34" charset="0"/>
              <a:buChar char="•"/>
            </a:pPr>
            <a:r>
              <a:rPr lang="fr-FR" altLang="fr-FR"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Terminale CAP </a:t>
            </a:r>
            <a:r>
              <a:rPr lang="fr-FR" altLang="fr-FR" sz="14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dans la filière correspondante</a:t>
            </a:r>
            <a:r>
              <a:rPr lang="fr-FR" altLang="fr-FR"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altLang="fr-FR" sz="1400" dirty="0">
                <a:latin typeface="Calibri" panose="020F0502020204030204" pitchFamily="34" charset="0"/>
                <a:cs typeface="Calibri" panose="020F0502020204030204" pitchFamily="34" charset="0"/>
              </a:rPr>
              <a:t>(</a:t>
            </a:r>
            <a:r>
              <a:rPr lang="fr-FR" altLang="fr-FR"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tableau de correspondance Terminale CAP – 1</a:t>
            </a:r>
            <a:r>
              <a:rPr lang="fr-FR" altLang="fr-FR" sz="1400" baseline="30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ère</a:t>
            </a:r>
            <a:r>
              <a:rPr lang="fr-FR" altLang="fr-FR"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Pro</a:t>
            </a:r>
            <a:r>
              <a:rPr lang="fr-FR" alt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285750" indent="-285750" algn="just" defTabSz="914400" rtl="0">
              <a:buFont typeface="Arial" panose="020B0604020202020204" pitchFamily="34" charset="0"/>
              <a:buChar char="•"/>
            </a:pPr>
            <a:endParaRPr lang="fr-FR" altLang="fr-FR" sz="1400" dirty="0">
              <a:latin typeface="Calibri" panose="020F0502020204030204" pitchFamily="34" charset="0"/>
              <a:cs typeface="Calibri" panose="020F0502020204030204" pitchFamily="34" charset="0"/>
            </a:endParaRPr>
          </a:p>
          <a:p>
            <a:pPr marL="285750" indent="-285750" algn="just" defTabSz="914400" rtl="0">
              <a:buFont typeface="Arial" panose="020B0604020202020204" pitchFamily="34" charset="0"/>
              <a:buChar char="•"/>
            </a:pPr>
            <a:r>
              <a:rPr lang="fr-FR" altLang="fr-FR" sz="1400" dirty="0">
                <a:latin typeface="Calibri" panose="020F0502020204030204" pitchFamily="34" charset="0"/>
                <a:ea typeface="Times New Roman" panose="02020603050405020304" pitchFamily="18" charset="0"/>
                <a:cs typeface="Calibri" panose="020F0502020204030204" pitchFamily="34" charset="0"/>
              </a:rPr>
              <a:t>Elèves de 2GT bénéficiant d’une </a:t>
            </a:r>
            <a:r>
              <a:rPr lang="fr-FR" altLang="fr-FR" sz="1400" u="sng" dirty="0">
                <a:latin typeface="Calibri" panose="020F0502020204030204" pitchFamily="34" charset="0"/>
                <a:ea typeface="Times New Roman" panose="02020603050405020304" pitchFamily="18" charset="0"/>
                <a:cs typeface="Calibri" panose="020F0502020204030204" pitchFamily="34" charset="0"/>
              </a:rPr>
              <a:t>bonification « passerelle</a:t>
            </a:r>
            <a:r>
              <a:rPr lang="fr-FR" altLang="fr-FR" sz="1400" dirty="0">
                <a:latin typeface="Calibri" panose="020F0502020204030204" pitchFamily="34" charset="0"/>
                <a:ea typeface="Times New Roman" panose="02020603050405020304" pitchFamily="18" charset="0"/>
                <a:cs typeface="Calibri" panose="020F0502020204030204" pitchFamily="34" charset="0"/>
              </a:rPr>
              <a:t> »</a:t>
            </a:r>
          </a:p>
          <a:p>
            <a:pPr marL="285750" indent="-285750" algn="just" defTabSz="914400" rtl="0">
              <a:buFont typeface="Arial" panose="020B0604020202020204" pitchFamily="34" charset="0"/>
              <a:buChar char="•"/>
            </a:pPr>
            <a:endParaRPr lang="fr-FR" altLang="fr-FR" sz="1400" dirty="0">
              <a:latin typeface="Calibri" panose="020F0502020204030204" pitchFamily="34" charset="0"/>
              <a:cs typeface="Calibri" panose="020F0502020204030204" pitchFamily="34" charset="0"/>
            </a:endParaRPr>
          </a:p>
          <a:p>
            <a:pPr marL="285750" indent="-285750" algn="just" defTabSz="914400" rtl="0">
              <a:buFont typeface="Arial" panose="020B0604020202020204" pitchFamily="34" charset="0"/>
              <a:buChar char="•"/>
            </a:pPr>
            <a:r>
              <a:rPr lang="fr-FR" altLang="fr-FR" sz="1400" dirty="0">
                <a:latin typeface="Calibri" panose="020F0502020204030204" pitchFamily="34" charset="0"/>
                <a:ea typeface="Times New Roman" panose="02020603050405020304" pitchFamily="18" charset="0"/>
                <a:cs typeface="Calibri" panose="020F0502020204030204" pitchFamily="34" charset="0"/>
              </a:rPr>
              <a:t>Elèves de 1GT bénéficiant d’une </a:t>
            </a:r>
            <a:r>
              <a:rPr lang="fr-FR" altLang="fr-FR" sz="1400" u="sng" dirty="0">
                <a:latin typeface="Calibri" panose="020F0502020204030204" pitchFamily="34" charset="0"/>
                <a:ea typeface="Times New Roman" panose="02020603050405020304" pitchFamily="18" charset="0"/>
                <a:cs typeface="Calibri" panose="020F0502020204030204" pitchFamily="34" charset="0"/>
              </a:rPr>
              <a:t>bonification « passerelle</a:t>
            </a:r>
            <a:r>
              <a:rPr lang="fr-FR" altLang="fr-FR" sz="1400" dirty="0">
                <a:latin typeface="Calibri" panose="020F0502020204030204" pitchFamily="34" charset="0"/>
                <a:ea typeface="Times New Roman" panose="02020603050405020304" pitchFamily="18" charset="0"/>
                <a:cs typeface="Calibri" panose="020F0502020204030204" pitchFamily="34" charset="0"/>
              </a:rPr>
              <a:t> »</a:t>
            </a:r>
          </a:p>
          <a:p>
            <a:pPr marL="285750" indent="-285750" algn="just" defTabSz="914400" rtl="0">
              <a:buFont typeface="Arial" panose="020B0604020202020204" pitchFamily="34" charset="0"/>
              <a:buChar char="•"/>
            </a:pPr>
            <a:endParaRPr lang="fr-FR" altLang="fr-FR" sz="1400" dirty="0">
              <a:latin typeface="Calibri" panose="020F0502020204030204" pitchFamily="34" charset="0"/>
              <a:cs typeface="Calibri" panose="020F0502020204030204" pitchFamily="34" charset="0"/>
            </a:endParaRPr>
          </a:p>
          <a:p>
            <a:pPr marL="285750" indent="-285750" defTabSz="914400" rtl="0">
              <a:buFont typeface="Arial" panose="020B0604020202020204" pitchFamily="34" charset="0"/>
              <a:buChar char="•"/>
            </a:pPr>
            <a:r>
              <a:rPr lang="fr-FR" altLang="fr-FR" sz="1400" dirty="0">
                <a:latin typeface="Calibri" panose="020F0502020204030204" pitchFamily="34" charset="0"/>
                <a:ea typeface="Times New Roman" panose="02020603050405020304" pitchFamily="18" charset="0"/>
                <a:cs typeface="Calibri" panose="020F0502020204030204" pitchFamily="34" charset="0"/>
              </a:rPr>
              <a:t>Autres situations sans bonification : élèves de 2</a:t>
            </a:r>
            <a:r>
              <a:rPr lang="fr-FR" altLang="fr-FR" sz="1400" baseline="30000" dirty="0">
                <a:latin typeface="Calibri" panose="020F0502020204030204" pitchFamily="34" charset="0"/>
                <a:ea typeface="Times New Roman" panose="02020603050405020304" pitchFamily="18" charset="0"/>
                <a:cs typeface="Calibri" panose="020F0502020204030204" pitchFamily="34" charset="0"/>
              </a:rPr>
              <a:t>de</a:t>
            </a:r>
            <a:r>
              <a:rPr lang="fr-FR" altLang="fr-FR" sz="1400" dirty="0">
                <a:latin typeface="Calibri" panose="020F0502020204030204" pitchFamily="34" charset="0"/>
                <a:ea typeface="Times New Roman" panose="02020603050405020304" pitchFamily="18" charset="0"/>
                <a:cs typeface="Calibri" panose="020F0502020204030204" pitchFamily="34" charset="0"/>
              </a:rPr>
              <a:t> Pro, Terminale CAP, 1</a:t>
            </a:r>
            <a:r>
              <a:rPr lang="fr-FR" altLang="fr-FR" sz="1400" baseline="30000" dirty="0">
                <a:latin typeface="Calibri" panose="020F0502020204030204" pitchFamily="34" charset="0"/>
                <a:ea typeface="Times New Roman" panose="02020603050405020304" pitchFamily="18" charset="0"/>
                <a:cs typeface="Calibri" panose="020F0502020204030204" pitchFamily="34" charset="0"/>
              </a:rPr>
              <a:t>ère</a:t>
            </a:r>
            <a:r>
              <a:rPr lang="fr-FR" altLang="fr-FR" sz="1400" dirty="0">
                <a:latin typeface="Calibri" panose="020F0502020204030204" pitchFamily="34" charset="0"/>
                <a:ea typeface="Times New Roman" panose="02020603050405020304" pitchFamily="18" charset="0"/>
                <a:cs typeface="Calibri" panose="020F0502020204030204" pitchFamily="34" charset="0"/>
              </a:rPr>
              <a:t> Pro, autres 2GT (hors bonus passerelles) qui souhaitent changer d’établissement ou de spécialité (hors déménagement et montée pédagogique)</a:t>
            </a:r>
          </a:p>
          <a:p>
            <a:pPr marL="285750" indent="-285750" defTabSz="914400" rtl="0">
              <a:buFont typeface="Arial" panose="020B0604020202020204" pitchFamily="34" charset="0"/>
              <a:buChar char="•"/>
            </a:pPr>
            <a:endParaRPr lang="fr-FR" altLang="fr-FR" sz="1400" dirty="0">
              <a:latin typeface="Calibri" panose="020F0502020204030204" pitchFamily="34" charset="0"/>
              <a:cs typeface="Calibri" panose="020F0502020204030204" pitchFamily="34" charset="0"/>
            </a:endParaRPr>
          </a:p>
          <a:p>
            <a:pPr marL="285750" indent="-285750" defTabSz="914400" rtl="0">
              <a:buFont typeface="Arial" panose="020B0604020202020204" pitchFamily="34" charset="0"/>
              <a:buChar char="•"/>
            </a:pPr>
            <a:r>
              <a:rPr lang="fr-FR" altLang="fr-FR" sz="1400" dirty="0">
                <a:latin typeface="Calibri" panose="020F0502020204030204" pitchFamily="34" charset="0"/>
                <a:ea typeface="Times New Roman" panose="02020603050405020304" pitchFamily="18" charset="0"/>
                <a:cs typeface="Calibri" panose="020F0502020204030204" pitchFamily="34" charset="0"/>
              </a:rPr>
              <a:t>Elèves de 1</a:t>
            </a:r>
            <a:r>
              <a:rPr lang="fr-FR" altLang="fr-FR" sz="1400" baseline="30000" dirty="0">
                <a:latin typeface="Calibri" panose="020F0502020204030204" pitchFamily="34" charset="0"/>
                <a:ea typeface="Times New Roman" panose="02020603050405020304" pitchFamily="18" charset="0"/>
                <a:cs typeface="Calibri" panose="020F0502020204030204" pitchFamily="34" charset="0"/>
              </a:rPr>
              <a:t>re</a:t>
            </a:r>
            <a:r>
              <a:rPr lang="fr-FR" altLang="fr-FR" sz="1400" dirty="0">
                <a:latin typeface="Calibri" panose="020F0502020204030204" pitchFamily="34" charset="0"/>
                <a:ea typeface="Times New Roman" panose="02020603050405020304" pitchFamily="18" charset="0"/>
                <a:cs typeface="Calibri" panose="020F0502020204030204" pitchFamily="34" charset="0"/>
              </a:rPr>
              <a:t> Technologique.</a:t>
            </a:r>
            <a:endParaRPr lang="fr-FR" altLang="fr-FR" sz="1400" dirty="0">
              <a:latin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8DFF38D0-7D18-602F-74C2-9E0A0B80CFC5}"/>
              </a:ext>
            </a:extLst>
          </p:cNvPr>
          <p:cNvSpPr>
            <a:spLocks noGrp="1"/>
          </p:cNvSpPr>
          <p:nvPr>
            <p:ph type="title"/>
          </p:nvPr>
        </p:nvSpPr>
        <p:spPr>
          <a:xfrm>
            <a:off x="987395" y="560701"/>
            <a:ext cx="5091721" cy="419093"/>
          </a:xfrm>
        </p:spPr>
        <p:txBody>
          <a:bodyPr/>
          <a:lstStyle/>
          <a:p>
            <a:r>
              <a:rPr lang="fr-FR" sz="2215" dirty="0">
                <a:latin typeface="+mn-lt"/>
              </a:rPr>
              <a:t>Entrée en 1</a:t>
            </a:r>
            <a:r>
              <a:rPr lang="fr-FR" sz="2215" baseline="30000" dirty="0">
                <a:latin typeface="+mn-lt"/>
              </a:rPr>
              <a:t>re</a:t>
            </a:r>
            <a:r>
              <a:rPr lang="fr-FR" sz="2215" dirty="0">
                <a:latin typeface="+mn-lt"/>
              </a:rPr>
              <a:t> Professionnelle</a:t>
            </a:r>
          </a:p>
        </p:txBody>
      </p:sp>
    </p:spTree>
    <p:extLst>
      <p:ext uri="{BB962C8B-B14F-4D97-AF65-F5344CB8AC3E}">
        <p14:creationId xmlns:p14="http://schemas.microsoft.com/office/powerpoint/2010/main" val="139286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11</a:t>
            </a:fld>
            <a:endParaRPr lang="fr-FR" dirty="0">
              <a:solidFill>
                <a:srgbClr val="0000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802236457"/>
              </p:ext>
            </p:extLst>
          </p:nvPr>
        </p:nvGraphicFramePr>
        <p:xfrm>
          <a:off x="219472" y="1730056"/>
          <a:ext cx="8574088" cy="1859420"/>
        </p:xfrm>
        <a:graphic>
          <a:graphicData uri="http://schemas.openxmlformats.org/drawingml/2006/table">
            <a:tbl>
              <a:tblPr/>
              <a:tblGrid>
                <a:gridCol w="2131864">
                  <a:extLst>
                    <a:ext uri="{9D8B030D-6E8A-4147-A177-3AD203B41FA5}">
                      <a16:colId xmlns:a16="http://schemas.microsoft.com/office/drawing/2014/main" val="2542649835"/>
                    </a:ext>
                  </a:extLst>
                </a:gridCol>
                <a:gridCol w="4363440">
                  <a:extLst>
                    <a:ext uri="{9D8B030D-6E8A-4147-A177-3AD203B41FA5}">
                      <a16:colId xmlns:a16="http://schemas.microsoft.com/office/drawing/2014/main" val="3709023366"/>
                    </a:ext>
                  </a:extLst>
                </a:gridCol>
                <a:gridCol w="1196134">
                  <a:extLst>
                    <a:ext uri="{9D8B030D-6E8A-4147-A177-3AD203B41FA5}">
                      <a16:colId xmlns:a16="http://schemas.microsoft.com/office/drawing/2014/main" val="2759889345"/>
                    </a:ext>
                  </a:extLst>
                </a:gridCol>
                <a:gridCol w="882650">
                  <a:extLst>
                    <a:ext uri="{9D8B030D-6E8A-4147-A177-3AD203B41FA5}">
                      <a16:colId xmlns:a16="http://schemas.microsoft.com/office/drawing/2014/main" val="1711438501"/>
                    </a:ext>
                  </a:extLst>
                </a:gridCol>
              </a:tblGrid>
              <a:tr h="442618">
                <a:tc>
                  <a:txBody>
                    <a:bodyPr/>
                    <a:lstStyle/>
                    <a:p>
                      <a:pPr algn="ctr" fontAlgn="ctr"/>
                      <a:r>
                        <a:rPr lang="fr-FR" sz="1200" b="1" i="0" u="none" strike="noStrike" dirty="0">
                          <a:solidFill>
                            <a:srgbClr val="000000"/>
                          </a:solidFill>
                          <a:effectLst/>
                          <a:latin typeface="Calibri" panose="020F0502020204030204" pitchFamily="34" charset="0"/>
                        </a:rPr>
                        <a:t>Diplôme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200" b="1" i="0" u="none" strike="noStrike" dirty="0">
                          <a:solidFill>
                            <a:srgbClr val="000000"/>
                          </a:solidFill>
                          <a:effectLst/>
                          <a:latin typeface="Calibri" panose="020F0502020204030204" pitchFamily="34" charset="0"/>
                        </a:rPr>
                        <a:t>Établissement</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200" b="1" i="0" u="none" strike="noStrike">
                          <a:solidFill>
                            <a:srgbClr val="000000"/>
                          </a:solidFill>
                          <a:effectLst/>
                          <a:latin typeface="Calibri" panose="020F0502020204030204" pitchFamily="34" charset="0"/>
                        </a:rPr>
                        <a:t>Type de demande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200" b="1" i="0" u="none" strike="noStrike" dirty="0">
                          <a:solidFill>
                            <a:srgbClr val="000000"/>
                          </a:solidFill>
                          <a:effectLst/>
                          <a:latin typeface="Calibri" panose="020F0502020204030204" pitchFamily="34" charset="0"/>
                        </a:rPr>
                        <a:t>Capacité scolaire RS24</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547409586"/>
                  </a:ext>
                </a:extLst>
              </a:tr>
              <a:tr h="166556">
                <a:tc>
                  <a:txBody>
                    <a:bodyPr/>
                    <a:lstStyle/>
                    <a:p>
                      <a:pPr algn="ctr" fontAlgn="ctr"/>
                      <a:r>
                        <a:rPr lang="fr-FR" sz="900" b="0" i="0" u="none" strike="noStrike" dirty="0">
                          <a:solidFill>
                            <a:srgbClr val="000000"/>
                          </a:solidFill>
                          <a:effectLst/>
                          <a:latin typeface="Calibri" panose="020F0502020204030204" pitchFamily="34" charset="0"/>
                        </a:rPr>
                        <a:t>Esthétique cosmétique parfumerie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Lycée polyvalent Albert Camus</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ouverture_nette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12</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365055"/>
                  </a:ext>
                </a:extLst>
              </a:tr>
              <a:tr h="302347">
                <a:tc>
                  <a:txBody>
                    <a:bodyPr/>
                    <a:lstStyle/>
                    <a:p>
                      <a:pPr algn="ctr" fontAlgn="ctr"/>
                      <a:r>
                        <a:rPr lang="fr-FR" sz="900" b="0" i="0" u="none" strike="noStrike">
                          <a:solidFill>
                            <a:srgbClr val="000000"/>
                          </a:solidFill>
                          <a:effectLst/>
                          <a:latin typeface="Calibri" panose="020F0502020204030204" pitchFamily="34" charset="0"/>
                        </a:rPr>
                        <a:t>Conducteur agent d'accueil en autobus et autocar</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Lycée professionnel Gallieni - Lycée des métiers de la conduite, du transport et de la logistique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ouverture_nette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12</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386093"/>
                  </a:ext>
                </a:extLst>
              </a:tr>
              <a:tr h="166556">
                <a:tc>
                  <a:txBody>
                    <a:bodyPr/>
                    <a:lstStyle/>
                    <a:p>
                      <a:pPr algn="ctr" fontAlgn="ctr"/>
                      <a:r>
                        <a:rPr lang="fr-FR" sz="900" b="0" i="0" u="none" strike="noStrike">
                          <a:solidFill>
                            <a:srgbClr val="000000"/>
                          </a:solidFill>
                          <a:effectLst/>
                          <a:latin typeface="Calibri" panose="020F0502020204030204" pitchFamily="34" charset="0"/>
                        </a:rPr>
                        <a:t>Maintenance nautique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Lycée professionnel La Coudoulière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ouverture_nette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10</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561546"/>
                  </a:ext>
                </a:extLst>
              </a:tr>
              <a:tr h="302347">
                <a:tc>
                  <a:txBody>
                    <a:bodyPr/>
                    <a:lstStyle/>
                    <a:p>
                      <a:pPr algn="ctr" fontAlgn="ctr"/>
                      <a:r>
                        <a:rPr lang="fr-FR" sz="900" b="0" i="0" u="none" strike="noStrike" dirty="0">
                          <a:solidFill>
                            <a:srgbClr val="000000"/>
                          </a:solidFill>
                          <a:effectLst/>
                          <a:latin typeface="Calibri" panose="020F0502020204030204" pitchFamily="34" charset="0"/>
                        </a:rPr>
                        <a:t>Accompagnant éducatif petite enfance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Lycée professionnel Parc Saint Jean - Lycée des métiers des soins et services à la personne et de la santé</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ouverture_nette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15</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855829"/>
                  </a:ext>
                </a:extLst>
              </a:tr>
              <a:tr h="144429">
                <a:tc>
                  <a:txBody>
                    <a:bodyPr/>
                    <a:lstStyle/>
                    <a:p>
                      <a:pPr marL="0" marR="0" lvl="0" indent="0" algn="ctr" defTabSz="844062" rtl="0" eaLnBrk="1" fontAlgn="ctr"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Calibri" panose="020F0502020204030204" pitchFamily="34" charset="0"/>
                        </a:rPr>
                        <a:t>Carreleur mosaïste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844062" rtl="0" eaLnBrk="1" fontAlgn="ctr"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Calibri" panose="020F0502020204030204" pitchFamily="34" charset="0"/>
                        </a:rPr>
                        <a:t>Lycée professionnel Golf-</a:t>
                      </a:r>
                      <a:r>
                        <a:rPr lang="fr-FR" sz="900" b="0" i="0" u="none" strike="noStrike" dirty="0" err="1">
                          <a:solidFill>
                            <a:srgbClr val="000000"/>
                          </a:solidFill>
                          <a:effectLst/>
                          <a:latin typeface="Calibri" panose="020F0502020204030204" pitchFamily="34" charset="0"/>
                        </a:rPr>
                        <a:t>Hotel</a:t>
                      </a:r>
                      <a:r>
                        <a:rPr lang="fr-FR" sz="900" b="0" i="0" u="none" strike="noStrike" dirty="0">
                          <a:solidFill>
                            <a:srgbClr val="000000"/>
                          </a:solidFill>
                          <a:effectLst/>
                          <a:latin typeface="Calibri" panose="020F0502020204030204" pitchFamily="34" charset="0"/>
                        </a:rPr>
                        <a:t> (</a:t>
                      </a:r>
                      <a:r>
                        <a:rPr lang="fr-FR" sz="900" b="0" i="0" u="none" strike="noStrike" dirty="0" err="1">
                          <a:solidFill>
                            <a:srgbClr val="000000"/>
                          </a:solidFill>
                          <a:effectLst/>
                          <a:latin typeface="Calibri" panose="020F0502020204030204" pitchFamily="34" charset="0"/>
                        </a:rPr>
                        <a:t>Batiment</a:t>
                      </a:r>
                      <a:r>
                        <a:rPr lang="fr-FR" sz="900" b="0" i="0" u="none" strike="noStrike" dirty="0">
                          <a:solidFill>
                            <a:srgbClr val="000000"/>
                          </a:solidFill>
                          <a:effectLst/>
                          <a:latin typeface="Calibri" panose="020F0502020204030204" pitchFamily="34" charset="0"/>
                        </a:rPr>
                        <a:t> et </a:t>
                      </a:r>
                      <a:r>
                        <a:rPr lang="fr-FR" sz="900" b="0" i="0" u="none" strike="noStrike" dirty="0" err="1">
                          <a:solidFill>
                            <a:srgbClr val="000000"/>
                          </a:solidFill>
                          <a:effectLst/>
                          <a:latin typeface="Calibri" panose="020F0502020204030204" pitchFamily="34" charset="0"/>
                        </a:rPr>
                        <a:t>Tp</a:t>
                      </a:r>
                      <a:r>
                        <a:rPr lang="fr-FR" sz="900" b="0" i="0" u="none" strike="noStrike" dirty="0">
                          <a:solidFill>
                            <a:srgbClr val="000000"/>
                          </a:solidFill>
                          <a:effectLst/>
                          <a:latin typeface="Calibri" panose="020F0502020204030204" pitchFamily="34" charset="0"/>
                        </a:rPr>
                        <a:t>)</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844062" rtl="0" eaLnBrk="1" fontAlgn="ctr"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Calibri" panose="020F0502020204030204" pitchFamily="34" charset="0"/>
                        </a:rPr>
                        <a:t>fermeture</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0</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175271"/>
                  </a:ext>
                </a:extLst>
              </a:tr>
              <a:tr h="127911">
                <a:tc>
                  <a:txBody>
                    <a:bodyPr/>
                    <a:lstStyle/>
                    <a:p>
                      <a:pPr algn="ctr" fontAlgn="ctr"/>
                      <a:r>
                        <a:rPr lang="fr-FR" sz="900" b="0" i="0" u="none" strike="noStrike" dirty="0">
                          <a:solidFill>
                            <a:srgbClr val="000000"/>
                          </a:solidFill>
                          <a:effectLst/>
                          <a:latin typeface="Calibri" panose="020F0502020204030204" pitchFamily="34" charset="0"/>
                        </a:rPr>
                        <a:t>Agent de propreté et d'hygiène</a:t>
                      </a:r>
                    </a:p>
                  </a:txBody>
                  <a:tcPr marL="4920" marR="4920" marT="4920" marB="236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Lycée professionnel Parc Saint Jean - Lycée des métiers des soins et services à la personne et de la santé</a:t>
                      </a:r>
                    </a:p>
                  </a:txBody>
                  <a:tcPr marL="4920" marR="4920" marT="4920" marB="236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fermeture</a:t>
                      </a:r>
                    </a:p>
                  </a:txBody>
                  <a:tcPr marL="4920" marR="4920" marT="4920" marB="236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0</a:t>
                      </a:r>
                    </a:p>
                  </a:txBody>
                  <a:tcPr marL="5304" marR="5304" marT="5304" marB="2546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552692"/>
                  </a:ext>
                </a:extLst>
              </a:tr>
            </a:tbl>
          </a:graphicData>
        </a:graphic>
      </p:graphicFrame>
      <p:sp>
        <p:nvSpPr>
          <p:cNvPr id="19" name="ZoneTexte 18"/>
          <p:cNvSpPr txBox="1"/>
          <p:nvPr/>
        </p:nvSpPr>
        <p:spPr>
          <a:xfrm>
            <a:off x="219472" y="3964986"/>
            <a:ext cx="8617744" cy="830997"/>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Total Var post 3</a:t>
            </a:r>
            <a:r>
              <a:rPr lang="fr-FR" sz="1200" baseline="30000" dirty="0">
                <a:latin typeface="Calibri" panose="020F0502020204030204" pitchFamily="34" charset="0"/>
                <a:cs typeface="Calibri" panose="020F0502020204030204" pitchFamily="34" charset="0"/>
              </a:rPr>
              <a:t>è </a:t>
            </a:r>
            <a:r>
              <a:rPr lang="fr-FR" sz="1200" dirty="0">
                <a:latin typeface="Calibri" panose="020F0502020204030204" pitchFamily="34" charset="0"/>
                <a:cs typeface="Calibri" panose="020F0502020204030204" pitchFamily="34" charset="0"/>
              </a:rPr>
              <a:t>- statut scolaire - 89 places Solde + 25 places en ouverture de CAP 2 ANS</a:t>
            </a:r>
            <a:br>
              <a:rPr lang="fr-FR" sz="1200" dirty="0">
                <a:latin typeface="Calibri" panose="020F0502020204030204" pitchFamily="34" charset="0"/>
                <a:cs typeface="Calibri" panose="020F0502020204030204" pitchFamily="34" charset="0"/>
              </a:rPr>
            </a:br>
            <a:r>
              <a:rPr lang="fr-FR" sz="1200" dirty="0">
                <a:latin typeface="Calibri" panose="020F0502020204030204" pitchFamily="34" charset="0"/>
                <a:cs typeface="Calibri" panose="020F0502020204030204" pitchFamily="34" charset="0"/>
              </a:rPr>
              <a:t>+ 34 places par augmentation capacités CAP </a:t>
            </a:r>
          </a:p>
          <a:p>
            <a:r>
              <a:rPr lang="fr-FR" sz="1200" dirty="0">
                <a:latin typeface="Calibri" panose="020F0502020204030204" pitchFamily="34" charset="0"/>
                <a:cs typeface="Calibri" panose="020F0502020204030204" pitchFamily="34" charset="0"/>
              </a:rPr>
              <a:t>+ 30 places par augmentation capacités 2de Pro</a:t>
            </a:r>
          </a:p>
          <a:p>
            <a:r>
              <a:rPr lang="fr-FR" sz="1200" dirty="0">
                <a:latin typeface="Calibri" panose="020F0502020204030204" pitchFamily="34" charset="0"/>
                <a:cs typeface="Calibri" panose="020F0502020204030204" pitchFamily="34" charset="0"/>
              </a:rPr>
              <a:t> </a:t>
            </a:r>
          </a:p>
        </p:txBody>
      </p:sp>
      <p:sp>
        <p:nvSpPr>
          <p:cNvPr id="2" name="Titre 1">
            <a:extLst>
              <a:ext uri="{FF2B5EF4-FFF2-40B4-BE49-F238E27FC236}">
                <a16:creationId xmlns:a16="http://schemas.microsoft.com/office/drawing/2014/main" id="{688D6D2D-0999-26E7-7058-A8C5543944FB}"/>
              </a:ext>
            </a:extLst>
          </p:cNvPr>
          <p:cNvSpPr>
            <a:spLocks noGrp="1"/>
          </p:cNvSpPr>
          <p:nvPr>
            <p:ph type="title"/>
          </p:nvPr>
        </p:nvSpPr>
        <p:spPr>
          <a:xfrm>
            <a:off x="902989" y="330427"/>
            <a:ext cx="8381688" cy="630180"/>
          </a:xfrm>
        </p:spPr>
        <p:txBody>
          <a:bodyPr/>
          <a:lstStyle/>
          <a:p>
            <a:r>
              <a:rPr lang="fr-FR" sz="2215" dirty="0">
                <a:latin typeface="+mn-lt"/>
              </a:rPr>
              <a:t>Nouveautés carte des formations professionnelles Palier 3</a:t>
            </a:r>
            <a:r>
              <a:rPr lang="fr-FR" sz="2215" baseline="30000" dirty="0">
                <a:latin typeface="+mn-lt"/>
              </a:rPr>
              <a:t>e</a:t>
            </a:r>
            <a:br>
              <a:rPr lang="fr-FR" sz="2215" baseline="30000" dirty="0">
                <a:latin typeface="+mn-lt"/>
              </a:rPr>
            </a:br>
            <a:r>
              <a:rPr lang="fr-FR" sz="2000" dirty="0">
                <a:latin typeface="+mn-lt"/>
              </a:rPr>
              <a:t>Var</a:t>
            </a:r>
            <a:br>
              <a:rPr lang="fr-FR" sz="2215" dirty="0">
                <a:latin typeface="+mn-lt"/>
              </a:rPr>
            </a:br>
            <a:endParaRPr lang="fr-FR" sz="2215" dirty="0">
              <a:latin typeface="+mn-lt"/>
            </a:endParaRPr>
          </a:p>
        </p:txBody>
      </p:sp>
      <p:sp>
        <p:nvSpPr>
          <p:cNvPr id="3" name="ZoneTexte 2">
            <a:extLst>
              <a:ext uri="{FF2B5EF4-FFF2-40B4-BE49-F238E27FC236}">
                <a16:creationId xmlns:a16="http://schemas.microsoft.com/office/drawing/2014/main" id="{C9FA8681-2F6B-559F-BC0A-ED4E724761A2}"/>
              </a:ext>
            </a:extLst>
          </p:cNvPr>
          <p:cNvSpPr txBox="1"/>
          <p:nvPr/>
        </p:nvSpPr>
        <p:spPr>
          <a:xfrm>
            <a:off x="219472" y="1151451"/>
            <a:ext cx="1691489" cy="369332"/>
          </a:xfrm>
          <a:prstGeom prst="rect">
            <a:avLst/>
          </a:prstGeom>
          <a:noFill/>
        </p:spPr>
        <p:txBody>
          <a:bodyPr wrap="none" rtlCol="0">
            <a:spAutoFit/>
          </a:bodyPr>
          <a:lstStyle/>
          <a:p>
            <a:r>
              <a:rPr lang="fr-FR" sz="1800" dirty="0">
                <a:latin typeface="+mn-lt"/>
              </a:rPr>
              <a:t>Var CAP 2ans</a:t>
            </a:r>
            <a:endParaRPr lang="fr-FR" dirty="0"/>
          </a:p>
        </p:txBody>
      </p:sp>
    </p:spTree>
    <p:extLst>
      <p:ext uri="{BB962C8B-B14F-4D97-AF65-F5344CB8AC3E}">
        <p14:creationId xmlns:p14="http://schemas.microsoft.com/office/powerpoint/2010/main" val="292256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12</a:t>
            </a:fld>
            <a:endParaRPr lang="fr-FR" dirty="0">
              <a:solidFill>
                <a:srgbClr val="000000"/>
              </a:solidFill>
            </a:endParaRPr>
          </a:p>
        </p:txBody>
      </p:sp>
      <p:sp>
        <p:nvSpPr>
          <p:cNvPr id="14" name="ZoneTexte 13"/>
          <p:cNvSpPr txBox="1"/>
          <p:nvPr/>
        </p:nvSpPr>
        <p:spPr>
          <a:xfrm>
            <a:off x="203609" y="902185"/>
            <a:ext cx="7674428" cy="276999"/>
          </a:xfrm>
          <a:prstGeom prst="rect">
            <a:avLst/>
          </a:prstGeom>
          <a:noFill/>
        </p:spPr>
        <p:txBody>
          <a:bodyPr wrap="square" rtlCol="0">
            <a:spAutoFit/>
          </a:bodyPr>
          <a:lstStyle/>
          <a:p>
            <a:r>
              <a:rPr lang="fr-FR" sz="1200" b="1" dirty="0">
                <a:solidFill>
                  <a:schemeClr val="bg2"/>
                </a:solidFill>
                <a:latin typeface="Calibri" panose="020F0502020204030204" pitchFamily="34" charset="0"/>
                <a:cs typeface="Calibri" panose="020F0502020204030204" pitchFamily="34" charset="0"/>
              </a:rPr>
              <a:t>CAP 2 ANS</a:t>
            </a:r>
          </a:p>
        </p:txBody>
      </p:sp>
      <p:graphicFrame>
        <p:nvGraphicFramePr>
          <p:cNvPr id="5" name="Tableau 4"/>
          <p:cNvGraphicFramePr>
            <a:graphicFrameLocks noGrp="1"/>
          </p:cNvGraphicFramePr>
          <p:nvPr>
            <p:extLst>
              <p:ext uri="{D42A27DB-BD31-4B8C-83A1-F6EECF244321}">
                <p14:modId xmlns:p14="http://schemas.microsoft.com/office/powerpoint/2010/main" val="2321092939"/>
              </p:ext>
            </p:extLst>
          </p:nvPr>
        </p:nvGraphicFramePr>
        <p:xfrm>
          <a:off x="203609" y="1270630"/>
          <a:ext cx="8580391" cy="1847518"/>
        </p:xfrm>
        <a:graphic>
          <a:graphicData uri="http://schemas.openxmlformats.org/drawingml/2006/table">
            <a:tbl>
              <a:tblPr/>
              <a:tblGrid>
                <a:gridCol w="2556875">
                  <a:extLst>
                    <a:ext uri="{9D8B030D-6E8A-4147-A177-3AD203B41FA5}">
                      <a16:colId xmlns:a16="http://schemas.microsoft.com/office/drawing/2014/main" val="4124587464"/>
                    </a:ext>
                  </a:extLst>
                </a:gridCol>
                <a:gridCol w="4403040">
                  <a:extLst>
                    <a:ext uri="{9D8B030D-6E8A-4147-A177-3AD203B41FA5}">
                      <a16:colId xmlns:a16="http://schemas.microsoft.com/office/drawing/2014/main" val="2268660938"/>
                    </a:ext>
                  </a:extLst>
                </a:gridCol>
                <a:gridCol w="1048543">
                  <a:extLst>
                    <a:ext uri="{9D8B030D-6E8A-4147-A177-3AD203B41FA5}">
                      <a16:colId xmlns:a16="http://schemas.microsoft.com/office/drawing/2014/main" val="2478478292"/>
                    </a:ext>
                  </a:extLst>
                </a:gridCol>
                <a:gridCol w="571933">
                  <a:extLst>
                    <a:ext uri="{9D8B030D-6E8A-4147-A177-3AD203B41FA5}">
                      <a16:colId xmlns:a16="http://schemas.microsoft.com/office/drawing/2014/main" val="2170230293"/>
                    </a:ext>
                  </a:extLst>
                </a:gridCol>
              </a:tblGrid>
              <a:tr h="683318">
                <a:tc>
                  <a:txBody>
                    <a:bodyPr/>
                    <a:lstStyle/>
                    <a:p>
                      <a:pPr algn="ctr" fontAlgn="ctr"/>
                      <a:r>
                        <a:rPr lang="fr-FR" sz="1000" b="1" i="0" u="none" strike="noStrike">
                          <a:solidFill>
                            <a:srgbClr val="000000"/>
                          </a:solidFill>
                          <a:effectLst/>
                          <a:latin typeface="Calibri" panose="020F0502020204030204" pitchFamily="34" charset="0"/>
                        </a:rPr>
                        <a:t>Diplôme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dirty="0">
                          <a:solidFill>
                            <a:srgbClr val="000000"/>
                          </a:solidFill>
                          <a:effectLst/>
                          <a:latin typeface="Calibri" panose="020F0502020204030204" pitchFamily="34" charset="0"/>
                        </a:rPr>
                        <a:t>Établissement</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a:solidFill>
                            <a:srgbClr val="000000"/>
                          </a:solidFill>
                          <a:effectLst/>
                          <a:latin typeface="Calibri" panose="020F0502020204030204" pitchFamily="34" charset="0"/>
                        </a:rPr>
                        <a:t>Type de demande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dirty="0">
                          <a:solidFill>
                            <a:srgbClr val="000000"/>
                          </a:solidFill>
                          <a:effectLst/>
                          <a:latin typeface="Calibri" panose="020F0502020204030204" pitchFamily="34" charset="0"/>
                        </a:rPr>
                        <a:t>Capacité scolaire RS24</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186494666"/>
                  </a:ext>
                </a:extLst>
              </a:tr>
              <a:tr h="142221">
                <a:tc>
                  <a:txBody>
                    <a:bodyPr/>
                    <a:lstStyle/>
                    <a:p>
                      <a:pPr algn="ctr" fontAlgn="ctr"/>
                      <a:r>
                        <a:rPr lang="fr-FR" sz="800" b="0" i="0" u="none" strike="noStrike" dirty="0">
                          <a:solidFill>
                            <a:srgbClr val="000000"/>
                          </a:solidFill>
                          <a:effectLst/>
                          <a:latin typeface="Calibri" panose="020F0502020204030204" pitchFamily="34" charset="0"/>
                        </a:rPr>
                        <a:t>Commercialisation et services en hôtel-café-restaurant</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panose="020F0502020204030204" pitchFamily="34" charset="0"/>
                        </a:rPr>
                        <a:t>Lycée polyvalent hôtelier Tourisme Paul Augier - Lycée des métiers de l'hôtellerie et du tourisme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ouverture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panose="020F0502020204030204" pitchFamily="34" charset="0"/>
                        </a:rPr>
                        <a:t>12</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603708"/>
                  </a:ext>
                </a:extLst>
              </a:tr>
              <a:tr h="142221">
                <a:tc>
                  <a:txBody>
                    <a:bodyPr/>
                    <a:lstStyle/>
                    <a:p>
                      <a:pPr algn="ctr" fontAlgn="ctr"/>
                      <a:r>
                        <a:rPr lang="fr-FR" sz="800" b="0" i="0" u="none" strike="noStrike" dirty="0">
                          <a:solidFill>
                            <a:srgbClr val="000000"/>
                          </a:solidFill>
                          <a:effectLst/>
                          <a:latin typeface="Calibri" panose="020F0502020204030204" pitchFamily="34" charset="0"/>
                        </a:rPr>
                        <a:t>Cuisine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polyvalent hôtelier Tourisme Paul Augier - Lycée des métiers de l'hôtellerie et du tourisme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ouverture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panose="020F0502020204030204" pitchFamily="34" charset="0"/>
                        </a:rPr>
                        <a:t>12</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277105"/>
                  </a:ext>
                </a:extLst>
              </a:tr>
              <a:tr h="142221">
                <a:tc>
                  <a:txBody>
                    <a:bodyPr/>
                    <a:lstStyle/>
                    <a:p>
                      <a:pPr algn="ctr" fontAlgn="ctr"/>
                      <a:r>
                        <a:rPr lang="fr-FR" sz="800" b="0" i="0" u="none" strike="noStrike">
                          <a:solidFill>
                            <a:srgbClr val="000000"/>
                          </a:solidFill>
                          <a:effectLst/>
                          <a:latin typeface="Calibri" panose="020F0502020204030204" pitchFamily="34" charset="0"/>
                        </a:rPr>
                        <a:t>Signalétique et décors graphiques</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professionnel Louis Pasteur</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ouverture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panose="020F0502020204030204" pitchFamily="34" charset="0"/>
                        </a:rPr>
                        <a:t>12</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737492"/>
                  </a:ext>
                </a:extLst>
              </a:tr>
              <a:tr h="142221">
                <a:tc>
                  <a:txBody>
                    <a:bodyPr/>
                    <a:lstStyle/>
                    <a:p>
                      <a:pPr algn="ctr" fontAlgn="ctr"/>
                      <a:r>
                        <a:rPr lang="fr-FR" sz="800" b="0" i="0" u="none" strike="noStrike">
                          <a:solidFill>
                            <a:srgbClr val="000000"/>
                          </a:solidFill>
                          <a:effectLst/>
                          <a:latin typeface="Calibri" panose="020F0502020204030204" pitchFamily="34" charset="0"/>
                        </a:rPr>
                        <a:t>Accompagnant éducatif petite enfance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professionnel Magnan - Lycée des métiers des soins et services à la personne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ouverture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panose="020F0502020204030204" pitchFamily="34" charset="0"/>
                        </a:rPr>
                        <a:t>12</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428935"/>
                  </a:ext>
                </a:extLst>
              </a:tr>
              <a:tr h="142221">
                <a:tc>
                  <a:txBody>
                    <a:bodyPr/>
                    <a:lstStyle/>
                    <a:p>
                      <a:pPr algn="ctr" fontAlgn="ctr"/>
                      <a:r>
                        <a:rPr lang="fr-FR" sz="800" b="0" i="0" u="none" strike="noStrike">
                          <a:solidFill>
                            <a:srgbClr val="000000"/>
                          </a:solidFill>
                          <a:effectLst/>
                          <a:latin typeface="Calibri" panose="020F0502020204030204" pitchFamily="34" charset="0"/>
                        </a:rPr>
                        <a:t>Esthétique cosmétique parfumerie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professionnel Magnan - Lycée des métiers des soins et services à la personne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ouverture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panose="020F0502020204030204" pitchFamily="34" charset="0"/>
                        </a:rPr>
                        <a:t>12</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229554"/>
                  </a:ext>
                </a:extLst>
              </a:tr>
              <a:tr h="142221">
                <a:tc>
                  <a:txBody>
                    <a:bodyPr/>
                    <a:lstStyle/>
                    <a:p>
                      <a:pPr algn="ctr" fontAlgn="ctr"/>
                      <a:r>
                        <a:rPr lang="fr-FR" sz="800" b="0" i="0" u="none" strike="noStrike" dirty="0">
                          <a:solidFill>
                            <a:srgbClr val="000000"/>
                          </a:solidFill>
                          <a:effectLst/>
                          <a:latin typeface="Calibri" panose="020F0502020204030204" pitchFamily="34" charset="0"/>
                        </a:rPr>
                        <a:t>Interventions en maintenance technique des bâtiments</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Vauban</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ouverture</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12</a:t>
                      </a:r>
                    </a:p>
                  </a:txBody>
                  <a:tcPr marL="4129" marR="4129" marT="4129" marB="1981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085103"/>
                  </a:ext>
                </a:extLst>
              </a:tr>
              <a:tr h="142221">
                <a:tc>
                  <a:txBody>
                    <a:bodyPr/>
                    <a:lstStyle/>
                    <a:p>
                      <a:pPr algn="ctr" fontAlgn="ctr"/>
                      <a:r>
                        <a:rPr lang="fr-FR" sz="800" b="0" i="0" u="none" strike="noStrike" dirty="0">
                          <a:solidFill>
                            <a:srgbClr val="000000"/>
                          </a:solidFill>
                          <a:effectLst/>
                          <a:latin typeface="Calibri" panose="020F0502020204030204" pitchFamily="34" charset="0"/>
                        </a:rPr>
                        <a:t>Agent de sécurité</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professionnel Les Palmiers</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fermeture</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333098"/>
                  </a:ext>
                </a:extLst>
              </a:tr>
              <a:tr h="142221">
                <a:tc>
                  <a:txBody>
                    <a:bodyPr/>
                    <a:lstStyle/>
                    <a:p>
                      <a:pPr algn="ctr" fontAlgn="ctr"/>
                      <a:r>
                        <a:rPr lang="fr-FR" sz="800" b="0" i="0" u="none" strike="noStrike" dirty="0">
                          <a:solidFill>
                            <a:srgbClr val="000000"/>
                          </a:solidFill>
                          <a:effectLst/>
                          <a:latin typeface="Calibri" panose="020F0502020204030204" pitchFamily="34" charset="0"/>
                        </a:rPr>
                        <a:t>Menuisier Fabricant</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Vauban</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fermeture</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3892" marR="3892" marT="3892" marB="186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449290"/>
                  </a:ext>
                </a:extLst>
              </a:tr>
            </a:tbl>
          </a:graphicData>
        </a:graphic>
      </p:graphicFrame>
      <p:sp>
        <p:nvSpPr>
          <p:cNvPr id="19" name="ZoneTexte 18"/>
          <p:cNvSpPr txBox="1"/>
          <p:nvPr/>
        </p:nvSpPr>
        <p:spPr>
          <a:xfrm>
            <a:off x="5765075" y="3087296"/>
            <a:ext cx="3018925" cy="276999"/>
          </a:xfrm>
          <a:prstGeom prst="rect">
            <a:avLst/>
          </a:prstGeom>
          <a:noFill/>
        </p:spPr>
        <p:txBody>
          <a:bodyPr wrap="square" rtlCol="0">
            <a:spAutoFit/>
          </a:bodyPr>
          <a:lstStyle/>
          <a:p>
            <a:pPr algn="r"/>
            <a:r>
              <a:rPr lang="fr-FR" sz="1200" dirty="0">
                <a:latin typeface="Calibri" panose="020F0502020204030204" pitchFamily="34" charset="0"/>
                <a:cs typeface="Calibri" panose="020F0502020204030204" pitchFamily="34" charset="0"/>
              </a:rPr>
              <a:t>Solde + 48 places en ouverture de CAP 2 ANS </a:t>
            </a:r>
          </a:p>
        </p:txBody>
      </p:sp>
      <p:graphicFrame>
        <p:nvGraphicFramePr>
          <p:cNvPr id="22" name="Tableau 21"/>
          <p:cNvGraphicFramePr>
            <a:graphicFrameLocks noGrp="1"/>
          </p:cNvGraphicFramePr>
          <p:nvPr>
            <p:extLst>
              <p:ext uri="{D42A27DB-BD31-4B8C-83A1-F6EECF244321}">
                <p14:modId xmlns:p14="http://schemas.microsoft.com/office/powerpoint/2010/main" val="3325614983"/>
              </p:ext>
            </p:extLst>
          </p:nvPr>
        </p:nvGraphicFramePr>
        <p:xfrm>
          <a:off x="203609" y="3579725"/>
          <a:ext cx="8593091" cy="627332"/>
        </p:xfrm>
        <a:graphic>
          <a:graphicData uri="http://schemas.openxmlformats.org/drawingml/2006/table">
            <a:tbl>
              <a:tblPr/>
              <a:tblGrid>
                <a:gridCol w="2578916">
                  <a:extLst>
                    <a:ext uri="{9D8B030D-6E8A-4147-A177-3AD203B41FA5}">
                      <a16:colId xmlns:a16="http://schemas.microsoft.com/office/drawing/2014/main" val="4038362433"/>
                    </a:ext>
                  </a:extLst>
                </a:gridCol>
                <a:gridCol w="4392975">
                  <a:extLst>
                    <a:ext uri="{9D8B030D-6E8A-4147-A177-3AD203B41FA5}">
                      <a16:colId xmlns:a16="http://schemas.microsoft.com/office/drawing/2014/main" val="3266454231"/>
                    </a:ext>
                  </a:extLst>
                </a:gridCol>
                <a:gridCol w="1047750">
                  <a:extLst>
                    <a:ext uri="{9D8B030D-6E8A-4147-A177-3AD203B41FA5}">
                      <a16:colId xmlns:a16="http://schemas.microsoft.com/office/drawing/2014/main" val="2217320586"/>
                    </a:ext>
                  </a:extLst>
                </a:gridCol>
                <a:gridCol w="573450">
                  <a:extLst>
                    <a:ext uri="{9D8B030D-6E8A-4147-A177-3AD203B41FA5}">
                      <a16:colId xmlns:a16="http://schemas.microsoft.com/office/drawing/2014/main" val="1859297272"/>
                    </a:ext>
                  </a:extLst>
                </a:gridCol>
              </a:tblGrid>
              <a:tr h="291531">
                <a:tc>
                  <a:txBody>
                    <a:bodyPr/>
                    <a:lstStyle/>
                    <a:p>
                      <a:pPr algn="ctr" fontAlgn="ctr"/>
                      <a:r>
                        <a:rPr lang="fr-FR" sz="1000" b="1" i="0" u="none" strike="noStrike" dirty="0">
                          <a:solidFill>
                            <a:srgbClr val="000000"/>
                          </a:solidFill>
                          <a:effectLst/>
                          <a:latin typeface="Calibri" panose="020F0502020204030204" pitchFamily="34" charset="0"/>
                        </a:rPr>
                        <a:t>Diplôme</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dirty="0">
                          <a:solidFill>
                            <a:srgbClr val="000000"/>
                          </a:solidFill>
                          <a:effectLst/>
                          <a:latin typeface="Calibri" panose="020F0502020204030204" pitchFamily="34" charset="0"/>
                        </a:rPr>
                        <a:t>Établissement</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a:solidFill>
                            <a:srgbClr val="000000"/>
                          </a:solidFill>
                          <a:effectLst/>
                          <a:latin typeface="Calibri" panose="020F0502020204030204" pitchFamily="34" charset="0"/>
                        </a:rPr>
                        <a:t>Type de demande</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dirty="0">
                          <a:solidFill>
                            <a:srgbClr val="000000"/>
                          </a:solidFill>
                          <a:effectLst/>
                          <a:latin typeface="Calibri" panose="020F0502020204030204" pitchFamily="34" charset="0"/>
                        </a:rPr>
                        <a:t>Capacité scolaire RS24</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051544981"/>
                  </a:ext>
                </a:extLst>
              </a:tr>
              <a:tr h="130505">
                <a:tc>
                  <a:txBody>
                    <a:bodyPr/>
                    <a:lstStyle/>
                    <a:p>
                      <a:pPr algn="ctr" fontAlgn="ctr"/>
                      <a:r>
                        <a:rPr lang="fr-FR" sz="800" b="0" i="0" u="none" strike="noStrike" dirty="0">
                          <a:solidFill>
                            <a:srgbClr val="000000"/>
                          </a:solidFill>
                          <a:effectLst/>
                          <a:latin typeface="Calibri" panose="020F0502020204030204" pitchFamily="34" charset="0"/>
                        </a:rPr>
                        <a:t>Esthétique cosmétique parfumerie</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professionnel Magnan - Lycée des métiers des soins et services à la personne</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fermeture</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156" marR="4156" marT="4156" marB="199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579144"/>
                  </a:ext>
                </a:extLst>
              </a:tr>
            </a:tbl>
          </a:graphicData>
        </a:graphic>
      </p:graphicFrame>
      <p:sp>
        <p:nvSpPr>
          <p:cNvPr id="3" name="ZoneTexte 2">
            <a:extLst>
              <a:ext uri="{FF2B5EF4-FFF2-40B4-BE49-F238E27FC236}">
                <a16:creationId xmlns:a16="http://schemas.microsoft.com/office/drawing/2014/main" id="{3C072911-68B5-A637-CB8B-EB4A0A120D6B}"/>
              </a:ext>
            </a:extLst>
          </p:cNvPr>
          <p:cNvSpPr txBox="1"/>
          <p:nvPr/>
        </p:nvSpPr>
        <p:spPr>
          <a:xfrm>
            <a:off x="203609" y="4236306"/>
            <a:ext cx="7674428" cy="276999"/>
          </a:xfrm>
          <a:prstGeom prst="rect">
            <a:avLst/>
          </a:prstGeom>
          <a:noFill/>
        </p:spPr>
        <p:txBody>
          <a:bodyPr wrap="square" rtlCol="0">
            <a:spAutoFit/>
          </a:bodyPr>
          <a:lstStyle/>
          <a:p>
            <a:r>
              <a:rPr lang="fr-FR" sz="1200" b="1" dirty="0">
                <a:solidFill>
                  <a:schemeClr val="bg2"/>
                </a:solidFill>
                <a:latin typeface="Calibri" panose="020F0502020204030204" pitchFamily="34" charset="0"/>
                <a:cs typeface="Calibri" panose="020F0502020204030204" pitchFamily="34" charset="0"/>
              </a:rPr>
              <a:t>2</a:t>
            </a:r>
            <a:r>
              <a:rPr lang="fr-FR" sz="1200" b="1" baseline="30000" dirty="0">
                <a:solidFill>
                  <a:schemeClr val="bg2"/>
                </a:solidFill>
                <a:latin typeface="Calibri" panose="020F0502020204030204" pitchFamily="34" charset="0"/>
                <a:cs typeface="Calibri" panose="020F0502020204030204" pitchFamily="34" charset="0"/>
              </a:rPr>
              <a:t>de</a:t>
            </a:r>
            <a:r>
              <a:rPr lang="fr-FR" sz="1200" b="1" dirty="0">
                <a:solidFill>
                  <a:schemeClr val="bg2"/>
                </a:solidFill>
                <a:latin typeface="Calibri" panose="020F0502020204030204" pitchFamily="34" charset="0"/>
                <a:cs typeface="Calibri" panose="020F0502020204030204" pitchFamily="34" charset="0"/>
              </a:rPr>
              <a:t> PRO</a:t>
            </a:r>
          </a:p>
        </p:txBody>
      </p:sp>
      <p:graphicFrame>
        <p:nvGraphicFramePr>
          <p:cNvPr id="6" name="Tableau 5">
            <a:extLst>
              <a:ext uri="{FF2B5EF4-FFF2-40B4-BE49-F238E27FC236}">
                <a16:creationId xmlns:a16="http://schemas.microsoft.com/office/drawing/2014/main" id="{653AD4CB-DD51-71FA-5A4B-6188B6691D64}"/>
              </a:ext>
            </a:extLst>
          </p:cNvPr>
          <p:cNvGraphicFramePr>
            <a:graphicFrameLocks noGrp="1"/>
          </p:cNvGraphicFramePr>
          <p:nvPr>
            <p:extLst>
              <p:ext uri="{D42A27DB-BD31-4B8C-83A1-F6EECF244321}">
                <p14:modId xmlns:p14="http://schemas.microsoft.com/office/powerpoint/2010/main" val="2152549518"/>
              </p:ext>
            </p:extLst>
          </p:nvPr>
        </p:nvGraphicFramePr>
        <p:xfrm>
          <a:off x="203610" y="4519986"/>
          <a:ext cx="8580390" cy="765416"/>
        </p:xfrm>
        <a:graphic>
          <a:graphicData uri="http://schemas.openxmlformats.org/drawingml/2006/table">
            <a:tbl>
              <a:tblPr/>
              <a:tblGrid>
                <a:gridCol w="2734330">
                  <a:extLst>
                    <a:ext uri="{9D8B030D-6E8A-4147-A177-3AD203B41FA5}">
                      <a16:colId xmlns:a16="http://schemas.microsoft.com/office/drawing/2014/main" val="2842273226"/>
                    </a:ext>
                  </a:extLst>
                </a:gridCol>
                <a:gridCol w="4286276">
                  <a:extLst>
                    <a:ext uri="{9D8B030D-6E8A-4147-A177-3AD203B41FA5}">
                      <a16:colId xmlns:a16="http://schemas.microsoft.com/office/drawing/2014/main" val="3197537813"/>
                    </a:ext>
                  </a:extLst>
                </a:gridCol>
                <a:gridCol w="1040678">
                  <a:extLst>
                    <a:ext uri="{9D8B030D-6E8A-4147-A177-3AD203B41FA5}">
                      <a16:colId xmlns:a16="http://schemas.microsoft.com/office/drawing/2014/main" val="644764378"/>
                    </a:ext>
                  </a:extLst>
                </a:gridCol>
                <a:gridCol w="519106">
                  <a:extLst>
                    <a:ext uri="{9D8B030D-6E8A-4147-A177-3AD203B41FA5}">
                      <a16:colId xmlns:a16="http://schemas.microsoft.com/office/drawing/2014/main" val="4065100742"/>
                    </a:ext>
                  </a:extLst>
                </a:gridCol>
              </a:tblGrid>
              <a:tr h="496514">
                <a:tc>
                  <a:txBody>
                    <a:bodyPr/>
                    <a:lstStyle/>
                    <a:p>
                      <a:pPr algn="ctr" fontAlgn="ctr"/>
                      <a:r>
                        <a:rPr lang="fr-FR" sz="1000" b="1" i="0" u="none" strike="noStrike" dirty="0">
                          <a:solidFill>
                            <a:srgbClr val="000000"/>
                          </a:solidFill>
                          <a:effectLst/>
                          <a:latin typeface="Calibri" panose="020F0502020204030204" pitchFamily="34" charset="0"/>
                        </a:rPr>
                        <a:t>Diplôme</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a:solidFill>
                            <a:srgbClr val="000000"/>
                          </a:solidFill>
                          <a:effectLst/>
                          <a:latin typeface="Calibri" panose="020F0502020204030204" pitchFamily="34" charset="0"/>
                        </a:rPr>
                        <a:t>Établissement</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a:solidFill>
                            <a:srgbClr val="000000"/>
                          </a:solidFill>
                          <a:effectLst/>
                          <a:latin typeface="Calibri" panose="020F0502020204030204" pitchFamily="34" charset="0"/>
                        </a:rPr>
                        <a:t>Type de demande</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fr-FR" sz="1000" b="1" i="0" u="none" strike="noStrike" dirty="0">
                          <a:solidFill>
                            <a:srgbClr val="000000"/>
                          </a:solidFill>
                          <a:effectLst/>
                          <a:latin typeface="Calibri" panose="020F0502020204030204" pitchFamily="34" charset="0"/>
                        </a:rPr>
                        <a:t>Capacité scolaire RS24</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272385058"/>
                  </a:ext>
                </a:extLst>
              </a:tr>
              <a:tr h="153780">
                <a:tc>
                  <a:txBody>
                    <a:bodyPr/>
                    <a:lstStyle/>
                    <a:p>
                      <a:pPr algn="ctr" fontAlgn="ctr"/>
                      <a:r>
                        <a:rPr lang="fr-FR" sz="800" b="0" i="0" u="none" strike="noStrike" dirty="0">
                          <a:solidFill>
                            <a:srgbClr val="000000"/>
                          </a:solidFill>
                          <a:effectLst/>
                          <a:latin typeface="Calibri" panose="020F0502020204030204" pitchFamily="34" charset="0"/>
                        </a:rPr>
                        <a:t>Technicien du bâtiment : organisation et réalisation du gros œuvre</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Lycée polyvalent Léonard de Vinci - Lycée des métiers du bâtiment et travaux publics</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ouverture</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alibri" panose="020F0502020204030204" pitchFamily="34" charset="0"/>
                        </a:rPr>
                        <a:t>15</a:t>
                      </a:r>
                    </a:p>
                  </a:txBody>
                  <a:tcPr marL="4321" marR="4321" marT="4321" marB="207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424039"/>
                  </a:ext>
                </a:extLst>
              </a:tr>
            </a:tbl>
          </a:graphicData>
        </a:graphic>
      </p:graphicFrame>
      <p:sp>
        <p:nvSpPr>
          <p:cNvPr id="11" name="Titre 1">
            <a:extLst>
              <a:ext uri="{FF2B5EF4-FFF2-40B4-BE49-F238E27FC236}">
                <a16:creationId xmlns:a16="http://schemas.microsoft.com/office/drawing/2014/main" id="{F8891B0E-0612-DD97-64B3-CC2B16E2A2EE}"/>
              </a:ext>
            </a:extLst>
          </p:cNvPr>
          <p:cNvSpPr txBox="1">
            <a:spLocks/>
          </p:cNvSpPr>
          <p:nvPr/>
        </p:nvSpPr>
        <p:spPr bwMode="gray">
          <a:xfrm>
            <a:off x="888922" y="219159"/>
            <a:ext cx="8381688" cy="722066"/>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Nouveautés carte des formations professionnelles Palier 3</a:t>
            </a:r>
            <a:r>
              <a:rPr lang="fr-FR" sz="2215" baseline="30000" dirty="0">
                <a:latin typeface="+mn-lt"/>
              </a:rPr>
              <a:t>e</a:t>
            </a:r>
            <a:endParaRPr lang="fr-FR" sz="2215" dirty="0">
              <a:latin typeface="+mn-lt"/>
            </a:endParaRPr>
          </a:p>
          <a:p>
            <a:r>
              <a:rPr lang="fr-FR" sz="2000" dirty="0">
                <a:latin typeface="+mn-lt"/>
              </a:rPr>
              <a:t>Alpes-Maritimes</a:t>
            </a:r>
            <a:br>
              <a:rPr lang="fr-FR" sz="2215" dirty="0">
                <a:latin typeface="+mn-lt"/>
              </a:rPr>
            </a:br>
            <a:endParaRPr lang="fr-FR" sz="2215" dirty="0">
              <a:latin typeface="+mn-lt"/>
            </a:endParaRPr>
          </a:p>
        </p:txBody>
      </p:sp>
      <p:sp>
        <p:nvSpPr>
          <p:cNvPr id="13" name="ZoneTexte 12">
            <a:extLst>
              <a:ext uri="{FF2B5EF4-FFF2-40B4-BE49-F238E27FC236}">
                <a16:creationId xmlns:a16="http://schemas.microsoft.com/office/drawing/2014/main" id="{5D24122D-947C-1A0B-C3DF-696F970E913D}"/>
              </a:ext>
            </a:extLst>
          </p:cNvPr>
          <p:cNvSpPr txBox="1"/>
          <p:nvPr/>
        </p:nvSpPr>
        <p:spPr>
          <a:xfrm>
            <a:off x="203609" y="3295646"/>
            <a:ext cx="7674428" cy="276999"/>
          </a:xfrm>
          <a:prstGeom prst="rect">
            <a:avLst/>
          </a:prstGeom>
          <a:noFill/>
        </p:spPr>
        <p:txBody>
          <a:bodyPr wrap="square" rtlCol="0">
            <a:spAutoFit/>
          </a:bodyPr>
          <a:lstStyle/>
          <a:p>
            <a:r>
              <a:rPr lang="fr-FR" sz="1200" b="1" dirty="0">
                <a:solidFill>
                  <a:schemeClr val="bg2"/>
                </a:solidFill>
                <a:latin typeface="Calibri" panose="020F0502020204030204" pitchFamily="34" charset="0"/>
                <a:cs typeface="Calibri" panose="020F0502020204030204" pitchFamily="34" charset="0"/>
              </a:rPr>
              <a:t>CAP 1 AN</a:t>
            </a:r>
          </a:p>
        </p:txBody>
      </p:sp>
      <p:sp>
        <p:nvSpPr>
          <p:cNvPr id="15" name="ZoneTexte 14">
            <a:extLst>
              <a:ext uri="{FF2B5EF4-FFF2-40B4-BE49-F238E27FC236}">
                <a16:creationId xmlns:a16="http://schemas.microsoft.com/office/drawing/2014/main" id="{BC5EBEED-C251-9C11-B811-1D68217902C6}"/>
              </a:ext>
            </a:extLst>
          </p:cNvPr>
          <p:cNvSpPr txBox="1"/>
          <p:nvPr/>
        </p:nvSpPr>
        <p:spPr>
          <a:xfrm>
            <a:off x="203609" y="5398755"/>
            <a:ext cx="8580390" cy="461665"/>
          </a:xfrm>
          <a:prstGeom prst="rect">
            <a:avLst/>
          </a:prstGeom>
          <a:noFill/>
        </p:spPr>
        <p:txBody>
          <a:bodyPr wrap="square" rtlCol="0">
            <a:spAutoFit/>
          </a:bodyPr>
          <a:lstStyle/>
          <a:p>
            <a:pPr algn="r"/>
            <a:r>
              <a:rPr lang="fr-FR" sz="1200" dirty="0">
                <a:latin typeface="Calibri" panose="020F0502020204030204" pitchFamily="34" charset="0"/>
                <a:cs typeface="Calibri" panose="020F0502020204030204" pitchFamily="34" charset="0"/>
              </a:rPr>
              <a:t>+ 15 places en ouverture de 2</a:t>
            </a:r>
            <a:r>
              <a:rPr lang="fr-FR" sz="1200" baseline="30000" dirty="0">
                <a:latin typeface="Calibri" panose="020F0502020204030204" pitchFamily="34" charset="0"/>
                <a:cs typeface="Calibri" panose="020F0502020204030204" pitchFamily="34" charset="0"/>
              </a:rPr>
              <a:t>de</a:t>
            </a:r>
            <a:r>
              <a:rPr lang="fr-FR" sz="1200" dirty="0">
                <a:latin typeface="Calibri" panose="020F0502020204030204" pitchFamily="34" charset="0"/>
                <a:cs typeface="Calibri" panose="020F0502020204030204" pitchFamily="34" charset="0"/>
              </a:rPr>
              <a:t> Pro - Solde + 32 places par augmentation de capacités</a:t>
            </a:r>
            <a:br>
              <a:rPr lang="fr-FR" sz="1200" dirty="0">
                <a:latin typeface="Calibri" panose="020F0502020204030204" pitchFamily="34" charset="0"/>
                <a:cs typeface="Calibri" panose="020F0502020204030204" pitchFamily="34" charset="0"/>
              </a:rPr>
            </a:br>
            <a:r>
              <a:rPr lang="fr-FR" sz="1200" dirty="0">
                <a:latin typeface="Calibri" panose="020F0502020204030204" pitchFamily="34" charset="0"/>
                <a:cs typeface="Calibri" panose="020F0502020204030204" pitchFamily="34" charset="0"/>
              </a:rPr>
              <a:t>Total + 47 places en 2</a:t>
            </a:r>
            <a:r>
              <a:rPr lang="fr-FR" sz="1200" baseline="30000" dirty="0">
                <a:latin typeface="Calibri" panose="020F0502020204030204" pitchFamily="34" charset="0"/>
                <a:cs typeface="Calibri" panose="020F0502020204030204" pitchFamily="34" charset="0"/>
              </a:rPr>
              <a:t>de</a:t>
            </a:r>
            <a:r>
              <a:rPr lang="fr-FR" sz="1200" dirty="0">
                <a:latin typeface="Calibri" panose="020F0502020204030204" pitchFamily="34" charset="0"/>
                <a:cs typeface="Calibri" panose="020F0502020204030204" pitchFamily="34" charset="0"/>
              </a:rPr>
              <a:t> Pro RS 24</a:t>
            </a:r>
          </a:p>
        </p:txBody>
      </p:sp>
      <p:sp>
        <p:nvSpPr>
          <p:cNvPr id="17" name="ZoneTexte 16">
            <a:extLst>
              <a:ext uri="{FF2B5EF4-FFF2-40B4-BE49-F238E27FC236}">
                <a16:creationId xmlns:a16="http://schemas.microsoft.com/office/drawing/2014/main" id="{BD45A236-79C2-8DC3-0C22-46549A463301}"/>
              </a:ext>
            </a:extLst>
          </p:cNvPr>
          <p:cNvSpPr txBox="1"/>
          <p:nvPr/>
        </p:nvSpPr>
        <p:spPr>
          <a:xfrm>
            <a:off x="5903433" y="5951866"/>
            <a:ext cx="2893267" cy="276999"/>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Total AM post 3</a:t>
            </a:r>
            <a:r>
              <a:rPr lang="fr-FR" sz="1200" baseline="30000" dirty="0">
                <a:latin typeface="Calibri" panose="020F0502020204030204" pitchFamily="34" charset="0"/>
                <a:cs typeface="Calibri" panose="020F0502020204030204" pitchFamily="34" charset="0"/>
              </a:rPr>
              <a:t>è - </a:t>
            </a:r>
            <a:r>
              <a:rPr lang="fr-FR" sz="1200" dirty="0">
                <a:latin typeface="Calibri" panose="020F0502020204030204" pitchFamily="34" charset="0"/>
                <a:cs typeface="Calibri" panose="020F0502020204030204" pitchFamily="34" charset="0"/>
              </a:rPr>
              <a:t>statut scolaire - 95 places</a:t>
            </a:r>
          </a:p>
        </p:txBody>
      </p:sp>
    </p:spTree>
    <p:extLst>
      <p:ext uri="{BB962C8B-B14F-4D97-AF65-F5344CB8AC3E}">
        <p14:creationId xmlns:p14="http://schemas.microsoft.com/office/powerpoint/2010/main" val="370872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13</a:t>
            </a:fld>
            <a:endParaRPr lang="fr-FR" dirty="0">
              <a:solidFill>
                <a:srgbClr val="000000"/>
              </a:solidFill>
            </a:endParaRPr>
          </a:p>
        </p:txBody>
      </p:sp>
      <p:sp>
        <p:nvSpPr>
          <p:cNvPr id="10" name="Espace réservé de la date 2"/>
          <p:cNvSpPr txBox="1">
            <a:spLocks/>
          </p:cNvSpPr>
          <p:nvPr/>
        </p:nvSpPr>
        <p:spPr bwMode="gray">
          <a:xfrm>
            <a:off x="7614000" y="5640750"/>
            <a:ext cx="1170000" cy="36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563"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FAFAE7B-08A2-478E-9D5F-A673FF3D4EA1}" type="datetime1">
              <a:rPr lang="fr-FR" cap="all"/>
              <a:pPr algn="r"/>
              <a:t>19/04/2024</a:t>
            </a:fld>
            <a:endParaRPr lang="fr-FR" cap="all" dirty="0"/>
          </a:p>
        </p:txBody>
      </p:sp>
      <p:sp>
        <p:nvSpPr>
          <p:cNvPr id="12" name="Espace réservé du numéro de diapositive 4"/>
          <p:cNvSpPr txBox="1">
            <a:spLocks/>
          </p:cNvSpPr>
          <p:nvPr/>
        </p:nvSpPr>
        <p:spPr bwMode="gray">
          <a:xfrm>
            <a:off x="6264000" y="5640750"/>
            <a:ext cx="1350000" cy="360000"/>
          </a:xfrm>
          <a:prstGeom prst="rect">
            <a:avLst/>
          </a:prstGeom>
        </p:spPr>
        <p:txBody>
          <a:bodyPr vert="horz" lIns="0" tIns="0" rIns="0" bIns="0" rtlCol="0" anchor="ctr" anchorCtr="0">
            <a:noAutofit/>
          </a:bodyPr>
          <a:lstStyle>
            <a:defPPr>
              <a:defRPr lang="fr-FR"/>
            </a:defPPr>
            <a:lvl1pPr marL="0" algn="r" defTabSz="914400" rtl="0" eaLnBrk="1" latinLnBrk="0" hangingPunct="1">
              <a:defRPr sz="563"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a:pPr/>
              <a:t>13</a:t>
            </a:fld>
            <a:endParaRPr lang="fr-FR" dirty="0"/>
          </a:p>
        </p:txBody>
      </p:sp>
      <p:sp>
        <p:nvSpPr>
          <p:cNvPr id="16" name="Espace réservé de la date 2"/>
          <p:cNvSpPr txBox="1">
            <a:spLocks/>
          </p:cNvSpPr>
          <p:nvPr/>
        </p:nvSpPr>
        <p:spPr bwMode="gray">
          <a:xfrm>
            <a:off x="7614000" y="5640750"/>
            <a:ext cx="1170000" cy="36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563"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6B550D-B5DA-404B-A1DF-BF4BBA4E96B8}" type="datetime1">
              <a:rPr lang="fr-FR" cap="all"/>
              <a:pPr algn="r"/>
              <a:t>19/04/2024</a:t>
            </a:fld>
            <a:endParaRPr lang="fr-FR" cap="all" dirty="0"/>
          </a:p>
        </p:txBody>
      </p:sp>
      <p:sp>
        <p:nvSpPr>
          <p:cNvPr id="18" name="Espace réservé du numéro de diapositive 4"/>
          <p:cNvSpPr txBox="1">
            <a:spLocks/>
          </p:cNvSpPr>
          <p:nvPr/>
        </p:nvSpPr>
        <p:spPr bwMode="gray">
          <a:xfrm>
            <a:off x="6264000" y="5640750"/>
            <a:ext cx="1350000" cy="360000"/>
          </a:xfrm>
          <a:prstGeom prst="rect">
            <a:avLst/>
          </a:prstGeom>
        </p:spPr>
        <p:txBody>
          <a:bodyPr vert="horz" lIns="0" tIns="0" rIns="0" bIns="0" rtlCol="0" anchor="ctr" anchorCtr="0">
            <a:noAutofit/>
          </a:bodyPr>
          <a:lstStyle>
            <a:defPPr>
              <a:defRPr lang="fr-FR"/>
            </a:defPPr>
            <a:lvl1pPr marL="0" algn="r" defTabSz="914400" rtl="0" eaLnBrk="1" latinLnBrk="0" hangingPunct="1">
              <a:defRPr sz="563"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a:pPr/>
              <a:t>13</a:t>
            </a:fld>
            <a:endParaRPr lang="fr-FR" dirty="0"/>
          </a:p>
        </p:txBody>
      </p:sp>
      <p:sp>
        <p:nvSpPr>
          <p:cNvPr id="14" name="ZoneTexte 13"/>
          <p:cNvSpPr txBox="1"/>
          <p:nvPr/>
        </p:nvSpPr>
        <p:spPr>
          <a:xfrm>
            <a:off x="1293223" y="1962337"/>
            <a:ext cx="1310640" cy="338554"/>
          </a:xfrm>
          <a:prstGeom prst="rect">
            <a:avLst/>
          </a:prstGeom>
          <a:noFill/>
        </p:spPr>
        <p:txBody>
          <a:bodyPr wrap="square" rtlCol="0">
            <a:spAutoFit/>
          </a:bodyPr>
          <a:lstStyle/>
          <a:p>
            <a:r>
              <a:rPr lang="fr-FR" sz="1600" dirty="0">
                <a:solidFill>
                  <a:schemeClr val="bg2"/>
                </a:solidFill>
                <a:latin typeface="Calibri" panose="020F0502020204030204" pitchFamily="34" charset="0"/>
                <a:cs typeface="Calibri" panose="020F0502020204030204" pitchFamily="34" charset="0"/>
              </a:rPr>
              <a:t>Palier 2</a:t>
            </a:r>
            <a:r>
              <a:rPr lang="fr-FR" sz="1600" baseline="30000" dirty="0">
                <a:solidFill>
                  <a:schemeClr val="bg2"/>
                </a:solidFill>
                <a:latin typeface="Calibri" panose="020F0502020204030204" pitchFamily="34" charset="0"/>
                <a:cs typeface="Calibri" panose="020F0502020204030204" pitchFamily="34" charset="0"/>
              </a:rPr>
              <a:t>de</a:t>
            </a:r>
            <a:r>
              <a:rPr lang="fr-FR" sz="1600" dirty="0">
                <a:solidFill>
                  <a:schemeClr val="bg2"/>
                </a:solidFill>
                <a:latin typeface="Calibri" panose="020F0502020204030204" pitchFamily="34" charset="0"/>
                <a:cs typeface="Calibri" panose="020F0502020204030204" pitchFamily="34" charset="0"/>
              </a:rPr>
              <a:t> </a:t>
            </a:r>
          </a:p>
        </p:txBody>
      </p:sp>
      <p:sp>
        <p:nvSpPr>
          <p:cNvPr id="5" name="Rectangle 4"/>
          <p:cNvSpPr/>
          <p:nvPr/>
        </p:nvSpPr>
        <p:spPr>
          <a:xfrm>
            <a:off x="360000" y="2622118"/>
            <a:ext cx="3846240" cy="2215991"/>
          </a:xfrm>
          <a:prstGeom prst="rect">
            <a:avLst/>
          </a:prstGeom>
        </p:spPr>
        <p:txBody>
          <a:bodyPr wrap="square">
            <a:spAutoFit/>
          </a:bodyPr>
          <a:lstStyle/>
          <a:p>
            <a:r>
              <a:rPr lang="fr-FR" sz="1400" dirty="0">
                <a:solidFill>
                  <a:srgbClr val="FF0000"/>
                </a:solidFill>
                <a:latin typeface="Calibri" panose="020F0502020204030204" pitchFamily="34" charset="0"/>
                <a:cs typeface="Calibri" panose="020F0502020204030204" pitchFamily="34" charset="0"/>
              </a:rPr>
              <a:t>Voie professionnelle - Spécialité bac pro (1</a:t>
            </a:r>
            <a:r>
              <a:rPr lang="fr-FR" sz="1400" baseline="30000" dirty="0">
                <a:solidFill>
                  <a:srgbClr val="FF0000"/>
                </a:solidFill>
                <a:latin typeface="Calibri" panose="020F0502020204030204" pitchFamily="34" charset="0"/>
                <a:cs typeface="Calibri" panose="020F0502020204030204" pitchFamily="34" charset="0"/>
              </a:rPr>
              <a:t>re</a:t>
            </a:r>
            <a:r>
              <a:rPr lang="fr-FR" sz="1400" dirty="0">
                <a:solidFill>
                  <a:srgbClr val="FF0000"/>
                </a:solidFill>
                <a:latin typeface="Calibri" panose="020F0502020204030204" pitchFamily="34" charset="0"/>
                <a:cs typeface="Calibri" panose="020F0502020204030204" pitchFamily="34" charset="0"/>
              </a:rPr>
              <a:t> Pro) : </a:t>
            </a:r>
          </a:p>
          <a:p>
            <a:r>
              <a:rPr lang="fr-FR" sz="1400" dirty="0">
                <a:latin typeface="Calibri" panose="020F0502020204030204" pitchFamily="34" charset="0"/>
                <a:cs typeface="Calibri" panose="020F0502020204030204" pitchFamily="34" charset="0"/>
              </a:rPr>
              <a:t>Spécialité coiffure LP Magnan</a:t>
            </a:r>
          </a:p>
          <a:p>
            <a:pPr marL="285750" indent="-285750">
              <a:buFont typeface="Symbol" panose="05050102010706020507" pitchFamily="18" charset="2"/>
              <a:buChar char="Þ"/>
            </a:pPr>
            <a:endParaRPr lang="fr-FR" sz="1400" dirty="0">
              <a:latin typeface="Calibri" panose="020F0502020204030204" pitchFamily="34" charset="0"/>
              <a:cs typeface="Calibri" panose="020F0502020204030204" pitchFamily="34" charset="0"/>
            </a:endParaRPr>
          </a:p>
          <a:p>
            <a:endParaRPr lang="fr-FR" sz="1400" dirty="0">
              <a:solidFill>
                <a:schemeClr val="bg2"/>
              </a:solidFill>
              <a:latin typeface="Calibri" panose="020F0502020204030204" pitchFamily="34" charset="0"/>
              <a:cs typeface="Calibri" panose="020F0502020204030204" pitchFamily="34" charset="0"/>
            </a:endParaRPr>
          </a:p>
          <a:p>
            <a:r>
              <a:rPr lang="fr-FR" sz="1400" dirty="0">
                <a:solidFill>
                  <a:schemeClr val="bg2"/>
                </a:solidFill>
                <a:latin typeface="Calibri" panose="020F0502020204030204" pitchFamily="34" charset="0"/>
                <a:cs typeface="Calibri" panose="020F0502020204030204" pitchFamily="34" charset="0"/>
              </a:rPr>
              <a:t>Séries technologiques de baccalauréat : </a:t>
            </a:r>
          </a:p>
          <a:p>
            <a:r>
              <a:rPr lang="fr-FR" sz="1400" dirty="0">
                <a:latin typeface="Calibri" panose="020F0502020204030204" pitchFamily="34" charset="0"/>
                <a:cs typeface="Calibri" panose="020F0502020204030204" pitchFamily="34" charset="0"/>
              </a:rPr>
              <a:t>1</a:t>
            </a:r>
            <a:r>
              <a:rPr lang="fr-FR" sz="1400" baseline="30000" dirty="0">
                <a:latin typeface="Calibri" panose="020F0502020204030204" pitchFamily="34" charset="0"/>
                <a:cs typeface="Calibri" panose="020F0502020204030204" pitchFamily="34" charset="0"/>
              </a:rPr>
              <a:t>re</a:t>
            </a:r>
            <a:r>
              <a:rPr lang="fr-FR" sz="1400" dirty="0">
                <a:latin typeface="Calibri" panose="020F0502020204030204" pitchFamily="34" charset="0"/>
                <a:cs typeface="Calibri" panose="020F0502020204030204" pitchFamily="34" charset="0"/>
              </a:rPr>
              <a:t> STL, spécialité Biologie biochimie Lycée Calmette Nice</a:t>
            </a:r>
          </a:p>
          <a:p>
            <a:r>
              <a:rPr lang="fr-FR" sz="1400" dirty="0">
                <a:latin typeface="Calibri" panose="020F0502020204030204" pitchFamily="34" charset="0"/>
                <a:cs typeface="Calibri" panose="020F0502020204030204" pitchFamily="34" charset="0"/>
              </a:rPr>
              <a:t>1</a:t>
            </a:r>
            <a:r>
              <a:rPr lang="fr-FR" sz="1400" baseline="30000" dirty="0">
                <a:latin typeface="Calibri" panose="020F0502020204030204" pitchFamily="34" charset="0"/>
                <a:cs typeface="Calibri" panose="020F0502020204030204" pitchFamily="34" charset="0"/>
              </a:rPr>
              <a:t>re</a:t>
            </a:r>
            <a:r>
              <a:rPr lang="fr-FR" sz="1400" dirty="0">
                <a:latin typeface="Calibri" panose="020F0502020204030204" pitchFamily="34" charset="0"/>
                <a:cs typeface="Calibri" panose="020F0502020204030204" pitchFamily="34" charset="0"/>
              </a:rPr>
              <a:t> STMG Lycée Carnot Cannes</a:t>
            </a:r>
          </a:p>
          <a:p>
            <a:r>
              <a:rPr lang="fr-FR" sz="1400" dirty="0">
                <a:latin typeface="Calibri" panose="020F0502020204030204" pitchFamily="34" charset="0"/>
                <a:cs typeface="Calibri" panose="020F0502020204030204" pitchFamily="34" charset="0"/>
              </a:rPr>
              <a:t>1</a:t>
            </a:r>
            <a:r>
              <a:rPr lang="fr-FR" sz="1400" baseline="30000" dirty="0">
                <a:latin typeface="Calibri" panose="020F0502020204030204" pitchFamily="34" charset="0"/>
                <a:cs typeface="Calibri" panose="020F0502020204030204" pitchFamily="34" charset="0"/>
              </a:rPr>
              <a:t>re</a:t>
            </a:r>
            <a:r>
              <a:rPr lang="fr-FR" sz="1400" dirty="0">
                <a:latin typeface="Calibri" panose="020F0502020204030204" pitchFamily="34" charset="0"/>
                <a:cs typeface="Calibri" panose="020F0502020204030204" pitchFamily="34" charset="0"/>
              </a:rPr>
              <a:t> S2TMD Lycée Dumont d’Urville Toulon</a:t>
            </a:r>
          </a:p>
          <a:p>
            <a:endParaRPr lang="fr-FR" sz="1200" dirty="0">
              <a:solidFill>
                <a:schemeClr val="bg2"/>
              </a:solidFill>
              <a:latin typeface="Calibri" panose="020F0502020204030204" pitchFamily="34" charset="0"/>
              <a:cs typeface="Calibri" panose="020F0502020204030204" pitchFamily="34" charset="0"/>
            </a:endParaRPr>
          </a:p>
        </p:txBody>
      </p:sp>
      <p:sp>
        <p:nvSpPr>
          <p:cNvPr id="21" name="Rectangle 20"/>
          <p:cNvSpPr/>
          <p:nvPr/>
        </p:nvSpPr>
        <p:spPr>
          <a:xfrm>
            <a:off x="4451802" y="1693017"/>
            <a:ext cx="4332199" cy="3539430"/>
          </a:xfrm>
          <a:prstGeom prst="rect">
            <a:avLst/>
          </a:prstGeom>
        </p:spPr>
        <p:txBody>
          <a:bodyPr wrap="square">
            <a:spAutoFit/>
          </a:bodyPr>
          <a:lstStyle/>
          <a:p>
            <a:r>
              <a:rPr lang="fr-FR" sz="1400" dirty="0">
                <a:solidFill>
                  <a:srgbClr val="FF0000"/>
                </a:solidFill>
                <a:latin typeface="Calibri" panose="020F0502020204030204" pitchFamily="34" charset="0"/>
                <a:cs typeface="Calibri" panose="020F0502020204030204" pitchFamily="34" charset="0"/>
              </a:rPr>
              <a:t>Enseignements optionnels 2GT </a:t>
            </a:r>
          </a:p>
          <a:p>
            <a:r>
              <a:rPr lang="fr-FR" sz="1400" dirty="0">
                <a:latin typeface="Calibri" panose="020F0502020204030204" pitchFamily="34" charset="0"/>
                <a:cs typeface="Calibri" panose="020F0502020204030204" pitchFamily="34" charset="0"/>
              </a:rPr>
              <a:t>SI CIV Valbonne</a:t>
            </a:r>
          </a:p>
          <a:p>
            <a:r>
              <a:rPr lang="fr-FR" sz="1400" dirty="0">
                <a:latin typeface="Calibri" panose="020F0502020204030204" pitchFamily="34" charset="0"/>
                <a:cs typeface="Calibri" panose="020F0502020204030204" pitchFamily="34" charset="0"/>
              </a:rPr>
              <a:t>SI Masséna </a:t>
            </a:r>
          </a:p>
          <a:p>
            <a:r>
              <a:rPr lang="fr-FR" sz="1400" dirty="0">
                <a:latin typeface="Calibri" panose="020F0502020204030204" pitchFamily="34" charset="0"/>
                <a:cs typeface="Calibri" panose="020F0502020204030204" pitchFamily="34" charset="0"/>
              </a:rPr>
              <a:t>CIT la Montagne Valdeblore</a:t>
            </a:r>
          </a:p>
          <a:p>
            <a:r>
              <a:rPr lang="fr-FR" sz="1400" dirty="0">
                <a:latin typeface="Calibri" panose="020F0502020204030204" pitchFamily="34" charset="0"/>
                <a:cs typeface="Calibri" panose="020F0502020204030204" pitchFamily="34" charset="0"/>
              </a:rPr>
              <a:t>CIT Golfe de St Tropez </a:t>
            </a:r>
            <a:r>
              <a:rPr lang="fr-FR" sz="1400" dirty="0" err="1">
                <a:latin typeface="Calibri" panose="020F0502020204030204" pitchFamily="34" charset="0"/>
                <a:cs typeface="Calibri" panose="020F0502020204030204" pitchFamily="34" charset="0"/>
              </a:rPr>
              <a:t>Gassin</a:t>
            </a:r>
            <a:r>
              <a:rPr lang="fr-FR" sz="1400" dirty="0">
                <a:latin typeface="Calibri" panose="020F0502020204030204" pitchFamily="34" charset="0"/>
                <a:cs typeface="Calibri" panose="020F0502020204030204" pitchFamily="34" charset="0"/>
              </a:rPr>
              <a:t> </a:t>
            </a:r>
          </a:p>
          <a:p>
            <a:r>
              <a:rPr lang="fr-FR" sz="1400" dirty="0">
                <a:latin typeface="Calibri" panose="020F0502020204030204" pitchFamily="34" charset="0"/>
                <a:cs typeface="Calibri" panose="020F0502020204030204" pitchFamily="34" charset="0"/>
              </a:rPr>
              <a:t>CIT Raynouard Brignoles</a:t>
            </a:r>
          </a:p>
          <a:p>
            <a:r>
              <a:rPr lang="fr-FR" sz="1400" dirty="0">
                <a:latin typeface="Calibri" panose="020F0502020204030204" pitchFamily="34" charset="0"/>
                <a:cs typeface="Calibri" panose="020F0502020204030204" pitchFamily="34" charset="0"/>
              </a:rPr>
              <a:t>Cinéma audiovisuel Simone Veil Valbonne</a:t>
            </a:r>
          </a:p>
          <a:p>
            <a:endParaRPr lang="fr-FR" sz="1400" dirty="0">
              <a:solidFill>
                <a:srgbClr val="FF0000"/>
              </a:solidFill>
              <a:latin typeface="Calibri" panose="020F0502020204030204" pitchFamily="34" charset="0"/>
              <a:cs typeface="Calibri" panose="020F0502020204030204" pitchFamily="34" charset="0"/>
            </a:endParaRPr>
          </a:p>
          <a:p>
            <a:r>
              <a:rPr lang="fr-FR" sz="1400" dirty="0">
                <a:solidFill>
                  <a:srgbClr val="FF0000"/>
                </a:solidFill>
                <a:latin typeface="Calibri" panose="020F0502020204030204" pitchFamily="34" charset="0"/>
                <a:cs typeface="Calibri" panose="020F0502020204030204" pitchFamily="34" charset="0"/>
              </a:rPr>
              <a:t>Voie générale - Enseignements de spécialité </a:t>
            </a:r>
          </a:p>
          <a:p>
            <a:r>
              <a:rPr lang="fr-FR" sz="1400" dirty="0">
                <a:latin typeface="Calibri" panose="020F0502020204030204" pitchFamily="34" charset="0"/>
                <a:cs typeface="Calibri" panose="020F0502020204030204" pitchFamily="34" charset="0"/>
              </a:rPr>
              <a:t>Arts plastiques Golfe de St Tropez </a:t>
            </a:r>
            <a:r>
              <a:rPr lang="fr-FR" sz="1400" dirty="0" err="1">
                <a:latin typeface="Calibri" panose="020F0502020204030204" pitchFamily="34" charset="0"/>
                <a:cs typeface="Calibri" panose="020F0502020204030204" pitchFamily="34" charset="0"/>
              </a:rPr>
              <a:t>Gassin</a:t>
            </a:r>
            <a:r>
              <a:rPr lang="fr-FR" sz="1400" dirty="0">
                <a:latin typeface="Calibri" panose="020F0502020204030204" pitchFamily="34" charset="0"/>
                <a:cs typeface="Calibri" panose="020F0502020204030204" pitchFamily="34" charset="0"/>
              </a:rPr>
              <a:t> </a:t>
            </a:r>
          </a:p>
          <a:p>
            <a:r>
              <a:rPr lang="fr-FR" sz="1400" dirty="0">
                <a:latin typeface="Calibri" panose="020F0502020204030204" pitchFamily="34" charset="0"/>
                <a:cs typeface="Calibri" panose="020F0502020204030204" pitchFamily="34" charset="0"/>
              </a:rPr>
              <a:t>Théâtre Golfe de St Tropez </a:t>
            </a:r>
            <a:r>
              <a:rPr lang="fr-FR" sz="1400" dirty="0" err="1">
                <a:latin typeface="Calibri" panose="020F0502020204030204" pitchFamily="34" charset="0"/>
                <a:cs typeface="Calibri" panose="020F0502020204030204" pitchFamily="34" charset="0"/>
              </a:rPr>
              <a:t>Gassin</a:t>
            </a:r>
            <a:r>
              <a:rPr lang="fr-FR" sz="1400" dirty="0">
                <a:latin typeface="Calibri" panose="020F0502020204030204" pitchFamily="34" charset="0"/>
                <a:cs typeface="Calibri" panose="020F0502020204030204" pitchFamily="34" charset="0"/>
              </a:rPr>
              <a:t> </a:t>
            </a:r>
          </a:p>
          <a:p>
            <a:endParaRPr lang="fr-FR" sz="1400" dirty="0">
              <a:solidFill>
                <a:schemeClr val="bg2"/>
              </a:solidFill>
              <a:latin typeface="Calibri" panose="020F0502020204030204" pitchFamily="34" charset="0"/>
              <a:cs typeface="Calibri" panose="020F0502020204030204" pitchFamily="34" charset="0"/>
            </a:endParaRPr>
          </a:p>
          <a:p>
            <a:endParaRPr lang="fr-FR" sz="1400" dirty="0">
              <a:solidFill>
                <a:schemeClr val="bg2"/>
              </a:solidFill>
              <a:latin typeface="Calibri" panose="020F0502020204030204" pitchFamily="34" charset="0"/>
              <a:cs typeface="Calibri" panose="020F0502020204030204" pitchFamily="34" charset="0"/>
            </a:endParaRPr>
          </a:p>
          <a:p>
            <a:r>
              <a:rPr lang="fr-FR" sz="1400" dirty="0">
                <a:solidFill>
                  <a:schemeClr val="bg2"/>
                </a:solidFill>
                <a:latin typeface="Calibri" panose="020F0502020204030204" pitchFamily="34" charset="0"/>
                <a:cs typeface="Calibri" panose="020F0502020204030204" pitchFamily="34" charset="0"/>
              </a:rPr>
              <a:t>Section sportive scolaire lycée</a:t>
            </a:r>
          </a:p>
          <a:p>
            <a:r>
              <a:rPr lang="fr-FR" sz="1400" dirty="0">
                <a:latin typeface="Calibri" panose="020F0502020204030204" pitchFamily="34" charset="0"/>
                <a:cs typeface="Calibri" panose="020F0502020204030204" pitchFamily="34" charset="0"/>
              </a:rPr>
              <a:t>ouverture Basket </a:t>
            </a:r>
            <a:r>
              <a:rPr lang="fr-FR" sz="1400" dirty="0" err="1">
                <a:latin typeface="Calibri" panose="020F0502020204030204" pitchFamily="34" charset="0"/>
                <a:cs typeface="Calibri" panose="020F0502020204030204" pitchFamily="34" charset="0"/>
              </a:rPr>
              <a:t>ball</a:t>
            </a:r>
            <a:r>
              <a:rPr lang="fr-FR" sz="1400" dirty="0">
                <a:latin typeface="Calibri" panose="020F0502020204030204" pitchFamily="34" charset="0"/>
                <a:cs typeface="Calibri" panose="020F0502020204030204" pitchFamily="34" charset="0"/>
              </a:rPr>
              <a:t> / fermeture Tennis Lycée Audiberti Antibes </a:t>
            </a:r>
          </a:p>
        </p:txBody>
      </p:sp>
      <p:sp>
        <p:nvSpPr>
          <p:cNvPr id="2" name="Titre 1">
            <a:extLst>
              <a:ext uri="{FF2B5EF4-FFF2-40B4-BE49-F238E27FC236}">
                <a16:creationId xmlns:a16="http://schemas.microsoft.com/office/drawing/2014/main" id="{EBE8ED05-569C-2DA1-2071-61DBF0C5495C}"/>
              </a:ext>
            </a:extLst>
          </p:cNvPr>
          <p:cNvSpPr txBox="1">
            <a:spLocks/>
          </p:cNvSpPr>
          <p:nvPr/>
        </p:nvSpPr>
        <p:spPr bwMode="gray">
          <a:xfrm>
            <a:off x="917056" y="547464"/>
            <a:ext cx="8381688" cy="430107"/>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Offre de formation voie GT 2024</a:t>
            </a:r>
          </a:p>
        </p:txBody>
      </p:sp>
    </p:spTree>
    <p:extLst>
      <p:ext uri="{BB962C8B-B14F-4D97-AF65-F5344CB8AC3E}">
        <p14:creationId xmlns:p14="http://schemas.microsoft.com/office/powerpoint/2010/main" val="283095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a:spLocks noGrp="1"/>
          </p:cNvSpPr>
          <p:nvPr>
            <p:ph type="title"/>
          </p:nvPr>
        </p:nvSpPr>
        <p:spPr bwMode="auto">
          <a:xfrm>
            <a:off x="1229464" y="179222"/>
            <a:ext cx="4275986" cy="289510"/>
          </a:xfrm>
        </p:spPr>
        <p:txBody>
          <a:bodyPr/>
          <a:lstStyle/>
          <a:p>
            <a:pPr>
              <a:defRPr/>
            </a:pPr>
            <a:r>
              <a:rPr lang="fr-FR" sz="2800" dirty="0"/>
              <a:t>Sommaire</a:t>
            </a:r>
            <a:endParaRPr sz="2800" dirty="0"/>
          </a:p>
        </p:txBody>
      </p:sp>
      <p:sp>
        <p:nvSpPr>
          <p:cNvPr id="2" name="ZoneTexte 1"/>
          <p:cNvSpPr txBox="1"/>
          <p:nvPr/>
        </p:nvSpPr>
        <p:spPr>
          <a:xfrm>
            <a:off x="554088" y="714852"/>
            <a:ext cx="7232142" cy="5493812"/>
          </a:xfrm>
          <a:prstGeom prst="rect">
            <a:avLst/>
          </a:prstGeom>
          <a:noFill/>
        </p:spPr>
        <p:txBody>
          <a:bodyPr wrap="square" rtlCol="0">
            <a:spAutoFit/>
          </a:bodyPr>
          <a:lstStyle/>
          <a:p>
            <a:pPr defTabSz="342900">
              <a:defRPr/>
            </a:pPr>
            <a:r>
              <a:rPr lang="fr-FR" b="1" dirty="0">
                <a:solidFill>
                  <a:srgbClr val="000000"/>
                </a:solidFill>
                <a:latin typeface="Marianne"/>
                <a:cs typeface="Arial"/>
              </a:rPr>
              <a:t>• Les ressources 														</a:t>
            </a:r>
            <a:r>
              <a:rPr lang="fr-FR" sz="1400" dirty="0">
                <a:latin typeface="Marianne"/>
                <a:cs typeface="Arial"/>
              </a:rPr>
              <a:t>15</a:t>
            </a:r>
            <a:endParaRPr lang="fr-FR" sz="1400" b="1" dirty="0">
              <a:latin typeface="Marianne"/>
              <a:cs typeface="Arial"/>
            </a:endParaRPr>
          </a:p>
          <a:p>
            <a:pPr defTabSz="342900">
              <a:defRPr/>
            </a:pPr>
            <a:endParaRPr lang="fr-FR" sz="500" b="1" dirty="0">
              <a:latin typeface="Marianne"/>
              <a:cs typeface="Arial"/>
            </a:endParaRPr>
          </a:p>
          <a:p>
            <a:pPr defTabSz="342900">
              <a:defRPr/>
            </a:pPr>
            <a:r>
              <a:rPr lang="fr-FR" b="1" dirty="0">
                <a:latin typeface="Marianne"/>
                <a:cs typeface="Arial"/>
              </a:rPr>
              <a:t>• Préalables et Calendrier 											</a:t>
            </a:r>
            <a:r>
              <a:rPr lang="fr-FR" sz="1400" dirty="0">
                <a:cs typeface="Arial"/>
              </a:rPr>
              <a:t>19</a:t>
            </a:r>
            <a:endParaRPr lang="fr-FR" sz="1400" b="1" dirty="0">
              <a:cs typeface="Arial"/>
            </a:endParaRPr>
          </a:p>
          <a:p>
            <a:pPr defTabSz="342900">
              <a:defRPr/>
            </a:pPr>
            <a:endParaRPr lang="fr-FR" sz="500" b="1" dirty="0">
              <a:latin typeface="Marianne"/>
              <a:cs typeface="Arial"/>
            </a:endParaRPr>
          </a:p>
          <a:p>
            <a:pPr defTabSz="342900">
              <a:defRPr/>
            </a:pPr>
            <a:r>
              <a:rPr lang="fr-FR" b="1" dirty="0">
                <a:latin typeface="Marianne"/>
                <a:cs typeface="Arial"/>
              </a:rPr>
              <a:t>• Accès et écran d’accueil 			</a:t>
            </a:r>
            <a:r>
              <a:rPr lang="fr-FR" sz="1400" dirty="0">
                <a:cs typeface="Arial"/>
              </a:rPr>
              <a:t>								24</a:t>
            </a:r>
            <a:endParaRPr lang="fr-FR" sz="1400" b="1" dirty="0">
              <a:cs typeface="Arial"/>
            </a:endParaRPr>
          </a:p>
          <a:p>
            <a:pPr defTabSz="342900">
              <a:defRPr/>
            </a:pPr>
            <a:endParaRPr lang="fr-FR" sz="500" b="1" dirty="0">
              <a:latin typeface="Marianne"/>
              <a:cs typeface="Arial"/>
            </a:endParaRPr>
          </a:p>
          <a:p>
            <a:pPr defTabSz="342900">
              <a:defRPr/>
            </a:pPr>
            <a:r>
              <a:rPr lang="fr-FR" b="1" dirty="0">
                <a:latin typeface="Marianne"/>
                <a:cs typeface="Arial"/>
              </a:rPr>
              <a:t>• Livret Scolaire Unique </a:t>
            </a:r>
            <a:r>
              <a:rPr lang="fr-FR" sz="1400" b="1" dirty="0">
                <a:latin typeface="Marianne"/>
                <a:cs typeface="Arial"/>
              </a:rPr>
              <a:t>												</a:t>
            </a:r>
            <a:r>
              <a:rPr lang="fr-FR" sz="1400" dirty="0">
                <a:latin typeface="Marianne"/>
                <a:cs typeface="Arial"/>
              </a:rPr>
              <a:t>29</a:t>
            </a:r>
            <a:endParaRPr lang="fr-FR" sz="1400" dirty="0">
              <a:cs typeface="Arial"/>
            </a:endParaRPr>
          </a:p>
          <a:p>
            <a:pPr defTabSz="342900">
              <a:defRPr/>
            </a:pPr>
            <a:endParaRPr lang="fr-FR" sz="500" b="1" dirty="0">
              <a:latin typeface="Marianne"/>
              <a:cs typeface="Arial"/>
            </a:endParaRPr>
          </a:p>
          <a:p>
            <a:pPr defTabSz="342900">
              <a:defRPr/>
            </a:pPr>
            <a:r>
              <a:rPr lang="fr-FR" b="1" dirty="0">
                <a:latin typeface="Marianne"/>
                <a:cs typeface="Arial"/>
              </a:rPr>
              <a:t>• Saisie des vœux en établissement								</a:t>
            </a:r>
            <a:r>
              <a:rPr lang="fr-FR" sz="1400" dirty="0">
                <a:cs typeface="Arial"/>
              </a:rPr>
              <a:t>33</a:t>
            </a:r>
            <a:endParaRPr lang="fr-FR" sz="1400" b="1" dirty="0">
              <a:cs typeface="Arial"/>
            </a:endParaRPr>
          </a:p>
          <a:p>
            <a:pPr defTabSz="342900">
              <a:defRPr/>
            </a:pPr>
            <a:r>
              <a:rPr lang="fr-FR" b="1" dirty="0">
                <a:latin typeface="Marianne"/>
                <a:cs typeface="Arial"/>
              </a:rPr>
              <a:t>	</a:t>
            </a:r>
            <a:r>
              <a:rPr lang="fr-FR" dirty="0">
                <a:latin typeface="Marianne"/>
                <a:cs typeface="Arial"/>
              </a:rPr>
              <a:t>- Adresses à traiter</a:t>
            </a:r>
          </a:p>
          <a:p>
            <a:pPr defTabSz="342900">
              <a:defRPr/>
            </a:pPr>
            <a:r>
              <a:rPr lang="fr-FR" dirty="0">
                <a:latin typeface="Marianne"/>
                <a:cs typeface="Arial"/>
              </a:rPr>
              <a:t>	- Service en Ligne Affectation</a:t>
            </a:r>
          </a:p>
          <a:p>
            <a:pPr defTabSz="342900">
              <a:defRPr/>
            </a:pPr>
            <a:r>
              <a:rPr lang="fr-FR" dirty="0">
                <a:latin typeface="Marianne"/>
                <a:cs typeface="Arial"/>
              </a:rPr>
              <a:t>	- Accès aux fiches élèves</a:t>
            </a:r>
          </a:p>
          <a:p>
            <a:pPr defTabSz="342900">
              <a:defRPr/>
            </a:pPr>
            <a:r>
              <a:rPr lang="fr-FR" dirty="0">
                <a:latin typeface="Marianne"/>
                <a:cs typeface="Arial"/>
              </a:rPr>
              <a:t>	- Saisie des vœux, évaluations et avis</a:t>
            </a:r>
          </a:p>
          <a:p>
            <a:pPr defTabSz="342900">
              <a:defRPr/>
            </a:pPr>
            <a:r>
              <a:rPr lang="fr-FR" dirty="0">
                <a:latin typeface="Marianne"/>
                <a:cs typeface="Arial"/>
              </a:rPr>
              <a:t>	- Impression des fiches élèves</a:t>
            </a:r>
          </a:p>
          <a:p>
            <a:pPr defTabSz="342900">
              <a:defRPr/>
            </a:pPr>
            <a:r>
              <a:rPr lang="fr-FR" dirty="0">
                <a:latin typeface="Marianne"/>
                <a:cs typeface="Arial"/>
              </a:rPr>
              <a:t>	- Contrôles et Validation Chef Etablissement</a:t>
            </a:r>
          </a:p>
          <a:p>
            <a:pPr defTabSz="342900">
              <a:defRPr/>
            </a:pPr>
            <a:endParaRPr lang="fr-FR" sz="500" b="1" dirty="0">
              <a:latin typeface="Marianne"/>
              <a:cs typeface="Arial"/>
            </a:endParaRPr>
          </a:p>
          <a:p>
            <a:pPr defTabSz="342900">
              <a:defRPr/>
            </a:pPr>
            <a:r>
              <a:rPr lang="fr-FR" b="1" dirty="0">
                <a:latin typeface="Marianne"/>
                <a:cs typeface="Arial"/>
              </a:rPr>
              <a:t>• Commissions															</a:t>
            </a:r>
            <a:r>
              <a:rPr lang="fr-FR" sz="1400" dirty="0">
                <a:cs typeface="Arial"/>
              </a:rPr>
              <a:t>54</a:t>
            </a:r>
            <a:endParaRPr lang="fr-FR" sz="1400" b="1" dirty="0">
              <a:cs typeface="Arial"/>
            </a:endParaRPr>
          </a:p>
          <a:p>
            <a:pPr defTabSz="342900">
              <a:defRPr/>
            </a:pPr>
            <a:endParaRPr lang="fr-FR" sz="500" b="1" dirty="0">
              <a:latin typeface="Marianne"/>
              <a:cs typeface="Arial"/>
            </a:endParaRPr>
          </a:p>
          <a:p>
            <a:pPr defTabSz="342900">
              <a:defRPr/>
            </a:pPr>
            <a:r>
              <a:rPr lang="fr-FR" b="1" dirty="0">
                <a:latin typeface="Marianne"/>
                <a:cs typeface="Arial"/>
              </a:rPr>
              <a:t>• OPA pré-tours voie Pro palier 3</a:t>
            </a:r>
            <a:r>
              <a:rPr lang="fr-FR" b="1" baseline="30000" dirty="0">
                <a:latin typeface="Marianne"/>
                <a:cs typeface="Arial"/>
              </a:rPr>
              <a:t>e</a:t>
            </a:r>
            <a:r>
              <a:rPr lang="fr-FR" b="1" dirty="0">
                <a:latin typeface="Marianne"/>
                <a:cs typeface="Arial"/>
              </a:rPr>
              <a:t> et 1</a:t>
            </a:r>
            <a:r>
              <a:rPr lang="fr-FR" b="1" baseline="30000" dirty="0">
                <a:latin typeface="Marianne"/>
                <a:cs typeface="Arial"/>
              </a:rPr>
              <a:t>re</a:t>
            </a:r>
            <a:r>
              <a:rPr lang="fr-FR" b="1" dirty="0">
                <a:latin typeface="Marianne"/>
                <a:cs typeface="Arial"/>
              </a:rPr>
              <a:t> Techno				</a:t>
            </a:r>
            <a:r>
              <a:rPr lang="fr-FR" sz="1400" dirty="0">
                <a:cs typeface="Arial"/>
              </a:rPr>
              <a:t>57</a:t>
            </a:r>
            <a:endParaRPr lang="fr-FR" sz="1400" b="1" dirty="0">
              <a:cs typeface="Arial"/>
            </a:endParaRPr>
          </a:p>
          <a:p>
            <a:pPr defTabSz="342900">
              <a:defRPr/>
            </a:pPr>
            <a:endParaRPr lang="fr-FR" sz="500" b="1" dirty="0">
              <a:latin typeface="Marianne"/>
              <a:cs typeface="Arial"/>
            </a:endParaRPr>
          </a:p>
          <a:p>
            <a:pPr defTabSz="342900">
              <a:defRPr/>
            </a:pPr>
            <a:r>
              <a:rPr lang="fr-FR" b="1" dirty="0">
                <a:latin typeface="Marianne"/>
                <a:cs typeface="Arial"/>
              </a:rPr>
              <a:t>• Diffusion des résultats </a:t>
            </a:r>
            <a:r>
              <a:rPr lang="fr-FR" sz="1400" b="1" dirty="0">
                <a:latin typeface="Marianne"/>
                <a:cs typeface="Arial"/>
              </a:rPr>
              <a:t>												</a:t>
            </a:r>
            <a:r>
              <a:rPr lang="fr-FR" sz="1400" dirty="0">
                <a:cs typeface="Arial"/>
              </a:rPr>
              <a:t>60</a:t>
            </a:r>
            <a:endParaRPr lang="fr-FR" sz="1400" b="1" dirty="0">
              <a:cs typeface="Arial"/>
            </a:endParaRPr>
          </a:p>
          <a:p>
            <a:pPr defTabSz="342900">
              <a:defRPr/>
            </a:pPr>
            <a:endParaRPr lang="fr-FR" sz="500" b="1" dirty="0">
              <a:latin typeface="Marianne"/>
              <a:cs typeface="Arial"/>
            </a:endParaRPr>
          </a:p>
          <a:p>
            <a:pPr defTabSz="342900">
              <a:defRPr/>
            </a:pPr>
            <a:r>
              <a:rPr lang="fr-FR" b="1" dirty="0">
                <a:latin typeface="Marianne"/>
                <a:cs typeface="Arial"/>
              </a:rPr>
              <a:t>• Listes et Statistiques 												</a:t>
            </a:r>
            <a:r>
              <a:rPr lang="fr-FR" sz="1400" dirty="0">
                <a:cs typeface="Arial"/>
              </a:rPr>
              <a:t>63</a:t>
            </a:r>
            <a:endParaRPr lang="fr-FR" sz="1400" b="1" dirty="0">
              <a:cs typeface="Arial"/>
            </a:endParaRPr>
          </a:p>
          <a:p>
            <a:pPr defTabSz="342900">
              <a:defRPr/>
            </a:pPr>
            <a:endParaRPr lang="fr-FR" sz="500" b="1" dirty="0">
              <a:latin typeface="Marianne"/>
              <a:cs typeface="Arial"/>
            </a:endParaRPr>
          </a:p>
          <a:p>
            <a:pPr defTabSz="342900">
              <a:defRPr/>
            </a:pPr>
            <a:r>
              <a:rPr lang="fr-FR" b="1" dirty="0">
                <a:latin typeface="Marianne"/>
              </a:rPr>
              <a:t>• Service en Ligne Inscription										</a:t>
            </a:r>
            <a:r>
              <a:rPr lang="fr-FR" sz="1400" dirty="0">
                <a:cs typeface="Arial"/>
              </a:rPr>
              <a:t>65</a:t>
            </a:r>
            <a:endParaRPr lang="fr-FR" sz="1400" b="1" dirty="0">
              <a:cs typeface="Arial"/>
            </a:endParaRPr>
          </a:p>
          <a:p>
            <a:pPr defTabSz="342900">
              <a:defRPr/>
            </a:pPr>
            <a:endParaRPr lang="fr-FR" dirty="0">
              <a:solidFill>
                <a:srgbClr val="000000"/>
              </a:solidFill>
              <a:latin typeface="Marianne"/>
            </a:endParaRPr>
          </a:p>
        </p:txBody>
      </p:sp>
      <p:sp>
        <p:nvSpPr>
          <p:cNvPr id="7" name="Espace réservé du numéro de diapositive 2"/>
          <p:cNvSpPr txBox="1">
            <a:spLocks/>
          </p:cNvSpPr>
          <p:nvPr/>
        </p:nvSpPr>
        <p:spPr bwMode="auto">
          <a:xfrm>
            <a:off x="8662470" y="6498018"/>
            <a:ext cx="291030" cy="199962"/>
          </a:xfrm>
          <a:prstGeom prst="rect">
            <a:avLst/>
          </a:prstGeom>
        </p:spPr>
        <p:txBody>
          <a:bodyP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DF7E0924-CFEF-4FA7-BE71-C6F290B144E3}" type="slidenum">
              <a:rPr lang="fr-FR" sz="600">
                <a:solidFill>
                  <a:srgbClr val="000000"/>
                </a:solidFill>
                <a:latin typeface="Marianne"/>
              </a:rPr>
              <a:pPr>
                <a:defRPr/>
              </a:pPr>
              <a:t>14</a:t>
            </a:fld>
            <a:endParaRPr lang="fr-FR" sz="600">
              <a:solidFill>
                <a:srgbClr val="000000"/>
              </a:solidFill>
              <a:latin typeface="Marianne"/>
            </a:endParaRPr>
          </a:p>
        </p:txBody>
      </p:sp>
    </p:spTree>
    <p:extLst>
      <p:ext uri="{BB962C8B-B14F-4D97-AF65-F5344CB8AC3E}">
        <p14:creationId xmlns:p14="http://schemas.microsoft.com/office/powerpoint/2010/main" val="390589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8513" y="2905780"/>
            <a:ext cx="9144216" cy="1046440"/>
          </a:xfrm>
          <a:prstGeom prst="rect">
            <a:avLst/>
          </a:prstGeom>
          <a:noFill/>
        </p:spPr>
        <p:txBody>
          <a:bodyPr wrap="square" rtlCol="0">
            <a:spAutoFit/>
          </a:bodyPr>
          <a:lstStyle/>
          <a:p>
            <a:pPr algn="ctr">
              <a:defRPr/>
            </a:pPr>
            <a:r>
              <a:rPr lang="fr-FR" sz="6200" b="1" dirty="0">
                <a:latin typeface="+mj-lt"/>
              </a:rPr>
              <a:t>Les ressources</a:t>
            </a:r>
          </a:p>
        </p:txBody>
      </p:sp>
    </p:spTree>
    <p:extLst>
      <p:ext uri="{BB962C8B-B14F-4D97-AF65-F5344CB8AC3E}">
        <p14:creationId xmlns:p14="http://schemas.microsoft.com/office/powerpoint/2010/main" val="35463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2"/>
          <p:cNvSpPr>
            <a:spLocks noGrp="1"/>
          </p:cNvSpPr>
          <p:nvPr>
            <p:ph type="sldNum" sz="quarter" idx="12"/>
          </p:nvPr>
        </p:nvSpPr>
        <p:spPr bwMode="auto">
          <a:xfrm>
            <a:off x="8532440" y="6525344"/>
            <a:ext cx="233688" cy="219352"/>
          </a:xfrm>
        </p:spPr>
        <p:txBody>
          <a:bodyPr/>
          <a:lstStyle/>
          <a:p>
            <a:pPr>
              <a:defRPr/>
            </a:pPr>
            <a:fld id="{DF7E0924-CFEF-4FA7-BE71-C6F290B144E3}" type="slidenum">
              <a:rPr lang="fr-FR" sz="800"/>
              <a:t>16</a:t>
            </a:fld>
            <a:endParaRPr lang="fr-FR" sz="800"/>
          </a:p>
        </p:txBody>
      </p:sp>
      <p:sp>
        <p:nvSpPr>
          <p:cNvPr id="5" name="ZoneTexte 3"/>
          <p:cNvSpPr>
            <a:spLocks/>
          </p:cNvSpPr>
          <p:nvPr/>
        </p:nvSpPr>
        <p:spPr bwMode="auto">
          <a:xfrm>
            <a:off x="3047999" y="1564639"/>
            <a:ext cx="184730" cy="369331"/>
          </a:xfrm>
          <a:prstGeom prst="rect">
            <a:avLst/>
          </a:prstGeom>
          <a:noFill/>
        </p:spPr>
        <p:txBody>
          <a:bodyPr wrap="none" rtlCol="0">
            <a:spAutoFit/>
          </a:bodyPr>
          <a:lstStyle/>
          <a:p>
            <a:pPr>
              <a:defRPr/>
            </a:pPr>
            <a:endParaRPr lang="fr-FR"/>
          </a:p>
        </p:txBody>
      </p:sp>
      <p:sp>
        <p:nvSpPr>
          <p:cNvPr id="7" name="Titre 2"/>
          <p:cNvSpPr txBox="1">
            <a:spLocks/>
          </p:cNvSpPr>
          <p:nvPr/>
        </p:nvSpPr>
        <p:spPr bwMode="auto">
          <a:xfrm>
            <a:off x="132356" y="1858598"/>
            <a:ext cx="2737641" cy="827716"/>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pPr>
              <a:lnSpc>
                <a:spcPct val="150000"/>
              </a:lnSpc>
              <a:spcBef>
                <a:spcPts val="600"/>
              </a:spcBef>
              <a:defRPr/>
            </a:pPr>
            <a:r>
              <a:rPr lang="fr-FR" sz="1600" dirty="0">
                <a:solidFill>
                  <a:srgbClr val="000000"/>
                </a:solidFill>
                <a:cs typeface="Arial"/>
              </a:rPr>
              <a:t>1• </a:t>
            </a:r>
            <a:r>
              <a:rPr lang="fr-FR" sz="1600" dirty="0">
                <a:solidFill>
                  <a:srgbClr val="000000"/>
                </a:solidFill>
                <a:cs typeface="Arial"/>
                <a:hlinkClick r:id="rId3">
                  <a:extLst>
                    <a:ext uri="{A12FA001-AC4F-418D-AE19-62706E023703}">
                      <ahyp:hlinkClr xmlns="" xmlns:ahyp="http://schemas.microsoft.com/office/drawing/2018/hyperlinkcolor" val="tx"/>
                    </a:ext>
                  </a:extLst>
                </a:hlinkClick>
              </a:rPr>
              <a:t>https://www.projets.ac-nice.fr/affectation-lycee/</a:t>
            </a:r>
            <a:endParaRPr lang="fr-FR" sz="1600" dirty="0"/>
          </a:p>
        </p:txBody>
      </p:sp>
      <p:pic>
        <p:nvPicPr>
          <p:cNvPr id="6" name="Image 5">
            <a:extLst>
              <a:ext uri="{FF2B5EF4-FFF2-40B4-BE49-F238E27FC236}">
                <a16:creationId xmlns:a16="http://schemas.microsoft.com/office/drawing/2014/main" id="{2726E830-1F48-2AE6-3878-B30BB599CAAD}"/>
              </a:ext>
            </a:extLst>
          </p:cNvPr>
          <p:cNvPicPr>
            <a:picLocks noChangeAspect="1"/>
          </p:cNvPicPr>
          <p:nvPr/>
        </p:nvPicPr>
        <p:blipFill rotWithShape="1">
          <a:blip r:embed="rId4"/>
          <a:srcRect b="44602"/>
          <a:stretch/>
        </p:blipFill>
        <p:spPr>
          <a:xfrm>
            <a:off x="2876347" y="1143478"/>
            <a:ext cx="6091056" cy="2257957"/>
          </a:xfrm>
          <a:prstGeom prst="rect">
            <a:avLst/>
          </a:prstGeom>
        </p:spPr>
      </p:pic>
      <p:sp>
        <p:nvSpPr>
          <p:cNvPr id="8" name="ZoneTexte 7">
            <a:extLst>
              <a:ext uri="{FF2B5EF4-FFF2-40B4-BE49-F238E27FC236}">
                <a16:creationId xmlns:a16="http://schemas.microsoft.com/office/drawing/2014/main" id="{5BEB0125-4604-421C-90BC-857EF6BACA95}"/>
              </a:ext>
            </a:extLst>
          </p:cNvPr>
          <p:cNvSpPr txBox="1"/>
          <p:nvPr/>
        </p:nvSpPr>
        <p:spPr>
          <a:xfrm>
            <a:off x="902369" y="115357"/>
            <a:ext cx="7779694" cy="646331"/>
          </a:xfrm>
          <a:prstGeom prst="rect">
            <a:avLst/>
          </a:prstGeom>
          <a:noFill/>
        </p:spPr>
        <p:txBody>
          <a:bodyPr wrap="none" rtlCol="0">
            <a:spAutoFit/>
          </a:bodyPr>
          <a:lstStyle/>
          <a:p>
            <a:r>
              <a:rPr lang="fr-FR" dirty="0"/>
              <a:t>Retrouvez toutes les ressources liées à l’affectation (Guide, annexes,</a:t>
            </a:r>
            <a:br>
              <a:rPr lang="fr-FR" dirty="0"/>
            </a:br>
            <a:r>
              <a:rPr lang="fr-FR" dirty="0"/>
              <a:t>EDS, </a:t>
            </a:r>
            <a:r>
              <a:rPr lang="fr-FR" dirty="0" err="1"/>
              <a:t>Bialns</a:t>
            </a:r>
            <a:r>
              <a:rPr lang="fr-FR" dirty="0"/>
              <a:t>) sur deux </a:t>
            </a:r>
            <a:r>
              <a:rPr lang="fr-FR" sz="1800" dirty="0"/>
              <a:t>Plateformes (selon vos préférences) :</a:t>
            </a:r>
          </a:p>
        </p:txBody>
      </p:sp>
      <p:sp>
        <p:nvSpPr>
          <p:cNvPr id="9" name="Titre 2">
            <a:extLst>
              <a:ext uri="{FF2B5EF4-FFF2-40B4-BE49-F238E27FC236}">
                <a16:creationId xmlns:a16="http://schemas.microsoft.com/office/drawing/2014/main" id="{844D6FFD-C455-0B99-3FC6-EE710338E6FD}"/>
              </a:ext>
            </a:extLst>
          </p:cNvPr>
          <p:cNvSpPr txBox="1">
            <a:spLocks/>
          </p:cNvSpPr>
          <p:nvPr/>
        </p:nvSpPr>
        <p:spPr bwMode="auto">
          <a:xfrm>
            <a:off x="4961041" y="4500030"/>
            <a:ext cx="3993662" cy="827717"/>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pPr>
              <a:lnSpc>
                <a:spcPct val="150000"/>
              </a:lnSpc>
              <a:spcBef>
                <a:spcPts val="600"/>
              </a:spcBef>
              <a:defRPr/>
            </a:pPr>
            <a:r>
              <a:rPr lang="fr-FR" sz="1600" dirty="0">
                <a:solidFill>
                  <a:srgbClr val="000000"/>
                </a:solidFill>
                <a:cs typeface="Arial"/>
              </a:rPr>
              <a:t>2• </a:t>
            </a:r>
            <a:r>
              <a:rPr lang="fr-FR" sz="1600" dirty="0">
                <a:solidFill>
                  <a:srgbClr val="000000"/>
                </a:solidFill>
                <a:cs typeface="Arial"/>
                <a:hlinkClick r:id="rId5"/>
              </a:rPr>
              <a:t>https://esterel.ac-nice.fr/intracom/</a:t>
            </a:r>
            <a:br>
              <a:rPr lang="fr-FR" sz="1600" dirty="0">
                <a:solidFill>
                  <a:srgbClr val="000000"/>
                </a:solidFill>
                <a:cs typeface="Arial"/>
                <a:hlinkClick r:id="rId5"/>
              </a:rPr>
            </a:br>
            <a:r>
              <a:rPr lang="fr-FR" sz="1600" dirty="0">
                <a:solidFill>
                  <a:srgbClr val="000000"/>
                </a:solidFill>
                <a:cs typeface="Arial"/>
                <a:hlinkClick r:id="rId5"/>
              </a:rPr>
              <a:t>procedures-daffectation-au-lycee-2024/</a:t>
            </a:r>
            <a:endParaRPr lang="fr-FR" sz="1600" dirty="0">
              <a:solidFill>
                <a:srgbClr val="000000"/>
              </a:solidFill>
              <a:cs typeface="Arial"/>
            </a:endParaRPr>
          </a:p>
        </p:txBody>
      </p:sp>
      <p:pic>
        <p:nvPicPr>
          <p:cNvPr id="11" name="Image 10">
            <a:extLst>
              <a:ext uri="{FF2B5EF4-FFF2-40B4-BE49-F238E27FC236}">
                <a16:creationId xmlns:a16="http://schemas.microsoft.com/office/drawing/2014/main" id="{6A8CBC52-53D4-8B11-B057-01F0FE20D977}"/>
              </a:ext>
            </a:extLst>
          </p:cNvPr>
          <p:cNvPicPr>
            <a:picLocks noChangeAspect="1"/>
          </p:cNvPicPr>
          <p:nvPr/>
        </p:nvPicPr>
        <p:blipFill>
          <a:blip r:embed="rId6"/>
          <a:stretch>
            <a:fillRect/>
          </a:stretch>
        </p:blipFill>
        <p:spPr>
          <a:xfrm>
            <a:off x="132356" y="3789574"/>
            <a:ext cx="4650664" cy="2248628"/>
          </a:xfrm>
          <a:prstGeom prst="rect">
            <a:avLst/>
          </a:prstGeom>
        </p:spPr>
      </p:pic>
      <p:cxnSp>
        <p:nvCxnSpPr>
          <p:cNvPr id="3" name="Connecteur droit 2">
            <a:extLst>
              <a:ext uri="{FF2B5EF4-FFF2-40B4-BE49-F238E27FC236}">
                <a16:creationId xmlns:a16="http://schemas.microsoft.com/office/drawing/2014/main" id="{C793D0D2-5DE6-2239-6BCC-CBE5993F3CB1}"/>
              </a:ext>
            </a:extLst>
          </p:cNvPr>
          <p:cNvCxnSpPr>
            <a:cxnSpLocks/>
          </p:cNvCxnSpPr>
          <p:nvPr/>
        </p:nvCxnSpPr>
        <p:spPr>
          <a:xfrm>
            <a:off x="685800" y="3651250"/>
            <a:ext cx="777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07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17</a:t>
            </a:fld>
            <a:endParaRPr lang="fr-FR" dirty="0"/>
          </a:p>
        </p:txBody>
      </p:sp>
      <p:sp>
        <p:nvSpPr>
          <p:cNvPr id="2" name="Titre 1"/>
          <p:cNvSpPr>
            <a:spLocks noGrp="1"/>
          </p:cNvSpPr>
          <p:nvPr>
            <p:ph type="title"/>
          </p:nvPr>
        </p:nvSpPr>
        <p:spPr>
          <a:xfrm>
            <a:off x="603562" y="200654"/>
            <a:ext cx="5091721" cy="419093"/>
          </a:xfrm>
        </p:spPr>
        <p:txBody>
          <a:bodyPr/>
          <a:lstStyle/>
          <a:p>
            <a:pPr algn="ctr"/>
            <a:r>
              <a:rPr lang="fr-FR" sz="2215" b="0" dirty="0">
                <a:solidFill>
                  <a:srgbClr val="000000"/>
                </a:solidFill>
                <a:latin typeface="+mn-lt"/>
              </a:rPr>
              <a:t>Le guide de l’Etablissement 2024 :</a:t>
            </a:r>
            <a:endParaRPr lang="fr-FR" sz="2215" dirty="0">
              <a:latin typeface="+mn-lt"/>
            </a:endParaRPr>
          </a:p>
        </p:txBody>
      </p:sp>
      <p:sp>
        <p:nvSpPr>
          <p:cNvPr id="14" name="Rectangle 13"/>
          <p:cNvSpPr/>
          <p:nvPr/>
        </p:nvSpPr>
        <p:spPr>
          <a:xfrm>
            <a:off x="4373613" y="2286484"/>
            <a:ext cx="3367037" cy="1569660"/>
          </a:xfrm>
          <a:prstGeom prst="rect">
            <a:avLst/>
          </a:prstGeom>
        </p:spPr>
        <p:txBody>
          <a:bodyPr wrap="square">
            <a:spAutoFit/>
          </a:bodyPr>
          <a:lstStyle/>
          <a:p>
            <a:pPr algn="ctr"/>
            <a:r>
              <a:rPr lang="fr-FR" altLang="fr-FR" sz="1200" dirty="0">
                <a:solidFill>
                  <a:srgbClr val="000000"/>
                </a:solidFill>
              </a:rPr>
              <a:t>Il est décliné en fiches </a:t>
            </a:r>
          </a:p>
          <a:p>
            <a:pPr algn="ctr"/>
            <a:r>
              <a:rPr lang="fr-FR" altLang="fr-FR" sz="1200" dirty="0">
                <a:solidFill>
                  <a:srgbClr val="000000"/>
                </a:solidFill>
              </a:rPr>
              <a:t>et annexes relatives à l’affectation :</a:t>
            </a:r>
            <a:br>
              <a:rPr lang="fr-FR" altLang="fr-FR" sz="1200" dirty="0">
                <a:solidFill>
                  <a:srgbClr val="000000"/>
                </a:solidFill>
              </a:rPr>
            </a:br>
            <a:br>
              <a:rPr lang="fr-FR" altLang="fr-FR" sz="1200" dirty="0">
                <a:solidFill>
                  <a:srgbClr val="000000"/>
                </a:solidFill>
              </a:rPr>
            </a:br>
            <a:r>
              <a:rPr lang="fr-FR" altLang="fr-FR" sz="1200" dirty="0">
                <a:solidFill>
                  <a:srgbClr val="000000"/>
                </a:solidFill>
              </a:rPr>
              <a:t>• Palier 3</a:t>
            </a:r>
            <a:r>
              <a:rPr lang="fr-FR" altLang="fr-FR" sz="1200" baseline="30000" dirty="0">
                <a:solidFill>
                  <a:srgbClr val="000000"/>
                </a:solidFill>
              </a:rPr>
              <a:t>e</a:t>
            </a:r>
            <a:r>
              <a:rPr lang="fr-FR" altLang="fr-FR" sz="1200" dirty="0">
                <a:solidFill>
                  <a:srgbClr val="000000"/>
                </a:solidFill>
              </a:rPr>
              <a:t> : 2GT, 2</a:t>
            </a:r>
            <a:r>
              <a:rPr lang="fr-FR" altLang="fr-FR" sz="1200" baseline="30000" dirty="0">
                <a:solidFill>
                  <a:srgbClr val="000000"/>
                </a:solidFill>
              </a:rPr>
              <a:t>nde</a:t>
            </a:r>
            <a:r>
              <a:rPr lang="fr-FR" altLang="fr-FR" sz="1200" dirty="0">
                <a:solidFill>
                  <a:srgbClr val="000000"/>
                </a:solidFill>
              </a:rPr>
              <a:t> professionnelle et </a:t>
            </a:r>
            <a:br>
              <a:rPr lang="fr-FR" altLang="fr-FR" sz="1200" dirty="0">
                <a:solidFill>
                  <a:srgbClr val="000000"/>
                </a:solidFill>
              </a:rPr>
            </a:br>
            <a:r>
              <a:rPr lang="fr-FR" altLang="fr-FR" sz="1200" dirty="0">
                <a:solidFill>
                  <a:srgbClr val="000000"/>
                </a:solidFill>
              </a:rPr>
              <a:t>1</a:t>
            </a:r>
            <a:r>
              <a:rPr lang="fr-FR" altLang="fr-FR" sz="1200" baseline="30000" dirty="0">
                <a:solidFill>
                  <a:srgbClr val="000000"/>
                </a:solidFill>
              </a:rPr>
              <a:t>ère</a:t>
            </a:r>
            <a:r>
              <a:rPr lang="fr-FR" altLang="fr-FR" sz="1200" dirty="0">
                <a:solidFill>
                  <a:srgbClr val="000000"/>
                </a:solidFill>
              </a:rPr>
              <a:t> année de CAP</a:t>
            </a:r>
          </a:p>
          <a:p>
            <a:pPr algn="ctr"/>
            <a:endParaRPr lang="fr-FR" altLang="fr-FR" sz="1200" dirty="0">
              <a:solidFill>
                <a:srgbClr val="000000"/>
              </a:solidFill>
            </a:endParaRPr>
          </a:p>
          <a:p>
            <a:pPr algn="ctr"/>
            <a:r>
              <a:rPr lang="fr-FR" altLang="fr-FR" sz="1200" dirty="0">
                <a:solidFill>
                  <a:srgbClr val="000000"/>
                </a:solidFill>
              </a:rPr>
              <a:t>• Palier 2</a:t>
            </a:r>
            <a:r>
              <a:rPr lang="fr-FR" altLang="fr-FR" sz="1200" baseline="30000" dirty="0">
                <a:solidFill>
                  <a:srgbClr val="000000"/>
                </a:solidFill>
              </a:rPr>
              <a:t>de</a:t>
            </a:r>
            <a:r>
              <a:rPr lang="fr-FR" altLang="fr-FR" sz="1200" dirty="0">
                <a:solidFill>
                  <a:srgbClr val="000000"/>
                </a:solidFill>
              </a:rPr>
              <a:t> : 1</a:t>
            </a:r>
            <a:r>
              <a:rPr lang="fr-FR" altLang="fr-FR" sz="1200" baseline="30000" dirty="0">
                <a:solidFill>
                  <a:srgbClr val="000000"/>
                </a:solidFill>
              </a:rPr>
              <a:t>re</a:t>
            </a:r>
            <a:r>
              <a:rPr lang="fr-FR" altLang="fr-FR" sz="1200" dirty="0">
                <a:solidFill>
                  <a:srgbClr val="000000"/>
                </a:solidFill>
              </a:rPr>
              <a:t> professionnelle et</a:t>
            </a:r>
            <a:br>
              <a:rPr lang="fr-FR" altLang="fr-FR" sz="1200" dirty="0">
                <a:solidFill>
                  <a:srgbClr val="000000"/>
                </a:solidFill>
              </a:rPr>
            </a:br>
            <a:r>
              <a:rPr lang="fr-FR" altLang="fr-FR" sz="1200" dirty="0">
                <a:solidFill>
                  <a:srgbClr val="000000"/>
                </a:solidFill>
              </a:rPr>
              <a:t>1</a:t>
            </a:r>
            <a:r>
              <a:rPr lang="fr-FR" altLang="fr-FR" sz="1200" baseline="30000" dirty="0">
                <a:solidFill>
                  <a:srgbClr val="000000"/>
                </a:solidFill>
              </a:rPr>
              <a:t>re</a:t>
            </a:r>
            <a:r>
              <a:rPr lang="fr-FR" altLang="fr-FR" sz="1200" dirty="0">
                <a:solidFill>
                  <a:srgbClr val="000000"/>
                </a:solidFill>
              </a:rPr>
              <a:t> technologique</a:t>
            </a:r>
          </a:p>
        </p:txBody>
      </p:sp>
      <p:sp>
        <p:nvSpPr>
          <p:cNvPr id="16" name="Espace réservé du texte 2"/>
          <p:cNvSpPr txBox="1">
            <a:spLocks/>
          </p:cNvSpPr>
          <p:nvPr/>
        </p:nvSpPr>
        <p:spPr bwMode="gray">
          <a:xfrm>
            <a:off x="3859767" y="1382984"/>
            <a:ext cx="4386949" cy="419093"/>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844083">
              <a:lnSpc>
                <a:spcPct val="107000"/>
              </a:lnSpc>
              <a:spcAft>
                <a:spcPts val="0"/>
              </a:spcAft>
            </a:pPr>
            <a:r>
              <a:rPr lang="fr-FR" altLang="fr-FR" sz="1292" dirty="0">
                <a:ea typeface="Calibri" panose="020F0502020204030204" pitchFamily="34" charset="0"/>
                <a:cs typeface="Times New Roman" panose="02020603050405020304" pitchFamily="18" charset="0"/>
              </a:rPr>
              <a:t>informe des procédures d’affectation au lycée pour la rentrée scolaire 2024</a:t>
            </a:r>
            <a:endParaRPr lang="fr-FR" altLang="fr-FR" sz="1292" dirty="0">
              <a:solidFill>
                <a:srgbClr val="000000"/>
              </a:solidFill>
            </a:endParaRPr>
          </a:p>
        </p:txBody>
      </p:sp>
      <p:sp>
        <p:nvSpPr>
          <p:cNvPr id="5" name="Flèche droite 4"/>
          <p:cNvSpPr/>
          <p:nvPr/>
        </p:nvSpPr>
        <p:spPr>
          <a:xfrm rot="5400000">
            <a:off x="5903133" y="1952897"/>
            <a:ext cx="300217" cy="278017"/>
          </a:xfrm>
          <a:prstGeom prst="rightArrow">
            <a:avLst/>
          </a:prstGeom>
          <a:gradFill flip="none" rotWithShape="1">
            <a:gsLst>
              <a:gs pos="0">
                <a:srgbClr val="D557BD">
                  <a:tint val="66000"/>
                  <a:satMod val="160000"/>
                </a:srgbClr>
              </a:gs>
              <a:gs pos="50000">
                <a:srgbClr val="D557BD">
                  <a:tint val="44500"/>
                  <a:satMod val="160000"/>
                </a:srgbClr>
              </a:gs>
              <a:gs pos="100000">
                <a:srgbClr val="D557BD">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3" name="ZoneTexte 2"/>
          <p:cNvSpPr txBox="1"/>
          <p:nvPr/>
        </p:nvSpPr>
        <p:spPr>
          <a:xfrm>
            <a:off x="431054" y="4818778"/>
            <a:ext cx="2618290" cy="774315"/>
          </a:xfrm>
          <a:prstGeom prst="rect">
            <a:avLst/>
          </a:prstGeom>
          <a:noFill/>
          <a:ln w="28575">
            <a:solidFill>
              <a:srgbClr val="FFC000"/>
            </a:solidFill>
          </a:ln>
        </p:spPr>
        <p:txBody>
          <a:bodyPr wrap="square" rtlCol="0">
            <a:spAutoFit/>
          </a:bodyPr>
          <a:lstStyle/>
          <a:p>
            <a:pPr algn="ctr"/>
            <a:r>
              <a:rPr lang="fr-FR" sz="1108" dirty="0">
                <a:solidFill>
                  <a:srgbClr val="0070C0"/>
                </a:solidFill>
              </a:rPr>
              <a:t>https://www.projets.ac-nice.fr/affectation-lycee/procedures-daffectation-en-lycee/</a:t>
            </a:r>
          </a:p>
        </p:txBody>
      </p:sp>
      <p:pic>
        <p:nvPicPr>
          <p:cNvPr id="10" name="Image 9">
            <a:extLst>
              <a:ext uri="{FF2B5EF4-FFF2-40B4-BE49-F238E27FC236}">
                <a16:creationId xmlns:a16="http://schemas.microsoft.com/office/drawing/2014/main" id="{1536A360-68B3-2898-A81F-326956944EED}"/>
              </a:ext>
            </a:extLst>
          </p:cNvPr>
          <p:cNvPicPr>
            <a:picLocks noChangeAspect="1"/>
          </p:cNvPicPr>
          <p:nvPr/>
        </p:nvPicPr>
        <p:blipFill>
          <a:blip r:embed="rId3"/>
          <a:stretch>
            <a:fillRect/>
          </a:stretch>
        </p:blipFill>
        <p:spPr>
          <a:xfrm>
            <a:off x="545133" y="1416050"/>
            <a:ext cx="2390133" cy="2957172"/>
          </a:xfrm>
          <a:prstGeom prst="rect">
            <a:avLst/>
          </a:prstGeom>
          <a:ln w="28575">
            <a:solidFill>
              <a:srgbClr val="FFC000"/>
            </a:solidFill>
          </a:ln>
        </p:spPr>
      </p:pic>
      <p:sp>
        <p:nvSpPr>
          <p:cNvPr id="13" name="Flèche droite 4">
            <a:extLst>
              <a:ext uri="{FF2B5EF4-FFF2-40B4-BE49-F238E27FC236}">
                <a16:creationId xmlns:a16="http://schemas.microsoft.com/office/drawing/2014/main" id="{2ED2982C-5CC4-DCE8-FE61-7410B9310014}"/>
              </a:ext>
            </a:extLst>
          </p:cNvPr>
          <p:cNvSpPr/>
          <p:nvPr/>
        </p:nvSpPr>
        <p:spPr>
          <a:xfrm rot="5400000">
            <a:off x="5903133" y="3917549"/>
            <a:ext cx="300217" cy="278017"/>
          </a:xfrm>
          <a:prstGeom prst="rightArrow">
            <a:avLst/>
          </a:prstGeom>
          <a:gradFill flip="none" rotWithShape="1">
            <a:gsLst>
              <a:gs pos="0">
                <a:srgbClr val="D557BD">
                  <a:tint val="66000"/>
                  <a:satMod val="160000"/>
                </a:srgbClr>
              </a:gs>
              <a:gs pos="50000">
                <a:srgbClr val="D557BD">
                  <a:tint val="44500"/>
                  <a:satMod val="160000"/>
                </a:srgbClr>
              </a:gs>
              <a:gs pos="100000">
                <a:srgbClr val="D557BD">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5" name="Rectangle 14">
            <a:extLst>
              <a:ext uri="{FF2B5EF4-FFF2-40B4-BE49-F238E27FC236}">
                <a16:creationId xmlns:a16="http://schemas.microsoft.com/office/drawing/2014/main" id="{B5CB9C82-9C22-B456-D750-1D14740CD06F}"/>
              </a:ext>
            </a:extLst>
          </p:cNvPr>
          <p:cNvSpPr/>
          <p:nvPr/>
        </p:nvSpPr>
        <p:spPr>
          <a:xfrm>
            <a:off x="3910116" y="4346386"/>
            <a:ext cx="4286250" cy="1200329"/>
          </a:xfrm>
          <a:prstGeom prst="rect">
            <a:avLst/>
          </a:prstGeom>
        </p:spPr>
        <p:txBody>
          <a:bodyPr wrap="square">
            <a:spAutoFit/>
          </a:bodyPr>
          <a:lstStyle/>
          <a:p>
            <a:pPr algn="ctr"/>
            <a:r>
              <a:rPr lang="fr-FR" altLang="fr-FR" sz="1200" dirty="0">
                <a:solidFill>
                  <a:srgbClr val="000000"/>
                </a:solidFill>
              </a:rPr>
              <a:t>Le traitement des dossiers se fait via </a:t>
            </a:r>
            <a:r>
              <a:rPr lang="fr-FR" altLang="fr-FR" sz="1200" dirty="0" err="1">
                <a:solidFill>
                  <a:srgbClr val="000000"/>
                </a:solidFill>
              </a:rPr>
              <a:t>Affelnet</a:t>
            </a:r>
            <a:r>
              <a:rPr lang="fr-FR" altLang="fr-FR" sz="1200" dirty="0">
                <a:solidFill>
                  <a:srgbClr val="000000"/>
                </a:solidFill>
              </a:rPr>
              <a:t>-lycée</a:t>
            </a:r>
          </a:p>
          <a:p>
            <a:pPr algn="ctr"/>
            <a:r>
              <a:rPr lang="fr-FR" altLang="fr-FR" sz="1200" dirty="0">
                <a:solidFill>
                  <a:srgbClr val="000000"/>
                </a:solidFill>
              </a:rPr>
              <a:t>La saisie des vœux pour le palier 3e se fait via le Service en Ligne Affectation</a:t>
            </a:r>
            <a:br>
              <a:rPr lang="fr-FR" altLang="fr-FR" sz="1200" dirty="0">
                <a:solidFill>
                  <a:srgbClr val="000000"/>
                </a:solidFill>
              </a:rPr>
            </a:br>
            <a:endParaRPr lang="fr-FR" altLang="fr-FR" sz="1200" dirty="0">
              <a:solidFill>
                <a:srgbClr val="000000"/>
              </a:solidFill>
            </a:endParaRPr>
          </a:p>
          <a:p>
            <a:pPr algn="ctr"/>
            <a:r>
              <a:rPr lang="fr-FR" altLang="fr-FR" sz="1200" dirty="0">
                <a:solidFill>
                  <a:srgbClr val="000000"/>
                </a:solidFill>
              </a:rPr>
              <a:t>• 10 vœux dans l'académie</a:t>
            </a:r>
          </a:p>
          <a:p>
            <a:pPr algn="ctr"/>
            <a:r>
              <a:rPr lang="fr-FR" altLang="fr-FR" sz="1200" dirty="0">
                <a:solidFill>
                  <a:srgbClr val="000000"/>
                </a:solidFill>
              </a:rPr>
              <a:t>• 5 vœux hors académie</a:t>
            </a:r>
          </a:p>
        </p:txBody>
      </p:sp>
    </p:spTree>
    <p:extLst>
      <p:ext uri="{BB962C8B-B14F-4D97-AF65-F5344CB8AC3E}">
        <p14:creationId xmlns:p14="http://schemas.microsoft.com/office/powerpoint/2010/main" val="225663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Tableau 2">
            <a:extLst>
              <a:ext uri="{FF2B5EF4-FFF2-40B4-BE49-F238E27FC236}">
                <a16:creationId xmlns:a16="http://schemas.microsoft.com/office/drawing/2014/main" id="{ABD5A5B8-12CC-483D-ABAF-9B9083AA16A1}"/>
              </a:ext>
            </a:extLst>
          </p:cNvPr>
          <p:cNvGraphicFramePr>
            <a:graphicFrameLocks noGrp="1"/>
          </p:cNvGraphicFramePr>
          <p:nvPr/>
        </p:nvGraphicFramePr>
        <p:xfrm>
          <a:off x="908952" y="2077259"/>
          <a:ext cx="7326095" cy="3186256"/>
        </p:xfrm>
        <a:graphic>
          <a:graphicData uri="http://schemas.openxmlformats.org/drawingml/2006/table">
            <a:tbl>
              <a:tblPr firstRow="1" bandRow="1">
                <a:tableStyleId>{2D5ABB26-0587-4C30-8999-92F81FD0307C}</a:tableStyleId>
              </a:tblPr>
              <a:tblGrid>
                <a:gridCol w="2305825">
                  <a:extLst>
                    <a:ext uri="{9D8B030D-6E8A-4147-A177-3AD203B41FA5}">
                      <a16:colId xmlns:a16="http://schemas.microsoft.com/office/drawing/2014/main" val="1284913209"/>
                    </a:ext>
                  </a:extLst>
                </a:gridCol>
                <a:gridCol w="863147">
                  <a:extLst>
                    <a:ext uri="{9D8B030D-6E8A-4147-A177-3AD203B41FA5}">
                      <a16:colId xmlns:a16="http://schemas.microsoft.com/office/drawing/2014/main" val="475656423"/>
                    </a:ext>
                  </a:extLst>
                </a:gridCol>
                <a:gridCol w="4157123">
                  <a:extLst>
                    <a:ext uri="{9D8B030D-6E8A-4147-A177-3AD203B41FA5}">
                      <a16:colId xmlns:a16="http://schemas.microsoft.com/office/drawing/2014/main" val="2302383586"/>
                    </a:ext>
                  </a:extLst>
                </a:gridCol>
              </a:tblGrid>
              <a:tr h="534496">
                <a:tc>
                  <a:txBody>
                    <a:bodyPr/>
                    <a:lstStyle/>
                    <a:p>
                      <a:pPr algn="ctr"/>
                      <a:r>
                        <a:rPr lang="fr-FR" sz="1200" dirty="0">
                          <a:latin typeface="+mj-lt"/>
                        </a:rPr>
                        <a:t>Quel problème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latin typeface="+mj-lt"/>
                        </a:rPr>
                        <a:t>Qui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a:latin typeface="+mj-lt"/>
                        </a:rPr>
                        <a:t>Modalité de contact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901458"/>
                  </a:ext>
                </a:extLst>
              </a:tr>
              <a:tr h="307342">
                <a:tc>
                  <a:txBody>
                    <a:bodyPr/>
                    <a:lstStyle/>
                    <a:p>
                      <a:r>
                        <a:rPr lang="fr-FR" sz="1200" dirty="0">
                          <a:latin typeface="+mj-lt"/>
                        </a:rPr>
                        <a:t>• Fonctionnalités de l’application</a:t>
                      </a:r>
                    </a:p>
                    <a:p>
                      <a:r>
                        <a:rPr lang="fr-FR" sz="1200" dirty="0">
                          <a:latin typeface="+mj-lt"/>
                        </a:rPr>
                        <a:t>• Saisie des informations élèves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latin typeface="+mj-lt"/>
                        </a:rPr>
                        <a:t>DRAIO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latin typeface="+mj-lt"/>
                        </a:rPr>
                        <a:t>• Technique : </a:t>
                      </a:r>
                      <a:r>
                        <a:rPr lang="fr-FR" sz="1200" dirty="0">
                          <a:latin typeface="+mj-lt"/>
                          <a:hlinkClick r:id="rId2"/>
                        </a:rPr>
                        <a:t>jonathan.rigaud@ac-nice.fr</a:t>
                      </a:r>
                      <a:endParaRPr lang="fr-FR" sz="1200" dirty="0">
                        <a:latin typeface="+mj-lt"/>
                      </a:endParaRPr>
                    </a:p>
                    <a:p>
                      <a:r>
                        <a:rPr lang="fr-FR" sz="1200" dirty="0">
                          <a:latin typeface="+mj-lt"/>
                        </a:rPr>
                        <a:t>• Politique : </a:t>
                      </a:r>
                      <a:r>
                        <a:rPr lang="fr-FR" sz="1200" dirty="0">
                          <a:latin typeface="+mj-lt"/>
                          <a:hlinkClick r:id="rId3"/>
                        </a:rPr>
                        <a:t>adjointe.saio@ac-nice.fr</a:t>
                      </a:r>
                      <a:r>
                        <a:rPr lang="fr-FR" sz="1200" dirty="0">
                          <a:latin typeface="+mj-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149807"/>
                  </a:ext>
                </a:extLst>
              </a:tr>
              <a:tr h="348910">
                <a:tc>
                  <a:txBody>
                    <a:bodyPr/>
                    <a:lstStyle/>
                    <a:p>
                      <a:pPr marL="0" marR="0" lvl="0" indent="0" algn="l" defTabSz="844062" rtl="0" eaLnBrk="1" fontAlgn="auto" latinLnBrk="0" hangingPunct="1">
                        <a:lnSpc>
                          <a:spcPct val="100000"/>
                        </a:lnSpc>
                        <a:spcBef>
                          <a:spcPts val="0"/>
                        </a:spcBef>
                        <a:spcAft>
                          <a:spcPts val="0"/>
                        </a:spcAft>
                        <a:buClrTx/>
                        <a:buSzTx/>
                        <a:buFontTx/>
                        <a:buNone/>
                        <a:tabLst/>
                        <a:defRPr/>
                      </a:pPr>
                      <a:r>
                        <a:rPr lang="fr-FR" sz="1200" dirty="0">
                          <a:latin typeface="+mj-lt"/>
                        </a:rPr>
                        <a:t>• Scolarité, parcours élève, </a:t>
                      </a:r>
                      <a:r>
                        <a:rPr lang="fr-FR" sz="1200" kern="1200" dirty="0">
                          <a:solidFill>
                            <a:schemeClr val="tx1"/>
                          </a:solidFill>
                          <a:latin typeface="+mn-lt"/>
                          <a:ea typeface="+mn-ea"/>
                          <a:cs typeface="+mn-cs"/>
                        </a:rPr>
                        <a:t>dérogations, commissions,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latin typeface="+mj-lt"/>
                        </a:rPr>
                        <a:t>DSDEN - Scolarité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defRPr/>
                      </a:pPr>
                      <a:r>
                        <a:rPr lang="fr-FR" sz="1200" b="0" i="0" u="none" strike="noStrike" cap="none" spc="0" dirty="0">
                          <a:solidFill>
                            <a:srgbClr val="000000"/>
                          </a:solidFill>
                          <a:latin typeface="+mj-lt"/>
                          <a:ea typeface="Segoe UI"/>
                          <a:cs typeface="Segoe UI"/>
                        </a:rPr>
                        <a:t>• Alpes-Maritimes : </a:t>
                      </a:r>
                      <a:r>
                        <a:rPr lang="fr-FR" sz="1200" b="0" i="0" u="sng" strike="noStrike" cap="none" spc="0" dirty="0">
                          <a:solidFill>
                            <a:srgbClr val="000000"/>
                          </a:solidFill>
                          <a:effectLst/>
                          <a:latin typeface="+mj-lt"/>
                          <a:ea typeface="Segoe UI"/>
                          <a:cs typeface="Segoe UI"/>
                        </a:rPr>
                        <a:t>affelnetlycee.06@ac-nice.fr</a:t>
                      </a:r>
                    </a:p>
                    <a:p>
                      <a:pPr marL="0" indent="0">
                        <a:buNone/>
                        <a:defRPr/>
                      </a:pPr>
                      <a:r>
                        <a:rPr lang="fr-FR" sz="1200" b="0" i="0" u="none" strike="noStrike" cap="none" spc="0" dirty="0">
                          <a:solidFill>
                            <a:srgbClr val="000000"/>
                          </a:solidFill>
                          <a:latin typeface="+mj-lt"/>
                          <a:ea typeface="Segoe UI"/>
                          <a:cs typeface="Segoe UI"/>
                        </a:rPr>
                        <a:t>• Var : </a:t>
                      </a:r>
                      <a:r>
                        <a:rPr lang="fr-FR" sz="1200" b="0" i="0" u="sng" strike="noStrike" cap="none" spc="0" dirty="0">
                          <a:solidFill>
                            <a:srgbClr val="000000"/>
                          </a:solidFill>
                          <a:latin typeface="+mj-lt"/>
                          <a:ea typeface="Segoe UI"/>
                          <a:cs typeface="Segoe UI"/>
                        </a:rPr>
                        <a:t>affelnetlycee</a:t>
                      </a:r>
                      <a:r>
                        <a:rPr lang="fr-FR" sz="1200" b="0" i="0" u="none" strike="noStrike" cap="none" spc="0" dirty="0">
                          <a:solidFill>
                            <a:srgbClr val="000000"/>
                          </a:solidFill>
                          <a:latin typeface="+mj-lt"/>
                          <a:ea typeface="Segoe UI"/>
                          <a:cs typeface="Segoe UI"/>
                          <a:hlinkClick r:id="rId4"/>
                        </a:rPr>
                        <a:t>83@ac-nice.fr</a:t>
                      </a:r>
                      <a:endParaRPr lang="fr-FR" sz="1200" b="0" i="0" u="none" strike="noStrike" cap="none" spc="0" dirty="0">
                        <a:solidFill>
                          <a:srgbClr val="000000"/>
                        </a:solidFill>
                        <a:latin typeface="+mj-lt"/>
                        <a:ea typeface="Segoe UI"/>
                        <a:cs typeface="Segoe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451748"/>
                  </a:ext>
                </a:extLst>
              </a:tr>
              <a:tr h="534496">
                <a:tc>
                  <a:txBody>
                    <a:bodyPr/>
                    <a:lstStyle/>
                    <a:p>
                      <a:r>
                        <a:rPr lang="fr-FR" sz="1200" b="0" i="0" u="none" strike="noStrike" cap="none" spc="0" dirty="0">
                          <a:solidFill>
                            <a:srgbClr val="000000"/>
                          </a:solidFill>
                          <a:latin typeface="+mj-lt"/>
                          <a:ea typeface="Segoe UI"/>
                          <a:cs typeface="Segoe UI"/>
                        </a:rPr>
                        <a:t>• Administration des comptes élèves-responsables</a:t>
                      </a:r>
                    </a:p>
                    <a:p>
                      <a:pPr marL="0" marR="0" lvl="0" indent="0" algn="l" defTabSz="844062" rtl="0" eaLnBrk="1" fontAlgn="auto" latinLnBrk="0" hangingPunct="1">
                        <a:lnSpc>
                          <a:spcPct val="100000"/>
                        </a:lnSpc>
                        <a:spcBef>
                          <a:spcPts val="0"/>
                        </a:spcBef>
                        <a:spcAft>
                          <a:spcPts val="0"/>
                        </a:spcAft>
                        <a:buClrTx/>
                        <a:buSzTx/>
                        <a:buFontTx/>
                        <a:buNone/>
                        <a:tabLst/>
                        <a:defRPr/>
                      </a:pPr>
                      <a:r>
                        <a:rPr lang="fr-FR" sz="1200" b="0" i="0" u="none" strike="noStrike" cap="none" spc="0" dirty="0">
                          <a:solidFill>
                            <a:srgbClr val="000000"/>
                          </a:solidFill>
                          <a:latin typeface="+mj-lt"/>
                          <a:ea typeface="Segoe UI"/>
                          <a:cs typeface="Segoe UI"/>
                        </a:rPr>
                        <a:t>• Accès et utilisation des applications et services (SIECLE Orientation - Affelnet - SLO - SLA)</a:t>
                      </a:r>
                      <a:endParaRPr lang="fr-FR"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latin typeface="+mj-lt"/>
                        </a:rPr>
                        <a:t>DSI - Scolarité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200" b="0" i="0" u="none" strike="noStrike" cap="none" spc="0" dirty="0">
                          <a:solidFill>
                            <a:srgbClr val="000000"/>
                          </a:solidFill>
                          <a:latin typeface="+mj-lt"/>
                          <a:ea typeface="Segoe UI"/>
                          <a:cs typeface="Segoe UI"/>
                        </a:rPr>
                        <a:t>         Centre de services et d'accompagnement</a:t>
                      </a:r>
                      <a:br>
                        <a:rPr lang="fr-FR" sz="1200" b="0" i="0" u="none" strike="noStrike" cap="none" spc="0" dirty="0">
                          <a:solidFill>
                            <a:srgbClr val="000000"/>
                          </a:solidFill>
                          <a:latin typeface="+mj-lt"/>
                          <a:ea typeface="Segoe UI"/>
                          <a:cs typeface="Segoe UI"/>
                        </a:rPr>
                      </a:br>
                      <a:r>
                        <a:rPr lang="fr-FR" sz="1200" b="0" i="0" u="none" strike="noStrike" cap="none" spc="0" dirty="0">
                          <a:solidFill>
                            <a:srgbClr val="000000"/>
                          </a:solidFill>
                          <a:latin typeface="+mj-lt"/>
                          <a:ea typeface="Segoe UI"/>
                          <a:cs typeface="Segoe UI"/>
                        </a:rPr>
                        <a:t>         </a:t>
                      </a:r>
                      <a:r>
                        <a:rPr lang="fr-FR" sz="1200" b="1" i="0" u="none" strike="noStrike" cap="none" spc="0" dirty="0">
                          <a:solidFill>
                            <a:srgbClr val="000000"/>
                          </a:solidFill>
                          <a:latin typeface="+mj-lt"/>
                          <a:ea typeface="Segoe UI"/>
                          <a:cs typeface="Segoe UI"/>
                        </a:rPr>
                        <a:t>Verdon</a:t>
                      </a:r>
                      <a:r>
                        <a:rPr lang="fr-FR" sz="1200" b="0" i="0" u="none" strike="noStrike" cap="none" spc="0" dirty="0">
                          <a:solidFill>
                            <a:srgbClr val="000000"/>
                          </a:solidFill>
                          <a:latin typeface="+mj-lt"/>
                          <a:ea typeface="Segoe UI"/>
                          <a:cs typeface="Segoe UI"/>
                        </a:rPr>
                        <a:t> disponible à partir du portail </a:t>
                      </a:r>
                      <a:br>
                        <a:rPr lang="fr-FR" sz="1200" b="0" i="0" u="none" strike="noStrike" cap="none" spc="0" dirty="0">
                          <a:solidFill>
                            <a:srgbClr val="000000"/>
                          </a:solidFill>
                          <a:latin typeface="+mj-lt"/>
                          <a:ea typeface="Segoe UI"/>
                          <a:cs typeface="Segoe UI"/>
                        </a:rPr>
                      </a:br>
                      <a:r>
                        <a:rPr lang="fr-FR" sz="1200" b="0" i="0" u="none" strike="noStrike" cap="none" spc="0" dirty="0">
                          <a:solidFill>
                            <a:srgbClr val="000000"/>
                          </a:solidFill>
                          <a:latin typeface="+mj-lt"/>
                          <a:ea typeface="Segoe UI"/>
                          <a:cs typeface="Segoe UI"/>
                        </a:rPr>
                        <a:t>         Estérel</a:t>
                      </a:r>
                      <a:endParaRPr lang="fr-FR"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060086"/>
                  </a:ext>
                </a:extLst>
              </a:tr>
            </a:tbl>
          </a:graphicData>
        </a:graphic>
      </p:graphicFrame>
      <p:pic>
        <p:nvPicPr>
          <p:cNvPr id="8" name="Image 7"/>
          <p:cNvPicPr>
            <a:picLocks noChangeAspect="1"/>
          </p:cNvPicPr>
          <p:nvPr/>
        </p:nvPicPr>
        <p:blipFill>
          <a:blip r:embed="rId5"/>
          <a:stretch/>
        </p:blipFill>
        <p:spPr bwMode="auto">
          <a:xfrm>
            <a:off x="4101104" y="4350717"/>
            <a:ext cx="410680" cy="449182"/>
          </a:xfrm>
          <a:prstGeom prst="rect">
            <a:avLst/>
          </a:prstGeom>
        </p:spPr>
      </p:pic>
      <p:sp>
        <p:nvSpPr>
          <p:cNvPr id="4" name="Titre 2"/>
          <p:cNvSpPr>
            <a:spLocks noGrp="1"/>
          </p:cNvSpPr>
          <p:nvPr>
            <p:ph type="title"/>
          </p:nvPr>
        </p:nvSpPr>
        <p:spPr bwMode="auto">
          <a:xfrm>
            <a:off x="814362" y="158645"/>
            <a:ext cx="3191074" cy="350833"/>
          </a:xfrm>
        </p:spPr>
        <p:txBody>
          <a:bodyPr/>
          <a:lstStyle/>
          <a:p>
            <a:pPr>
              <a:defRPr/>
            </a:pPr>
            <a:r>
              <a:rPr lang="fr-FR" dirty="0"/>
              <a:t>Modalités de contact</a:t>
            </a:r>
            <a:endParaRPr dirty="0"/>
          </a:p>
        </p:txBody>
      </p:sp>
      <p:sp>
        <p:nvSpPr>
          <p:cNvPr id="6" name="Espace réservé du numéro de diapositive 5"/>
          <p:cNvSpPr>
            <a:spLocks noGrp="1"/>
          </p:cNvSpPr>
          <p:nvPr>
            <p:ph type="sldNum" sz="quarter" idx="4294967295"/>
          </p:nvPr>
        </p:nvSpPr>
        <p:spPr bwMode="auto">
          <a:xfrm>
            <a:off x="6718300" y="6438900"/>
            <a:ext cx="2057400" cy="365125"/>
          </a:xfrm>
        </p:spPr>
        <p:txBody>
          <a:bodyPr/>
          <a:lstStyle/>
          <a:p>
            <a:pPr>
              <a:defRPr/>
            </a:pPr>
            <a:fld id="{E18B1F04-2F70-7EE7-887E-A34FCA53C957}" type="slidenum">
              <a:rPr lang="fr-FR" sz="800"/>
              <a:t>18</a:t>
            </a:fld>
            <a:endParaRPr lang="fr-FR" sz="800" dirty="0"/>
          </a:p>
        </p:txBody>
      </p:sp>
      <p:sp>
        <p:nvSpPr>
          <p:cNvPr id="7" name=" 6"/>
          <p:cNvSpPr/>
          <p:nvPr/>
        </p:nvSpPr>
        <p:spPr bwMode="auto">
          <a:xfrm>
            <a:off x="1615199" y="2708910"/>
            <a:ext cx="5913670" cy="365794"/>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 name="ZoneTexte 2">
            <a:extLst>
              <a:ext uri="{FF2B5EF4-FFF2-40B4-BE49-F238E27FC236}">
                <a16:creationId xmlns:a16="http://schemas.microsoft.com/office/drawing/2014/main" id="{C1B62180-C224-A3BD-ACB4-BC7336C4037B}"/>
              </a:ext>
            </a:extLst>
          </p:cNvPr>
          <p:cNvSpPr txBox="1"/>
          <p:nvPr/>
        </p:nvSpPr>
        <p:spPr bwMode="auto">
          <a:xfrm>
            <a:off x="381000" y="6479500"/>
            <a:ext cx="712054" cy="276999"/>
          </a:xfrm>
          <a:prstGeom prst="rect">
            <a:avLst/>
          </a:prstGeom>
          <a:noFill/>
        </p:spPr>
        <p:txBody>
          <a:bodyPr wrap="none" rtlCol="0">
            <a:spAutoFit/>
          </a:bodyPr>
          <a:lstStyle/>
          <a:p>
            <a:r>
              <a:rPr lang="fr-FR" sz="1200" dirty="0"/>
              <a:t>Fiche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8513" y="2367171"/>
            <a:ext cx="9144216" cy="2123658"/>
          </a:xfrm>
          <a:prstGeom prst="rect">
            <a:avLst/>
          </a:prstGeom>
          <a:noFill/>
        </p:spPr>
        <p:txBody>
          <a:bodyPr wrap="square" rtlCol="0">
            <a:spAutoFit/>
          </a:bodyPr>
          <a:lstStyle/>
          <a:p>
            <a:pPr algn="ctr">
              <a:defRPr/>
            </a:pPr>
            <a:r>
              <a:rPr lang="fr-FR" sz="6600" b="1" dirty="0">
                <a:solidFill>
                  <a:srgbClr val="000000"/>
                </a:solidFill>
                <a:latin typeface="Marianne"/>
                <a:cs typeface="Arial"/>
              </a:rPr>
              <a:t>Préalables et Calendrier</a:t>
            </a:r>
            <a:endParaRPr lang="fr-FR" sz="6200" b="1" dirty="0">
              <a:latin typeface="+mj-lt"/>
            </a:endParaRPr>
          </a:p>
        </p:txBody>
      </p:sp>
    </p:spTree>
    <p:extLst>
      <p:ext uri="{BB962C8B-B14F-4D97-AF65-F5344CB8AC3E}">
        <p14:creationId xmlns:p14="http://schemas.microsoft.com/office/powerpoint/2010/main" val="175490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2</a:t>
            </a:fld>
            <a:endParaRPr lang="fr-FR" dirty="0">
              <a:solidFill>
                <a:srgbClr val="000000"/>
              </a:solidFill>
            </a:endParaRPr>
          </a:p>
        </p:txBody>
      </p:sp>
      <p:sp>
        <p:nvSpPr>
          <p:cNvPr id="13" name="ZoneTexte 12"/>
          <p:cNvSpPr txBox="1"/>
          <p:nvPr/>
        </p:nvSpPr>
        <p:spPr>
          <a:xfrm>
            <a:off x="360002" y="2033303"/>
            <a:ext cx="6230580" cy="3400931"/>
          </a:xfrm>
          <a:prstGeom prst="rect">
            <a:avLst/>
          </a:prstGeom>
          <a:solidFill>
            <a:schemeClr val="bg1"/>
          </a:solidFill>
          <a:ln>
            <a:noFill/>
          </a:ln>
        </p:spPr>
        <p:txBody>
          <a:bodyPr wrap="square" rtlCol="0">
            <a:spAutoFit/>
          </a:bodyPr>
          <a:lstStyle/>
          <a:p>
            <a:pPr defTabSz="914400" rtl="0">
              <a:defRPr/>
            </a:pPr>
            <a:r>
              <a:rPr lang="fr-FR" u="sng" kern="1200" dirty="0">
                <a:solidFill>
                  <a:srgbClr val="000000"/>
                </a:solidFill>
                <a:latin typeface="Calibri" panose="020F0502020204030204" pitchFamily="34" charset="0"/>
                <a:cs typeface="Calibri" panose="020F0502020204030204" pitchFamily="34" charset="0"/>
              </a:rPr>
              <a:t>Post 3</a:t>
            </a:r>
            <a:r>
              <a:rPr lang="fr-FR" u="sng" kern="1200" baseline="30000" dirty="0">
                <a:solidFill>
                  <a:srgbClr val="000000"/>
                </a:solidFill>
                <a:latin typeface="Calibri" panose="020F0502020204030204" pitchFamily="34" charset="0"/>
                <a:cs typeface="Calibri" panose="020F0502020204030204" pitchFamily="34" charset="0"/>
              </a:rPr>
              <a:t>è</a:t>
            </a:r>
            <a:r>
              <a:rPr lang="fr-FR" u="sng" kern="1200" dirty="0">
                <a:solidFill>
                  <a:srgbClr val="000000"/>
                </a:solidFill>
                <a:latin typeface="Calibri" panose="020F0502020204030204" pitchFamily="34" charset="0"/>
                <a:cs typeface="Calibri" panose="020F0502020204030204" pitchFamily="34" charset="0"/>
              </a:rPr>
              <a:t> </a:t>
            </a:r>
            <a:endParaRPr lang="fr-FR" dirty="0">
              <a:solidFill>
                <a:sysClr val="windowText" lastClr="000000"/>
              </a:solidFill>
              <a:latin typeface="Calibri" panose="020F0502020204030204" pitchFamily="34" charset="0"/>
              <a:cs typeface="Calibri" panose="020F0502020204030204" pitchFamily="34" charset="0"/>
            </a:endParaRP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Anticiper l’affectation post 3</a:t>
            </a:r>
            <a:r>
              <a:rPr lang="fr-FR" baseline="30000" dirty="0">
                <a:solidFill>
                  <a:srgbClr val="0070C0"/>
                </a:solidFill>
                <a:latin typeface="Calibri" panose="020F0502020204030204" pitchFamily="34" charset="0"/>
                <a:cs typeface="Calibri" panose="020F0502020204030204" pitchFamily="34" charset="0"/>
              </a:rPr>
              <a:t>è</a:t>
            </a:r>
            <a:r>
              <a:rPr lang="fr-FR" dirty="0">
                <a:solidFill>
                  <a:srgbClr val="0070C0"/>
                </a:solidFill>
                <a:latin typeface="Calibri" panose="020F0502020204030204" pitchFamily="34" charset="0"/>
                <a:cs typeface="Calibri" panose="020F0502020204030204" pitchFamily="34" charset="0"/>
              </a:rPr>
              <a:t>  : </a:t>
            </a:r>
            <a:r>
              <a:rPr lang="fr-FR" b="1" dirty="0">
                <a:solidFill>
                  <a:srgbClr val="0070C0"/>
                </a:solidFill>
                <a:latin typeface="Calibri" panose="020F0502020204030204" pitchFamily="34" charset="0"/>
                <a:cs typeface="Calibri" panose="020F0502020204030204" pitchFamily="34" charset="0"/>
              </a:rPr>
              <a:t>Tour de sécurisation VP</a:t>
            </a: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Encadrer le </a:t>
            </a:r>
            <a:r>
              <a:rPr lang="fr-FR" b="1" dirty="0">
                <a:solidFill>
                  <a:srgbClr val="0070C0"/>
                </a:solidFill>
                <a:latin typeface="Calibri" panose="020F0502020204030204" pitchFamily="34" charset="0"/>
                <a:cs typeface="Calibri" panose="020F0502020204030204" pitchFamily="34" charset="0"/>
              </a:rPr>
              <a:t>délai d’inscription </a:t>
            </a:r>
            <a:r>
              <a:rPr lang="fr-FR" dirty="0">
                <a:solidFill>
                  <a:srgbClr val="0070C0"/>
                </a:solidFill>
                <a:latin typeface="Calibri" panose="020F0502020204030204" pitchFamily="34" charset="0"/>
                <a:cs typeface="Calibri" panose="020F0502020204030204" pitchFamily="34" charset="0"/>
              </a:rPr>
              <a:t>et optimiser les capacités d’accueil (surbooking /non inscriptions) en vue d’un véritable 2</a:t>
            </a:r>
            <a:r>
              <a:rPr lang="fr-FR" baseline="30000" dirty="0">
                <a:solidFill>
                  <a:srgbClr val="0070C0"/>
                </a:solidFill>
                <a:latin typeface="Calibri" panose="020F0502020204030204" pitchFamily="34" charset="0"/>
                <a:cs typeface="Calibri" panose="020F0502020204030204" pitchFamily="34" charset="0"/>
              </a:rPr>
              <a:t>è</a:t>
            </a:r>
            <a:r>
              <a:rPr lang="fr-FR" dirty="0">
                <a:solidFill>
                  <a:srgbClr val="0070C0"/>
                </a:solidFill>
                <a:latin typeface="Calibri" panose="020F0502020204030204" pitchFamily="34" charset="0"/>
                <a:cs typeface="Calibri" panose="020F0502020204030204" pitchFamily="34" charset="0"/>
              </a:rPr>
              <a:t> tour</a:t>
            </a: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Valoriser les services en ligne : SLO/SLA/</a:t>
            </a:r>
            <a:r>
              <a:rPr lang="fr-FR" b="1" dirty="0">
                <a:solidFill>
                  <a:srgbClr val="0070C0"/>
                </a:solidFill>
                <a:latin typeface="Calibri" panose="020F0502020204030204" pitchFamily="34" charset="0"/>
                <a:cs typeface="Calibri" panose="020F0502020204030204" pitchFamily="34" charset="0"/>
              </a:rPr>
              <a:t>SLI</a:t>
            </a: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Suivre et </a:t>
            </a:r>
            <a:r>
              <a:rPr lang="fr-FR" b="1" dirty="0">
                <a:solidFill>
                  <a:srgbClr val="0070C0"/>
                </a:solidFill>
                <a:latin typeface="Calibri" panose="020F0502020204030204" pitchFamily="34" charset="0"/>
                <a:cs typeface="Calibri" panose="020F0502020204030204" pitchFamily="34" charset="0"/>
              </a:rPr>
              <a:t>accompagner les élèves non affectés de 3</a:t>
            </a:r>
            <a:r>
              <a:rPr lang="fr-FR" b="1" baseline="30000" dirty="0">
                <a:solidFill>
                  <a:srgbClr val="0070C0"/>
                </a:solidFill>
                <a:latin typeface="Calibri" panose="020F0502020204030204" pitchFamily="34" charset="0"/>
                <a:cs typeface="Calibri" panose="020F0502020204030204" pitchFamily="34" charset="0"/>
              </a:rPr>
              <a:t>è</a:t>
            </a:r>
            <a:r>
              <a:rPr lang="fr-FR" b="1" dirty="0">
                <a:solidFill>
                  <a:srgbClr val="0070C0"/>
                </a:solidFill>
                <a:latin typeface="Calibri" panose="020F0502020204030204" pitchFamily="34" charset="0"/>
                <a:cs typeface="Calibri" panose="020F0502020204030204" pitchFamily="34" charset="0"/>
              </a:rPr>
              <a:t> </a:t>
            </a:r>
            <a:r>
              <a:rPr lang="fr-FR" dirty="0">
                <a:solidFill>
                  <a:srgbClr val="0070C0"/>
                </a:solidFill>
                <a:latin typeface="Calibri" panose="020F0502020204030204" pitchFamily="34" charset="0"/>
                <a:cs typeface="Calibri" panose="020F0502020204030204" pitchFamily="34" charset="0"/>
              </a:rPr>
              <a:t>.</a:t>
            </a:r>
          </a:p>
          <a:p>
            <a:pPr defTabSz="557213">
              <a:spcBef>
                <a:spcPts val="610"/>
              </a:spcBef>
              <a:defRPr/>
            </a:pPr>
            <a:endParaRPr lang="fr-FR" dirty="0">
              <a:solidFill>
                <a:sysClr val="windowText" lastClr="000000"/>
              </a:solidFill>
              <a:latin typeface="Calibri" panose="020F0502020204030204" pitchFamily="34" charset="0"/>
              <a:cs typeface="Calibri" panose="020F0502020204030204" pitchFamily="34" charset="0"/>
            </a:endParaRPr>
          </a:p>
          <a:p>
            <a:pPr defTabSz="557213">
              <a:spcBef>
                <a:spcPts val="610"/>
              </a:spcBef>
              <a:defRPr/>
            </a:pPr>
            <a:r>
              <a:rPr lang="fr-FR" b="1" u="sng" dirty="0">
                <a:solidFill>
                  <a:sysClr val="windowText" lastClr="000000"/>
                </a:solidFill>
                <a:latin typeface="Calibri" panose="020F0502020204030204" pitchFamily="34" charset="0"/>
                <a:cs typeface="Calibri" panose="020F0502020204030204" pitchFamily="34" charset="0"/>
              </a:rPr>
              <a:t>PRIORITE aux élèves de 3</a:t>
            </a:r>
            <a:r>
              <a:rPr lang="fr-FR" b="1" u="sng" baseline="30000" dirty="0">
                <a:solidFill>
                  <a:sysClr val="windowText" lastClr="000000"/>
                </a:solidFill>
                <a:latin typeface="Calibri" panose="020F0502020204030204" pitchFamily="34" charset="0"/>
                <a:cs typeface="Calibri" panose="020F0502020204030204" pitchFamily="34" charset="0"/>
              </a:rPr>
              <a:t>è</a:t>
            </a:r>
            <a:endParaRPr lang="fr-FR" b="1" u="sng" dirty="0">
              <a:solidFill>
                <a:sysClr val="windowText" lastClr="000000"/>
              </a:solidFill>
              <a:latin typeface="Calibri" panose="020F0502020204030204" pitchFamily="34" charset="0"/>
              <a:cs typeface="Calibri" panose="020F0502020204030204" pitchFamily="34" charset="0"/>
            </a:endParaRPr>
          </a:p>
          <a:p>
            <a:pPr marL="285750" indent="-285750" defTabSz="557213">
              <a:spcBef>
                <a:spcPts val="610"/>
              </a:spcBef>
              <a:buFont typeface="Symbol" panose="05050102010706020507" pitchFamily="18" charset="2"/>
              <a:buChar char="Þ"/>
              <a:defRPr/>
            </a:pPr>
            <a:r>
              <a:rPr lang="fr-FR" i="1" dirty="0">
                <a:solidFill>
                  <a:srgbClr val="FF0000"/>
                </a:solidFill>
                <a:latin typeface="Calibri" panose="020F0502020204030204" pitchFamily="34" charset="0"/>
                <a:cs typeface="Calibri" panose="020F0502020204030204" pitchFamily="34" charset="0"/>
              </a:rPr>
              <a:t>Sécuriser la montée pédagogique des élèves du palier 2</a:t>
            </a:r>
            <a:r>
              <a:rPr lang="fr-FR" i="1" baseline="30000" dirty="0">
                <a:solidFill>
                  <a:srgbClr val="FF0000"/>
                </a:solidFill>
                <a:latin typeface="Calibri" panose="020F0502020204030204" pitchFamily="34" charset="0"/>
                <a:cs typeface="Calibri" panose="020F0502020204030204" pitchFamily="34" charset="0"/>
              </a:rPr>
              <a:t>de</a:t>
            </a:r>
          </a:p>
        </p:txBody>
      </p:sp>
      <p:sp>
        <p:nvSpPr>
          <p:cNvPr id="5" name="ZoneTexte 4"/>
          <p:cNvSpPr txBox="1"/>
          <p:nvPr/>
        </p:nvSpPr>
        <p:spPr>
          <a:xfrm>
            <a:off x="6688874" y="815727"/>
            <a:ext cx="2251926" cy="5201424"/>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Fermeture AFFELNET</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13 juin midi</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OPA Pré Tour VP </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13 juin après-midi</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Ouverture module « Résultats provisoires » </a:t>
            </a:r>
            <a:r>
              <a:rPr lang="fr-FR" sz="1400" dirty="0">
                <a:latin typeface="Calibri" panose="020F0502020204030204" pitchFamily="34" charset="0"/>
                <a:cs typeface="Calibri" panose="020F0502020204030204" pitchFamily="34" charset="0"/>
              </a:rPr>
              <a:t>pour saisie des vœux supplémentaires du 14 au 18/06 12h.</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Résultats Tour Principal </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26 juin 14h30 </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Délai d’inscription </a:t>
            </a:r>
            <a:r>
              <a:rPr lang="fr-FR" sz="16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26 juin 14h30 au 1</a:t>
            </a:r>
            <a:r>
              <a:rPr lang="fr-FR" sz="1400" baseline="30000" dirty="0">
                <a:latin typeface="Calibri" panose="020F0502020204030204" pitchFamily="34" charset="0"/>
                <a:cs typeface="Calibri" panose="020F0502020204030204" pitchFamily="34" charset="0"/>
              </a:rPr>
              <a:t>er</a:t>
            </a:r>
            <a:r>
              <a:rPr lang="fr-FR" sz="1400" dirty="0">
                <a:latin typeface="Calibri" panose="020F0502020204030204" pitchFamily="34" charset="0"/>
                <a:cs typeface="Calibri" panose="020F0502020204030204" pitchFamily="34" charset="0"/>
              </a:rPr>
              <a:t> juillet 12h (familles)</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Gestion des non affectés </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dès le 26 juin</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TS1</a:t>
            </a:r>
            <a:r>
              <a:rPr lang="fr-FR" sz="1600" dirty="0">
                <a:latin typeface="Calibri" panose="020F0502020204030204" pitchFamily="34" charset="0"/>
                <a:cs typeface="Calibri" panose="020F0502020204030204" pitchFamily="34" charset="0"/>
              </a:rPr>
              <a:t> </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3 au 8 juillet </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TS2 </a:t>
            </a:r>
            <a:r>
              <a:rPr lang="fr-FR" sz="1400" dirty="0">
                <a:latin typeface="Calibri" panose="020F0502020204030204" pitchFamily="34" charset="0"/>
                <a:cs typeface="Calibri" panose="020F0502020204030204" pitchFamily="34" charset="0"/>
              </a:rPr>
              <a:t>Semaine de rentrée</a:t>
            </a:r>
          </a:p>
        </p:txBody>
      </p:sp>
      <p:sp>
        <p:nvSpPr>
          <p:cNvPr id="8" name="ZoneTexte 7"/>
          <p:cNvSpPr txBox="1"/>
          <p:nvPr/>
        </p:nvSpPr>
        <p:spPr>
          <a:xfrm>
            <a:off x="364235" y="989633"/>
            <a:ext cx="6226347" cy="646331"/>
          </a:xfrm>
          <a:prstGeom prst="rect">
            <a:avLst/>
          </a:prstGeom>
          <a:solidFill>
            <a:schemeClr val="bg1"/>
          </a:solidFill>
          <a:ln>
            <a:noFill/>
          </a:ln>
        </p:spPr>
        <p:txBody>
          <a:bodyPr wrap="square" rtlCol="0">
            <a:spAutoFit/>
          </a:bodyPr>
          <a:lstStyle/>
          <a:p>
            <a:pPr marL="285750" indent="-285750" defTabSz="914400" rtl="0">
              <a:buFont typeface="Wingdings" panose="05000000000000000000" pitchFamily="2" charset="2"/>
              <a:buChar char="§"/>
              <a:defRPr/>
            </a:pPr>
            <a:r>
              <a:rPr lang="fr-FR" b="1" kern="1200" dirty="0">
                <a:solidFill>
                  <a:srgbClr val="000000"/>
                </a:solidFill>
                <a:latin typeface="Calibri" panose="020F0502020204030204" pitchFamily="34" charset="0"/>
                <a:cs typeface="Calibri" panose="020F0502020204030204" pitchFamily="34" charset="0"/>
              </a:rPr>
              <a:t>Mettre en œuvre l’objectif national </a:t>
            </a:r>
            <a:r>
              <a:rPr lang="fr-FR" b="1" kern="1200" dirty="0">
                <a:solidFill>
                  <a:srgbClr val="5770BE"/>
                </a:solidFill>
                <a:latin typeface="Calibri" panose="020F0502020204030204" pitchFamily="34" charset="0"/>
                <a:cs typeface="Calibri" panose="020F0502020204030204" pitchFamily="34" charset="0"/>
              </a:rPr>
              <a:t>d’affectation</a:t>
            </a:r>
            <a:r>
              <a:rPr lang="fr-FR" b="1" kern="1200" dirty="0">
                <a:solidFill>
                  <a:srgbClr val="000000"/>
                </a:solidFill>
                <a:latin typeface="Calibri" panose="020F0502020204030204" pitchFamily="34" charset="0"/>
                <a:cs typeface="Calibri" panose="020F0502020204030204" pitchFamily="34" charset="0"/>
              </a:rPr>
              <a:t> : 0 élève </a:t>
            </a:r>
            <a:r>
              <a:rPr lang="fr-FR" b="1" u="sng" kern="1200" dirty="0">
                <a:solidFill>
                  <a:srgbClr val="000000"/>
                </a:solidFill>
                <a:latin typeface="Calibri" panose="020F0502020204030204" pitchFamily="34" charset="0"/>
                <a:cs typeface="Calibri" panose="020F0502020204030204" pitchFamily="34" charset="0"/>
              </a:rPr>
              <a:t>non affecté : </a:t>
            </a:r>
          </a:p>
        </p:txBody>
      </p:sp>
      <p:pic>
        <p:nvPicPr>
          <p:cNvPr id="10" name="Image 9" descr="500_F_70301978_KVWc1EMg4NU1hWeFJlzj8IHouTjlkJW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304" y="277247"/>
            <a:ext cx="647065" cy="538480"/>
          </a:xfrm>
          <a:prstGeom prst="rect">
            <a:avLst/>
          </a:prstGeom>
          <a:noFill/>
        </p:spPr>
      </p:pic>
      <p:sp>
        <p:nvSpPr>
          <p:cNvPr id="11" name="Titre 1">
            <a:extLst>
              <a:ext uri="{FF2B5EF4-FFF2-40B4-BE49-F238E27FC236}">
                <a16:creationId xmlns:a16="http://schemas.microsoft.com/office/drawing/2014/main" id="{6089CFF8-B6B3-0C54-2258-AA77B63645C6}"/>
              </a:ext>
            </a:extLst>
          </p:cNvPr>
          <p:cNvSpPr txBox="1">
            <a:spLocks/>
          </p:cNvSpPr>
          <p:nvPr/>
        </p:nvSpPr>
        <p:spPr bwMode="gray">
          <a:xfrm>
            <a:off x="902003" y="371870"/>
            <a:ext cx="5091721" cy="419093"/>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Palier 3</a:t>
            </a:r>
            <a:r>
              <a:rPr lang="fr-FR" sz="2215" baseline="30000" dirty="0">
                <a:latin typeface="+mn-lt"/>
              </a:rPr>
              <a:t>e</a:t>
            </a:r>
          </a:p>
        </p:txBody>
      </p:sp>
    </p:spTree>
    <p:extLst>
      <p:ext uri="{BB962C8B-B14F-4D97-AF65-F5344CB8AC3E}">
        <p14:creationId xmlns:p14="http://schemas.microsoft.com/office/powerpoint/2010/main" val="187386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8"/>
          <p:cNvSpPr>
            <a:spLocks noGrp="1"/>
          </p:cNvSpPr>
          <p:nvPr>
            <p:ph type="title"/>
          </p:nvPr>
        </p:nvSpPr>
        <p:spPr bwMode="auto">
          <a:xfrm>
            <a:off x="800999" y="125162"/>
            <a:ext cx="4671333" cy="439736"/>
          </a:xfrm>
        </p:spPr>
        <p:txBody>
          <a:bodyPr vert="horz" lIns="91440" tIns="45720" rIns="91440" bIns="45720" rtlCol="0" anchor="ctr"/>
          <a:lstStyle/>
          <a:p>
            <a:pPr>
              <a:defRPr/>
            </a:pPr>
            <a:r>
              <a:rPr lang="fr-FR" dirty="0" err="1"/>
              <a:t>Affelnet</a:t>
            </a:r>
            <a:r>
              <a:rPr lang="fr-FR" dirty="0"/>
              <a:t> Lycée - Préalables</a:t>
            </a:r>
          </a:p>
        </p:txBody>
      </p:sp>
      <p:sp>
        <p:nvSpPr>
          <p:cNvPr id="5" name="Espace réservé du contenu 2"/>
          <p:cNvSpPr>
            <a:spLocks noGrp="1"/>
          </p:cNvSpPr>
          <p:nvPr>
            <p:ph type="body" sz="quarter" idx="13"/>
          </p:nvPr>
        </p:nvSpPr>
        <p:spPr bwMode="auto">
          <a:xfrm>
            <a:off x="477148" y="2381934"/>
            <a:ext cx="8229599" cy="4103916"/>
          </a:xfrm>
        </p:spPr>
        <p:txBody>
          <a:bodyPr/>
          <a:lstStyle/>
          <a:p>
            <a:pPr marL="0" indent="0">
              <a:buNone/>
              <a:defRPr/>
            </a:pPr>
            <a:r>
              <a:rPr lang="fr-FR" sz="1400" b="1" dirty="0"/>
              <a:t>L’affectation en lycée :</a:t>
            </a:r>
          </a:p>
          <a:p>
            <a:pPr>
              <a:defRPr/>
            </a:pPr>
            <a:endParaRPr lang="fr-FR" sz="1200" b="0" dirty="0">
              <a:solidFill>
                <a:schemeClr val="tx1"/>
              </a:solidFill>
              <a:latin typeface="+mj-lt"/>
              <a:cs typeface="Arial"/>
            </a:endParaRPr>
          </a:p>
          <a:p>
            <a:pPr>
              <a:defRPr/>
            </a:pPr>
            <a:r>
              <a:rPr lang="fr-FR" sz="1200" b="0" dirty="0">
                <a:solidFill>
                  <a:schemeClr val="tx1"/>
                </a:solidFill>
                <a:latin typeface="+mj-lt"/>
                <a:cs typeface="Arial"/>
              </a:rPr>
              <a:t>L'affectation palier 3</a:t>
            </a:r>
            <a:r>
              <a:rPr lang="fr-FR" sz="1200" baseline="30000" dirty="0">
                <a:solidFill>
                  <a:schemeClr val="tx1"/>
                </a:solidFill>
                <a:latin typeface="+mj-lt"/>
                <a:cs typeface="Arial"/>
              </a:rPr>
              <a:t>e</a:t>
            </a:r>
            <a:r>
              <a:rPr lang="fr-FR" sz="1200" b="0" dirty="0">
                <a:solidFill>
                  <a:schemeClr val="tx1"/>
                </a:solidFill>
                <a:latin typeface="+mj-lt"/>
                <a:cs typeface="Arial"/>
              </a:rPr>
              <a:t> et palier 2</a:t>
            </a:r>
            <a:r>
              <a:rPr lang="fr-FR" sz="1200" baseline="30000" dirty="0">
                <a:solidFill>
                  <a:schemeClr val="tx1"/>
                </a:solidFill>
                <a:latin typeface="+mj-lt"/>
                <a:cs typeface="Arial"/>
              </a:rPr>
              <a:t>de</a:t>
            </a:r>
            <a:r>
              <a:rPr lang="fr-FR" sz="1200" b="0" dirty="0">
                <a:solidFill>
                  <a:schemeClr val="tx1"/>
                </a:solidFill>
                <a:latin typeface="+mj-lt"/>
                <a:cs typeface="Arial"/>
              </a:rPr>
              <a:t> est informatisée par l'intermédiaire du logiciel national Affelnet Lycée.</a:t>
            </a:r>
            <a:endParaRPr sz="1200" dirty="0">
              <a:latin typeface="+mj-lt"/>
            </a:endParaRPr>
          </a:p>
          <a:p>
            <a:pPr>
              <a:defRPr/>
            </a:pPr>
            <a:endParaRPr lang="fr-FR" sz="1200" b="0" dirty="0">
              <a:solidFill>
                <a:schemeClr val="tx1"/>
              </a:solidFill>
              <a:latin typeface="+mj-lt"/>
              <a:cs typeface="Arial"/>
            </a:endParaRPr>
          </a:p>
          <a:p>
            <a:pPr>
              <a:defRPr/>
            </a:pPr>
            <a:r>
              <a:rPr lang="fr-FR" sz="1200" b="0" dirty="0">
                <a:solidFill>
                  <a:schemeClr val="tx1"/>
                </a:solidFill>
                <a:latin typeface="+mj-lt"/>
                <a:cs typeface="Arial"/>
              </a:rPr>
              <a:t>AFFELNET exige un strict respect du calendrier et de ses procédures.</a:t>
            </a:r>
            <a:endParaRPr sz="1200" dirty="0">
              <a:latin typeface="+mj-lt"/>
            </a:endParaRPr>
          </a:p>
          <a:p>
            <a:pPr>
              <a:defRPr/>
            </a:pPr>
            <a:endParaRPr lang="fr-FR" sz="1200" b="0" dirty="0">
              <a:solidFill>
                <a:schemeClr val="tx1"/>
              </a:solidFill>
              <a:latin typeface="+mj-lt"/>
              <a:cs typeface="Arial"/>
            </a:endParaRPr>
          </a:p>
          <a:p>
            <a:pPr marL="0" indent="0">
              <a:buNone/>
              <a:defRPr/>
            </a:pPr>
            <a:r>
              <a:rPr lang="fr-FR" sz="1200" b="0" dirty="0">
                <a:solidFill>
                  <a:schemeClr val="tx1"/>
                </a:solidFill>
                <a:latin typeface="+mj-lt"/>
                <a:cs typeface="Arial"/>
              </a:rPr>
              <a:t>    </a:t>
            </a:r>
            <a:r>
              <a:rPr lang="fr-FR" sz="1200" b="1" dirty="0">
                <a:solidFill>
                  <a:schemeClr val="tx1"/>
                </a:solidFill>
                <a:latin typeface="+mj-lt"/>
                <a:cs typeface="Arial"/>
              </a:rPr>
              <a:t>Attention</a:t>
            </a:r>
            <a:r>
              <a:rPr lang="fr-FR" sz="1200" b="0" dirty="0">
                <a:solidFill>
                  <a:schemeClr val="tx1"/>
                </a:solidFill>
                <a:latin typeface="+mj-lt"/>
                <a:cs typeface="Arial"/>
              </a:rPr>
              <a:t> : ce calendrier est spécifique à chaque académie.</a:t>
            </a:r>
          </a:p>
          <a:p>
            <a:pPr>
              <a:defRPr/>
            </a:pPr>
            <a:endParaRPr sz="1200" dirty="0">
              <a:latin typeface="+mj-lt"/>
            </a:endParaRPr>
          </a:p>
          <a:p>
            <a:pPr>
              <a:defRPr/>
            </a:pPr>
            <a:r>
              <a:rPr lang="fr-FR" sz="1200" dirty="0">
                <a:solidFill>
                  <a:schemeClr val="tx1"/>
                </a:solidFill>
                <a:latin typeface="+mj-lt"/>
              </a:rPr>
              <a:t>Le respect des  procédures et de la saisie dans l’application sont de la responsabilité des chefs d'établissement</a:t>
            </a:r>
          </a:p>
          <a:p>
            <a:pPr>
              <a:defRPr/>
            </a:pPr>
            <a:endParaRPr lang="fr-FR" sz="1200" dirty="0">
              <a:solidFill>
                <a:schemeClr val="tx1"/>
              </a:solidFill>
              <a:latin typeface="+mj-lt"/>
            </a:endParaRPr>
          </a:p>
          <a:p>
            <a:pPr>
              <a:defRPr/>
            </a:pPr>
            <a:r>
              <a:rPr lang="fr-FR" sz="1200" dirty="0">
                <a:solidFill>
                  <a:schemeClr val="tx1"/>
                </a:solidFill>
              </a:rPr>
              <a:t>L’application procède au classement des élèves à partir de critères définis en amont (politique académique). Ces critères permettent :</a:t>
            </a:r>
          </a:p>
          <a:p>
            <a:pPr marL="0" indent="0">
              <a:buNone/>
              <a:defRPr/>
            </a:pPr>
            <a:r>
              <a:rPr lang="fr-FR" sz="1200" dirty="0">
                <a:solidFill>
                  <a:schemeClr val="tx1"/>
                </a:solidFill>
              </a:rPr>
              <a:t>	- d’assurer le respect des règles d’équité de traitement des élèves</a:t>
            </a:r>
          </a:p>
          <a:p>
            <a:pPr marL="0" indent="0">
              <a:buNone/>
              <a:defRPr/>
            </a:pPr>
            <a:r>
              <a:rPr lang="fr-FR" sz="1200" dirty="0">
                <a:solidFill>
                  <a:schemeClr val="tx1"/>
                </a:solidFill>
              </a:rPr>
              <a:t>	- de pouvoir rendre compte aux familles des décisions de classement, selon un barème objectif </a:t>
            </a:r>
            <a:br>
              <a:rPr lang="fr-FR" sz="1200" i="1" dirty="0">
                <a:solidFill>
                  <a:schemeClr val="tx1"/>
                </a:solidFill>
              </a:rPr>
            </a:br>
            <a:r>
              <a:rPr lang="fr-FR" sz="1200" dirty="0">
                <a:solidFill>
                  <a:schemeClr val="tx1"/>
                </a:solidFill>
              </a:rPr>
              <a:t>	- de prendre en compte simultanément tous les vœux exprimés par les élèves.</a:t>
            </a:r>
          </a:p>
          <a:p>
            <a:pPr marL="0" indent="0">
              <a:buNone/>
              <a:defRPr/>
            </a:pPr>
            <a:endParaRPr lang="fr-FR" sz="1200" dirty="0">
              <a:solidFill>
                <a:schemeClr val="tx1"/>
              </a:solidFill>
            </a:endParaRPr>
          </a:p>
          <a:p>
            <a:pPr>
              <a:defRPr/>
            </a:pPr>
            <a:r>
              <a:rPr lang="fr-FR" sz="1200" dirty="0">
                <a:solidFill>
                  <a:schemeClr val="tx1"/>
                </a:solidFill>
              </a:rPr>
              <a:t>Il existe 2 types de vœux :</a:t>
            </a:r>
          </a:p>
          <a:p>
            <a:pPr lvl="1">
              <a:buFontTx/>
              <a:buChar char="-"/>
              <a:defRPr/>
            </a:pPr>
            <a:r>
              <a:rPr lang="fr-FR" sz="1108" b="0" dirty="0"/>
              <a:t>Les vœux d’affectation : Permettent d’affecter un élève sur un vœu en vu de l’inscription</a:t>
            </a:r>
          </a:p>
          <a:p>
            <a:pPr lvl="1">
              <a:buFontTx/>
              <a:buChar char="-"/>
              <a:defRPr/>
            </a:pPr>
            <a:r>
              <a:rPr lang="fr-FR" sz="1108" b="0" dirty="0">
                <a:solidFill>
                  <a:schemeClr val="tx1"/>
                </a:solidFill>
              </a:rPr>
              <a:t>Le vœux </a:t>
            </a:r>
            <a:r>
              <a:rPr lang="fr-FR" sz="1108" b="0" dirty="0"/>
              <a:t>de recensement : Permettent soit de postuler à l’apprentissage (en enclencher la prise de contact par l’établissement d’accueil), soit d’indiquer des informations complémentaires (Sortie de la </a:t>
            </a:r>
            <a:r>
              <a:rPr lang="fr-FR" sz="1108" b="0" dirty="0" err="1"/>
              <a:t>sco</a:t>
            </a:r>
            <a:r>
              <a:rPr lang="fr-FR" sz="1108" b="0" dirty="0"/>
              <a:t>, Redoublement …</a:t>
            </a:r>
            <a:endParaRPr lang="fr-FR" sz="1108" b="0" dirty="0">
              <a:solidFill>
                <a:schemeClr val="tx1"/>
              </a:solidFill>
            </a:endParaRPr>
          </a:p>
        </p:txBody>
      </p:sp>
      <p:sp>
        <p:nvSpPr>
          <p:cNvPr id="6" name="Espace réservé du numéro de diapositive 7"/>
          <p:cNvSpPr>
            <a:spLocks noGrp="1"/>
          </p:cNvSpPr>
          <p:nvPr>
            <p:ph type="sldNum" sz="quarter" idx="4294967295"/>
          </p:nvPr>
        </p:nvSpPr>
        <p:spPr bwMode="auto">
          <a:xfrm>
            <a:off x="6731000" y="6426200"/>
            <a:ext cx="2057400" cy="365125"/>
          </a:xfrm>
        </p:spPr>
        <p:txBody>
          <a:bodyPr/>
          <a:lstStyle/>
          <a:p>
            <a:pPr>
              <a:defRPr/>
            </a:pPr>
            <a:fld id="{DF7E0924-CFEF-4FA7-BE71-C6F290B144E3}" type="slidenum">
              <a:rPr lang="fr-FR" sz="800"/>
              <a:t>20</a:t>
            </a:fld>
            <a:endParaRPr lang="fr-FR" sz="800"/>
          </a:p>
        </p:txBody>
      </p:sp>
      <p:sp>
        <p:nvSpPr>
          <p:cNvPr id="7" name="Titre 1"/>
          <p:cNvSpPr>
            <a:spLocks/>
          </p:cNvSpPr>
          <p:nvPr/>
        </p:nvSpPr>
        <p:spPr bwMode="auto">
          <a:xfrm>
            <a:off x="457200" y="260648"/>
            <a:ext cx="8229600" cy="1143000"/>
          </a:xfrm>
          <a:prstGeom prst="rect">
            <a:avLst/>
          </a:prstGeom>
        </p:spPr>
        <p:txBody>
          <a:bodyPr vert="horz" lIns="91440" tIns="45720" rIns="91440" bIns="45720" rtlCol="0" anchor="ctr"/>
          <a:lstStyle>
            <a:lvl1pPr algn="ctr" defTabSz="914400">
              <a:spcBef>
                <a:spcPts val="0"/>
              </a:spcBef>
              <a:buNone/>
              <a:defRPr sz="4400">
                <a:solidFill>
                  <a:schemeClr val="tx1"/>
                </a:solidFill>
                <a:latin typeface="+mj-lt"/>
                <a:ea typeface="+mj-ea"/>
                <a:cs typeface="+mj-cs"/>
              </a:defRPr>
            </a:lvl1pPr>
          </a:lstStyle>
          <a:p>
            <a:pPr>
              <a:defRPr/>
            </a:pPr>
            <a:r>
              <a:rPr lang="fr-FR"/>
              <a:t> </a:t>
            </a:r>
            <a:endParaRPr/>
          </a:p>
        </p:txBody>
      </p:sp>
      <p:sp>
        <p:nvSpPr>
          <p:cNvPr id="8" name="Rectangle 5"/>
          <p:cNvSpPr/>
          <p:nvPr/>
        </p:nvSpPr>
        <p:spPr bwMode="auto">
          <a:xfrm>
            <a:off x="4041950" y="3244333"/>
            <a:ext cx="237565" cy="369331"/>
          </a:xfrm>
          <a:prstGeom prst="rect">
            <a:avLst/>
          </a:prstGeom>
        </p:spPr>
        <p:txBody>
          <a:bodyPr wrap="none">
            <a:spAutoFit/>
          </a:bodyPr>
          <a:lstStyle/>
          <a:p>
            <a:pPr>
              <a:defRPr/>
            </a:pPr>
            <a:r>
              <a:rPr lang="fr-FR"/>
              <a:t> </a:t>
            </a:r>
            <a:endParaRPr/>
          </a:p>
        </p:txBody>
      </p:sp>
      <p:sp>
        <p:nvSpPr>
          <p:cNvPr id="9" name="Espace réservé du texte 6">
            <a:extLst>
              <a:ext uri="{FF2B5EF4-FFF2-40B4-BE49-F238E27FC236}">
                <a16:creationId xmlns:a16="http://schemas.microsoft.com/office/drawing/2014/main" id="{EBD20BEC-4F6B-4F71-8466-B1ADD25A2C73}"/>
              </a:ext>
            </a:extLst>
          </p:cNvPr>
          <p:cNvSpPr txBox="1">
            <a:spLocks/>
          </p:cNvSpPr>
          <p:nvPr/>
        </p:nvSpPr>
        <p:spPr bwMode="auto">
          <a:xfrm>
            <a:off x="800999" y="680626"/>
            <a:ext cx="6719466" cy="439736"/>
          </a:xfrm>
          <a:prstGeom prst="rect">
            <a:avLst/>
          </a:prstGeom>
        </p:spPr>
        <p:txBody>
          <a:bodyPr vert="horz" lIns="0" tIns="0" rIns="0" bIns="0" rtlCol="0" anchor="t" anchorCtr="0">
            <a:noAutofit/>
          </a:bodyPr>
          <a:lstStyle>
            <a:lvl1pPr marL="177797" marR="0" indent="-177797" algn="l" defTabSz="457200" rtl="0" eaLnBrk="1" latinLnBrk="0" hangingPunct="1">
              <a:lnSpc>
                <a:spcPct val="100000"/>
              </a:lnSpc>
              <a:spcBef>
                <a:spcPts val="0"/>
              </a:spcBef>
              <a:spcAft>
                <a:spcPts val="0"/>
              </a:spcAft>
              <a:buClr>
                <a:srgbClr val="5AB88F"/>
              </a:buClr>
              <a:buSzPct val="114000"/>
              <a:buFont typeface="Wingdings"/>
              <a:buChar char="§"/>
              <a:defRPr sz="969" b="0" kern="1200">
                <a:solidFill>
                  <a:srgbClr val="5AB88F"/>
                </a:solidFill>
                <a:latin typeface="+mn-lt"/>
                <a:ea typeface="+mn-ea"/>
                <a:cs typeface="+mn-cs"/>
              </a:defRPr>
            </a:lvl1pPr>
            <a:lvl2pPr marL="627061" marR="0" indent="-169861" algn="l" defTabSz="457200" rtl="0" eaLnBrk="1" latinLnBrk="0" hangingPunct="1">
              <a:lnSpc>
                <a:spcPct val="100000"/>
              </a:lnSpc>
              <a:spcBef>
                <a:spcPts val="0"/>
              </a:spcBef>
              <a:spcAft>
                <a:spcPts val="0"/>
              </a:spcAft>
              <a:buClr>
                <a:srgbClr val="5AB88F"/>
              </a:buClr>
              <a:buSzPct val="135000"/>
              <a:buFont typeface="Arial"/>
              <a:buChar char="•"/>
              <a:defRPr sz="877" b="1" kern="1200">
                <a:solidFill>
                  <a:schemeClr val="tx1"/>
                </a:solidFill>
                <a:latin typeface="+mn-lt"/>
                <a:ea typeface="+mn-ea"/>
                <a:cs typeface="+mn-cs"/>
              </a:defRPr>
            </a:lvl2pPr>
            <a:lvl3pPr marL="627061" marR="0" indent="0" algn="l" defTabSz="457200" rtl="0" eaLnBrk="1" latinLnBrk="0" hangingPunct="1">
              <a:lnSpc>
                <a:spcPct val="100000"/>
              </a:lnSpc>
              <a:spcBef>
                <a:spcPts val="0"/>
              </a:spcBef>
              <a:spcAft>
                <a:spcPts val="0"/>
              </a:spcAft>
              <a:buClrTx/>
              <a:buSzTx/>
              <a:buFont typeface="Arial"/>
              <a:buNone/>
              <a:defRPr sz="785" kern="1200">
                <a:solidFill>
                  <a:schemeClr val="tx1"/>
                </a:solidFill>
                <a:latin typeface="+mn-lt"/>
                <a:ea typeface="+mn-ea"/>
                <a:cs typeface="+mn-cs"/>
              </a:defRPr>
            </a:lvl3pPr>
            <a:lvl4pPr marL="627061" marR="0" indent="177797" algn="l" defTabSz="457200" rtl="0" eaLnBrk="1" latinLnBrk="0" hangingPunct="1">
              <a:lnSpc>
                <a:spcPct val="100000"/>
              </a:lnSpc>
              <a:spcBef>
                <a:spcPts val="0"/>
              </a:spcBef>
              <a:spcAft>
                <a:spcPts val="0"/>
              </a:spcAft>
              <a:buClr>
                <a:srgbClr val="5AB88F"/>
              </a:buClr>
              <a:buSzTx/>
              <a:buFont typeface="Arial"/>
              <a:buChar char="–"/>
              <a:defRPr sz="692" kern="1200">
                <a:solidFill>
                  <a:schemeClr val="tx1"/>
                </a:solidFill>
                <a:latin typeface="+mn-lt"/>
                <a:ea typeface="+mn-ea"/>
                <a:cs typeface="+mn-cs"/>
              </a:defRPr>
            </a:lvl4pPr>
            <a:lvl5pPr marL="806448" marR="0" indent="0" algn="l" defTabSz="457200" rtl="0" eaLnBrk="1" latinLnBrk="0" hangingPunct="1">
              <a:lnSpc>
                <a:spcPct val="100000"/>
              </a:lnSpc>
              <a:spcBef>
                <a:spcPts val="0"/>
              </a:spcBef>
              <a:spcAft>
                <a:spcPts val="0"/>
              </a:spcAft>
              <a:buClrTx/>
              <a:buSzTx/>
              <a:buFont typeface="Arial"/>
              <a:buNone/>
              <a:defRPr sz="646" kern="1200">
                <a:solidFill>
                  <a:schemeClr val="tx1"/>
                </a:solidFill>
                <a:latin typeface="+mn-lt"/>
                <a:ea typeface="+mn-ea"/>
                <a:cs typeface="+mn-cs"/>
              </a:defRPr>
            </a:lvl5pPr>
            <a:lvl6pPr marL="2321169"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00"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231"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262"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indent="0" algn="just">
              <a:buFont typeface="Wingdings"/>
              <a:buNone/>
              <a:defRPr/>
            </a:pPr>
            <a:endParaRPr lang="fr-FR" dirty="0"/>
          </a:p>
          <a:p>
            <a:pPr marL="0" indent="0" algn="just">
              <a:buFont typeface="Wingdings"/>
              <a:buNone/>
              <a:defRPr/>
            </a:pPr>
            <a:r>
              <a:rPr lang="fr-FR" sz="1400" b="1" dirty="0"/>
              <a:t>Cinq applications en interaction les unes avec les autres :</a:t>
            </a:r>
          </a:p>
          <a:p>
            <a:pPr algn="just">
              <a:defRPr/>
            </a:pPr>
            <a:endParaRPr lang="fr-FR" sz="1400" dirty="0"/>
          </a:p>
          <a:p>
            <a:pPr algn="just">
              <a:defRPr/>
            </a:pPr>
            <a:r>
              <a:rPr lang="fr-FR" sz="1200" b="1" dirty="0">
                <a:solidFill>
                  <a:schemeClr val="tx1"/>
                </a:solidFill>
              </a:rPr>
              <a:t>Siècle orientation </a:t>
            </a:r>
            <a:r>
              <a:rPr lang="fr-FR" sz="1200" dirty="0">
                <a:solidFill>
                  <a:schemeClr val="tx1"/>
                </a:solidFill>
              </a:rPr>
              <a:t>: pour les établissements et les services académiques</a:t>
            </a:r>
          </a:p>
          <a:p>
            <a:pPr marL="0" indent="0" algn="just">
              <a:buNone/>
              <a:defRPr/>
            </a:pPr>
            <a:endParaRPr lang="fr-FR" sz="400" dirty="0">
              <a:solidFill>
                <a:schemeClr val="tx1"/>
              </a:solidFill>
            </a:endParaRPr>
          </a:p>
          <a:p>
            <a:pPr algn="just">
              <a:defRPr/>
            </a:pPr>
            <a:r>
              <a:rPr lang="fr-FR" sz="1200" b="1" dirty="0">
                <a:solidFill>
                  <a:schemeClr val="tx1"/>
                </a:solidFill>
              </a:rPr>
              <a:t>Services en ligne Orientation et Affectation </a:t>
            </a:r>
            <a:r>
              <a:rPr lang="fr-FR" sz="1200" dirty="0">
                <a:solidFill>
                  <a:schemeClr val="tx1"/>
                </a:solidFill>
              </a:rPr>
              <a:t>: pour les familles</a:t>
            </a:r>
          </a:p>
          <a:p>
            <a:pPr algn="just">
              <a:defRPr/>
            </a:pPr>
            <a:endParaRPr lang="fr-FR" sz="400" dirty="0">
              <a:solidFill>
                <a:schemeClr val="tx1"/>
              </a:solidFill>
            </a:endParaRPr>
          </a:p>
          <a:p>
            <a:pPr algn="just">
              <a:defRPr/>
            </a:pPr>
            <a:r>
              <a:rPr lang="fr-FR" sz="1200" b="1" dirty="0">
                <a:solidFill>
                  <a:schemeClr val="tx1"/>
                </a:solidFill>
              </a:rPr>
              <a:t>Affelnet-lycée</a:t>
            </a:r>
            <a:r>
              <a:rPr lang="fr-FR" sz="1200" dirty="0">
                <a:solidFill>
                  <a:schemeClr val="tx1"/>
                </a:solidFill>
              </a:rPr>
              <a:t> : pour les établissements et les services académiques</a:t>
            </a:r>
          </a:p>
          <a:p>
            <a:pPr algn="just">
              <a:defRPr/>
            </a:pPr>
            <a:endParaRPr lang="fr-FR" sz="400" dirty="0">
              <a:solidFill>
                <a:schemeClr val="tx1"/>
              </a:solidFill>
            </a:endParaRPr>
          </a:p>
          <a:p>
            <a:pPr algn="just">
              <a:defRPr/>
            </a:pPr>
            <a:r>
              <a:rPr lang="fr-FR" sz="1200" b="1" dirty="0">
                <a:solidFill>
                  <a:schemeClr val="tx1"/>
                </a:solidFill>
              </a:rPr>
              <a:t>Service en ligne inscriptions : </a:t>
            </a:r>
            <a:r>
              <a:rPr lang="fr-FR" sz="1200" dirty="0">
                <a:solidFill>
                  <a:schemeClr val="tx1"/>
                </a:solidFill>
              </a:rPr>
              <a:t>pour les familles</a:t>
            </a:r>
          </a:p>
        </p:txBody>
      </p:sp>
      <p:sp>
        <p:nvSpPr>
          <p:cNvPr id="2" name="ZoneTexte 1">
            <a:extLst>
              <a:ext uri="{FF2B5EF4-FFF2-40B4-BE49-F238E27FC236}">
                <a16:creationId xmlns:a16="http://schemas.microsoft.com/office/drawing/2014/main" id="{E9482C00-3F2C-2101-60E7-70C4CC5A5223}"/>
              </a:ext>
            </a:extLst>
          </p:cNvPr>
          <p:cNvSpPr txBox="1"/>
          <p:nvPr/>
        </p:nvSpPr>
        <p:spPr bwMode="auto">
          <a:xfrm>
            <a:off x="381000" y="6479500"/>
            <a:ext cx="1143262" cy="276999"/>
          </a:xfrm>
          <a:prstGeom prst="rect">
            <a:avLst/>
          </a:prstGeom>
          <a:noFill/>
        </p:spPr>
        <p:txBody>
          <a:bodyPr wrap="none" rtlCol="0">
            <a:spAutoFit/>
          </a:bodyPr>
          <a:lstStyle/>
          <a:p>
            <a:r>
              <a:rPr lang="fr-FR" sz="1200" dirty="0"/>
              <a:t>Fiches 4 &amp; 17</a:t>
            </a:r>
          </a:p>
        </p:txBody>
      </p:sp>
    </p:spTree>
    <p:extLst>
      <p:ext uri="{BB962C8B-B14F-4D97-AF65-F5344CB8AC3E}">
        <p14:creationId xmlns:p14="http://schemas.microsoft.com/office/powerpoint/2010/main" val="363331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p:cNvSpPr>
          <p:nvPr/>
        </p:nvSpPr>
        <p:spPr bwMode="auto">
          <a:xfrm>
            <a:off x="323528" y="2492896"/>
            <a:ext cx="8639500" cy="4365104"/>
          </a:xfrm>
          <a:prstGeom prst="rect">
            <a:avLst/>
          </a:prstGeom>
        </p:spPr>
        <p:txBody>
          <a:bodyPr vert="horz" lIns="91440" tIns="45720" rIns="91440" bIns="45720" rtlCol="0"/>
          <a:lstStyle/>
          <a:p>
            <a:pPr marL="342900" marR="0" lvl="0" indent="-342900" algn="l" defTabSz="914400">
              <a:lnSpc>
                <a:spcPct val="100000"/>
              </a:lnSpc>
              <a:spcBef>
                <a:spcPts val="0"/>
              </a:spcBef>
              <a:spcAft>
                <a:spcPts val="0"/>
              </a:spcAft>
              <a:buClrTx/>
              <a:buSzTx/>
              <a:defRPr/>
            </a:pPr>
            <a:endParaRPr lang="fr-FR" sz="2000" b="0" i="0" u="none" strike="noStrike" cap="none" spc="0">
              <a:ln>
                <a:noFill/>
              </a:ln>
              <a:solidFill>
                <a:schemeClr val="tx1"/>
              </a:solidFill>
              <a:latin typeface="Cambria"/>
              <a:ea typeface="+mn-ea"/>
              <a:cs typeface="+mn-cs"/>
            </a:endParaRPr>
          </a:p>
        </p:txBody>
      </p:sp>
      <p:sp>
        <p:nvSpPr>
          <p:cNvPr id="5" name="ZoneTexte 8"/>
          <p:cNvSpPr>
            <a:spLocks/>
          </p:cNvSpPr>
          <p:nvPr/>
        </p:nvSpPr>
        <p:spPr bwMode="auto">
          <a:xfrm>
            <a:off x="140455" y="1569595"/>
            <a:ext cx="8856983" cy="461664"/>
          </a:xfrm>
          <a:prstGeom prst="rect">
            <a:avLst/>
          </a:prstGeom>
          <a:noFill/>
        </p:spPr>
        <p:txBody>
          <a:bodyPr wrap="square" rtlCol="0">
            <a:spAutoFit/>
          </a:bodyPr>
          <a:lstStyle/>
          <a:p>
            <a:pPr>
              <a:defRPr/>
            </a:pPr>
            <a:r>
              <a:rPr lang="fr-FR" sz="2400" b="1">
                <a:solidFill>
                  <a:srgbClr val="00B0F0"/>
                </a:solidFill>
                <a:latin typeface="Cambria"/>
                <a:cs typeface="Cambria"/>
              </a:rPr>
              <a:t>	</a:t>
            </a:r>
            <a:endParaRPr lang="fr-FR" sz="2400" b="1">
              <a:solidFill>
                <a:srgbClr val="00B0F0"/>
              </a:solidFill>
              <a:latin typeface="Cambria"/>
            </a:endParaRPr>
          </a:p>
        </p:txBody>
      </p:sp>
      <p:sp>
        <p:nvSpPr>
          <p:cNvPr id="6" name="Titre 1"/>
          <p:cNvSpPr>
            <a:spLocks noGrp="1"/>
          </p:cNvSpPr>
          <p:nvPr>
            <p:ph type="title"/>
          </p:nvPr>
        </p:nvSpPr>
        <p:spPr bwMode="auto">
          <a:xfrm>
            <a:off x="1535552" y="871142"/>
            <a:ext cx="4644088" cy="327282"/>
          </a:xfrm>
        </p:spPr>
        <p:txBody>
          <a:bodyPr vert="horz" lIns="91440" tIns="45720" rIns="91440" bIns="45720" rtlCol="0" anchor="ctr">
            <a:noAutofit/>
          </a:bodyPr>
          <a:lstStyle/>
          <a:p>
            <a:pPr>
              <a:defRPr/>
            </a:pPr>
            <a:r>
              <a:rPr lang="fr-FR" sz="2000" dirty="0"/>
              <a:t>La campagne d’affectation</a:t>
            </a:r>
          </a:p>
        </p:txBody>
      </p:sp>
      <p:sp>
        <p:nvSpPr>
          <p:cNvPr id="7" name="Espace réservé du texte 2"/>
          <p:cNvSpPr>
            <a:spLocks noGrp="1"/>
          </p:cNvSpPr>
          <p:nvPr>
            <p:ph type="body" sz="quarter" idx="13"/>
          </p:nvPr>
        </p:nvSpPr>
        <p:spPr bwMode="auto">
          <a:xfrm>
            <a:off x="698500" y="1520880"/>
            <a:ext cx="7756480" cy="4785841"/>
          </a:xfrm>
        </p:spPr>
        <p:txBody>
          <a:bodyPr/>
          <a:lstStyle/>
          <a:p>
            <a:pPr marL="0" indent="0">
              <a:buNone/>
              <a:defRPr/>
            </a:pPr>
            <a:r>
              <a:rPr lang="fr-FR" sz="1400" dirty="0">
                <a:solidFill>
                  <a:schemeClr val="tx1"/>
                </a:solidFill>
                <a:latin typeface="+mj-lt"/>
                <a:cs typeface="Arial"/>
              </a:rPr>
              <a:t>La campagne d’affectation lycée est constituée de 3</a:t>
            </a:r>
            <a:r>
              <a:rPr lang="fr-FR" sz="1400" b="1" dirty="0">
                <a:solidFill>
                  <a:schemeClr val="tx1"/>
                </a:solidFill>
                <a:latin typeface="+mj-lt"/>
                <a:cs typeface="Arial"/>
              </a:rPr>
              <a:t> tours </a:t>
            </a:r>
            <a:r>
              <a:rPr lang="fr-FR" sz="1400" dirty="0">
                <a:solidFill>
                  <a:schemeClr val="tx1"/>
                </a:solidFill>
                <a:latin typeface="+mj-lt"/>
                <a:cs typeface="Arial"/>
              </a:rPr>
              <a:t>: </a:t>
            </a:r>
            <a:endParaRPr lang="fr-FR" sz="1400" b="0" dirty="0">
              <a:solidFill>
                <a:schemeClr val="tx1"/>
              </a:solidFill>
              <a:latin typeface="+mj-lt"/>
              <a:cs typeface="Arial"/>
            </a:endParaRPr>
          </a:p>
          <a:p>
            <a:pPr marL="0" indent="0">
              <a:buNone/>
              <a:defRPr/>
            </a:pPr>
            <a:endParaRPr lang="fr-FR" sz="1400" b="0" dirty="0">
              <a:solidFill>
                <a:schemeClr val="tx1"/>
              </a:solidFill>
              <a:latin typeface="+mj-lt"/>
              <a:cs typeface="Arial"/>
            </a:endParaRPr>
          </a:p>
          <a:p>
            <a:pPr marL="0" indent="0">
              <a:buNone/>
              <a:defRPr/>
            </a:pPr>
            <a:r>
              <a:rPr lang="fr-FR" sz="1400" b="0" dirty="0">
                <a:solidFill>
                  <a:schemeClr val="tx1"/>
                </a:solidFill>
                <a:latin typeface="+mj-lt"/>
                <a:cs typeface="Arial"/>
              </a:rPr>
              <a:t>	</a:t>
            </a:r>
            <a:r>
              <a:rPr lang="fr-FR" sz="1400" b="0" dirty="0">
                <a:solidFill>
                  <a:srgbClr val="00B050"/>
                </a:solidFill>
                <a:latin typeface="+mj-lt"/>
                <a:cs typeface="Arial"/>
              </a:rPr>
              <a:t>•</a:t>
            </a:r>
            <a:r>
              <a:rPr lang="fr-FR" sz="1400" b="0" dirty="0">
                <a:solidFill>
                  <a:schemeClr val="tx1"/>
                </a:solidFill>
                <a:latin typeface="+mj-lt"/>
                <a:cs typeface="Arial"/>
              </a:rPr>
              <a:t> </a:t>
            </a:r>
            <a:r>
              <a:rPr lang="fr-FR" sz="1400" b="1" dirty="0">
                <a:solidFill>
                  <a:schemeClr val="tx1"/>
                </a:solidFill>
                <a:latin typeface="+mj-lt"/>
                <a:cs typeface="Arial"/>
              </a:rPr>
              <a:t>Un</a:t>
            </a:r>
            <a:r>
              <a:rPr lang="fr-FR" sz="1400" b="0" dirty="0">
                <a:solidFill>
                  <a:schemeClr val="tx1"/>
                </a:solidFill>
                <a:latin typeface="+mj-lt"/>
                <a:cs typeface="Arial"/>
              </a:rPr>
              <a:t> </a:t>
            </a:r>
            <a:r>
              <a:rPr lang="fr-FR" sz="1400" b="1" dirty="0">
                <a:solidFill>
                  <a:schemeClr val="tx1"/>
                </a:solidFill>
                <a:latin typeface="+mj-lt"/>
                <a:cs typeface="Arial"/>
              </a:rPr>
              <a:t>tour principal </a:t>
            </a:r>
            <a:r>
              <a:rPr lang="fr-FR" sz="1400" b="0" dirty="0">
                <a:solidFill>
                  <a:schemeClr val="tx1"/>
                </a:solidFill>
                <a:latin typeface="+mj-lt"/>
                <a:cs typeface="Arial"/>
              </a:rPr>
              <a:t>pour l’entrée en :</a:t>
            </a:r>
            <a:br>
              <a:rPr lang="fr-FR" sz="1400" b="0" dirty="0">
                <a:solidFill>
                  <a:schemeClr val="tx1"/>
                </a:solidFill>
                <a:latin typeface="+mj-lt"/>
                <a:cs typeface="Arial"/>
              </a:rPr>
            </a:br>
            <a:r>
              <a:rPr lang="fr-FR" sz="1400" b="0" dirty="0">
                <a:solidFill>
                  <a:schemeClr val="tx1"/>
                </a:solidFill>
                <a:latin typeface="+mj-lt"/>
                <a:cs typeface="Arial"/>
              </a:rPr>
              <a:t>• 2</a:t>
            </a:r>
            <a:r>
              <a:rPr lang="fr-FR" sz="1400" b="0" baseline="30000" dirty="0">
                <a:solidFill>
                  <a:schemeClr val="tx1"/>
                </a:solidFill>
                <a:latin typeface="+mj-lt"/>
                <a:cs typeface="Arial"/>
              </a:rPr>
              <a:t>de</a:t>
            </a:r>
            <a:r>
              <a:rPr lang="fr-FR" sz="1400" b="0" dirty="0">
                <a:solidFill>
                  <a:schemeClr val="tx1"/>
                </a:solidFill>
                <a:latin typeface="+mj-lt"/>
                <a:cs typeface="Arial"/>
              </a:rPr>
              <a:t> GT et Pro</a:t>
            </a:r>
            <a:br>
              <a:rPr lang="fr-FR" sz="1400" b="0" dirty="0">
                <a:solidFill>
                  <a:schemeClr val="tx1"/>
                </a:solidFill>
                <a:latin typeface="+mj-lt"/>
                <a:cs typeface="Arial"/>
              </a:rPr>
            </a:br>
            <a:r>
              <a:rPr lang="fr-FR" sz="1400" b="0" dirty="0">
                <a:solidFill>
                  <a:schemeClr val="tx1"/>
                </a:solidFill>
                <a:latin typeface="+mj-lt"/>
                <a:cs typeface="Arial"/>
              </a:rPr>
              <a:t>• 1</a:t>
            </a:r>
            <a:r>
              <a:rPr lang="fr-FR" sz="1400" b="0" baseline="30000" dirty="0">
                <a:solidFill>
                  <a:schemeClr val="tx1"/>
                </a:solidFill>
                <a:latin typeface="+mj-lt"/>
                <a:cs typeface="Arial"/>
              </a:rPr>
              <a:t>re</a:t>
            </a:r>
            <a:r>
              <a:rPr lang="fr-FR" sz="1400" b="0" dirty="0">
                <a:solidFill>
                  <a:schemeClr val="tx1"/>
                </a:solidFill>
                <a:latin typeface="+mj-lt"/>
                <a:cs typeface="Arial"/>
              </a:rPr>
              <a:t> année de CAP</a:t>
            </a:r>
          </a:p>
          <a:p>
            <a:pPr marL="0" indent="0">
              <a:buNone/>
              <a:defRPr/>
            </a:pPr>
            <a:r>
              <a:rPr lang="fr-FR" sz="1400" dirty="0">
                <a:solidFill>
                  <a:schemeClr val="tx1"/>
                </a:solidFill>
                <a:latin typeface="+mj-lt"/>
                <a:cs typeface="Arial"/>
              </a:rPr>
              <a:t>•</a:t>
            </a:r>
            <a:r>
              <a:rPr lang="fr-FR" sz="1400" b="0" dirty="0">
                <a:solidFill>
                  <a:schemeClr val="tx1"/>
                </a:solidFill>
                <a:latin typeface="+mj-lt"/>
                <a:cs typeface="Arial"/>
              </a:rPr>
              <a:t> 1</a:t>
            </a:r>
            <a:r>
              <a:rPr lang="fr-FR" sz="1400" b="0" baseline="30000" dirty="0">
                <a:solidFill>
                  <a:schemeClr val="tx1"/>
                </a:solidFill>
                <a:latin typeface="+mj-lt"/>
                <a:cs typeface="Arial"/>
              </a:rPr>
              <a:t>re</a:t>
            </a:r>
            <a:r>
              <a:rPr lang="fr-FR" sz="1400" b="0" dirty="0">
                <a:solidFill>
                  <a:schemeClr val="tx1"/>
                </a:solidFill>
                <a:latin typeface="+mj-lt"/>
                <a:cs typeface="Arial"/>
              </a:rPr>
              <a:t> technologique</a:t>
            </a:r>
            <a:r>
              <a:rPr lang="fr-FR" sz="1400" dirty="0">
                <a:solidFill>
                  <a:schemeClr val="tx1"/>
                </a:solidFill>
                <a:latin typeface="+mj-lt"/>
                <a:cs typeface="Arial"/>
              </a:rPr>
              <a:t> ou </a:t>
            </a:r>
            <a:r>
              <a:rPr lang="fr-FR" sz="1400" b="0" dirty="0">
                <a:solidFill>
                  <a:schemeClr val="tx1"/>
                </a:solidFill>
                <a:latin typeface="+mj-lt"/>
                <a:cs typeface="Arial"/>
              </a:rPr>
              <a:t>professionnelle</a:t>
            </a:r>
            <a:br>
              <a:rPr lang="fr-FR" sz="1400" b="0" dirty="0">
                <a:solidFill>
                  <a:schemeClr val="tx1"/>
                </a:solidFill>
                <a:latin typeface="+mj-lt"/>
                <a:cs typeface="Arial"/>
              </a:rPr>
            </a:br>
            <a:endParaRPr lang="fr-FR" sz="1400" dirty="0">
              <a:latin typeface="+mj-lt"/>
            </a:endParaRPr>
          </a:p>
          <a:p>
            <a:pPr marL="0" indent="0">
              <a:buNone/>
              <a:defRPr/>
            </a:pPr>
            <a:endParaRPr lang="fr-FR" sz="1400" b="0" dirty="0">
              <a:solidFill>
                <a:schemeClr val="tx1"/>
              </a:solidFill>
              <a:latin typeface="+mj-lt"/>
              <a:cs typeface="Arial"/>
            </a:endParaRPr>
          </a:p>
          <a:p>
            <a:pPr marL="0" indent="0">
              <a:buNone/>
              <a:defRPr/>
            </a:pPr>
            <a:r>
              <a:rPr lang="fr-FR" sz="1400" b="1" dirty="0">
                <a:solidFill>
                  <a:schemeClr val="tx1"/>
                </a:solidFill>
                <a:latin typeface="+mj-lt"/>
                <a:cs typeface="Arial"/>
              </a:rPr>
              <a:t>	</a:t>
            </a:r>
            <a:r>
              <a:rPr lang="fr-FR" sz="1400" dirty="0">
                <a:solidFill>
                  <a:srgbClr val="00B050"/>
                </a:solidFill>
                <a:latin typeface="+mj-lt"/>
                <a:cs typeface="Arial"/>
              </a:rPr>
              <a:t>•</a:t>
            </a:r>
            <a:r>
              <a:rPr lang="fr-FR" sz="1400" b="1" dirty="0">
                <a:solidFill>
                  <a:schemeClr val="tx1"/>
                </a:solidFill>
                <a:latin typeface="+mj-lt"/>
                <a:cs typeface="Arial"/>
              </a:rPr>
              <a:t> Tours suivants N°1 et N°2 </a:t>
            </a:r>
            <a:r>
              <a:rPr lang="fr-FR" sz="1400" b="0" dirty="0">
                <a:solidFill>
                  <a:schemeClr val="tx1"/>
                </a:solidFill>
                <a:latin typeface="+mj-lt"/>
                <a:cs typeface="Arial"/>
              </a:rPr>
              <a:t>pour l’entrée en voie professionnelle :</a:t>
            </a:r>
            <a:r>
              <a:rPr lang="fr-FR" sz="1400" dirty="0">
                <a:solidFill>
                  <a:schemeClr val="tx1"/>
                </a:solidFill>
                <a:latin typeface="+mj-lt"/>
                <a:cs typeface="Arial"/>
              </a:rPr>
              <a:t> </a:t>
            </a:r>
            <a:r>
              <a:rPr lang="fr-FR" sz="1400" b="0" dirty="0">
                <a:solidFill>
                  <a:schemeClr val="tx1"/>
                </a:solidFill>
                <a:latin typeface="+mj-lt"/>
                <a:cs typeface="Arial"/>
              </a:rPr>
              <a:t>en 2</a:t>
            </a:r>
            <a:r>
              <a:rPr lang="fr-FR" sz="1400" b="0" baseline="30000" dirty="0">
                <a:solidFill>
                  <a:schemeClr val="tx1"/>
                </a:solidFill>
                <a:latin typeface="+mj-lt"/>
                <a:cs typeface="Arial"/>
              </a:rPr>
              <a:t>de</a:t>
            </a:r>
            <a:r>
              <a:rPr lang="fr-FR" sz="1400" b="0" dirty="0">
                <a:solidFill>
                  <a:schemeClr val="tx1"/>
                </a:solidFill>
                <a:latin typeface="+mj-lt"/>
                <a:cs typeface="Arial"/>
              </a:rPr>
              <a:t> </a:t>
            </a:r>
            <a:r>
              <a:rPr lang="fr-FR" sz="1400" dirty="0">
                <a:solidFill>
                  <a:schemeClr val="tx1"/>
                </a:solidFill>
                <a:latin typeface="+mj-lt"/>
                <a:cs typeface="Arial"/>
              </a:rPr>
              <a:t>P</a:t>
            </a:r>
            <a:r>
              <a:rPr lang="fr-FR" sz="1400" b="0" dirty="0">
                <a:solidFill>
                  <a:schemeClr val="tx1"/>
                </a:solidFill>
                <a:latin typeface="+mj-lt"/>
                <a:cs typeface="Arial"/>
              </a:rPr>
              <a:t>ro, 1CAP2 et 1</a:t>
            </a:r>
            <a:r>
              <a:rPr lang="fr-FR" sz="1400" b="0" baseline="30000" dirty="0">
                <a:solidFill>
                  <a:schemeClr val="tx1"/>
                </a:solidFill>
                <a:latin typeface="+mj-lt"/>
                <a:cs typeface="Arial"/>
              </a:rPr>
              <a:t>re</a:t>
            </a:r>
            <a:r>
              <a:rPr lang="fr-FR" sz="1400" b="0" dirty="0">
                <a:solidFill>
                  <a:schemeClr val="tx1"/>
                </a:solidFill>
                <a:latin typeface="+mj-lt"/>
                <a:cs typeface="Arial"/>
              </a:rPr>
              <a:t> </a:t>
            </a:r>
            <a:r>
              <a:rPr lang="fr-FR" sz="1400" dirty="0">
                <a:solidFill>
                  <a:schemeClr val="tx1"/>
                </a:solidFill>
                <a:latin typeface="+mj-lt"/>
                <a:cs typeface="Arial"/>
              </a:rPr>
              <a:t>P</a:t>
            </a:r>
            <a:r>
              <a:rPr lang="fr-FR" sz="1400" b="0" dirty="0">
                <a:solidFill>
                  <a:schemeClr val="tx1"/>
                </a:solidFill>
                <a:latin typeface="+mj-lt"/>
                <a:cs typeface="Arial"/>
              </a:rPr>
              <a:t>ro des établissement publics EN et Agri ayant des places disponibles. Un </a:t>
            </a:r>
            <a:r>
              <a:rPr lang="fr-FR" sz="1400" b="1" dirty="0">
                <a:solidFill>
                  <a:schemeClr val="tx1"/>
                </a:solidFill>
                <a:latin typeface="+mj-lt"/>
                <a:cs typeface="Arial"/>
              </a:rPr>
              <a:t>Tour suivant N°3 </a:t>
            </a:r>
            <a:r>
              <a:rPr lang="fr-FR" sz="1400" b="0" dirty="0">
                <a:solidFill>
                  <a:schemeClr val="tx1"/>
                </a:solidFill>
                <a:latin typeface="+mj-lt"/>
                <a:cs typeface="Arial"/>
              </a:rPr>
              <a:t>n’est pas exclu.</a:t>
            </a:r>
          </a:p>
          <a:p>
            <a:pPr marL="0" indent="0">
              <a:buNone/>
              <a:defRPr/>
            </a:pPr>
            <a:endParaRPr sz="1400" dirty="0">
              <a:latin typeface="+mj-lt"/>
            </a:endParaRPr>
          </a:p>
          <a:p>
            <a:pPr marL="0" indent="0" algn="ctr">
              <a:buNone/>
              <a:defRPr/>
            </a:pPr>
            <a:endParaRPr lang="fr-FR" sz="1400" dirty="0">
              <a:solidFill>
                <a:schemeClr val="tx1"/>
              </a:solidFill>
              <a:latin typeface="+mj-lt"/>
              <a:cs typeface="Arial"/>
            </a:endParaRPr>
          </a:p>
          <a:p>
            <a:pPr marL="0" indent="0">
              <a:buNone/>
              <a:defRPr/>
            </a:pPr>
            <a:r>
              <a:rPr lang="fr-FR" sz="1400" b="1" dirty="0">
                <a:solidFill>
                  <a:schemeClr val="tx1"/>
                </a:solidFill>
                <a:latin typeface="+mj-lt"/>
                <a:cs typeface="Arial"/>
              </a:rPr>
              <a:t>AFFELMAP</a:t>
            </a:r>
            <a:r>
              <a:rPr lang="fr-FR" sz="1400" dirty="0">
                <a:solidFill>
                  <a:schemeClr val="tx1"/>
                </a:solidFill>
                <a:latin typeface="+mj-lt"/>
                <a:cs typeface="Arial"/>
              </a:rPr>
              <a:t> : accès pour les hors-académie via le service de saisie simplifiée.</a:t>
            </a:r>
            <a:br>
              <a:rPr lang="fr-FR" sz="1400" dirty="0">
                <a:solidFill>
                  <a:schemeClr val="tx1"/>
                </a:solidFill>
                <a:latin typeface="+mj-lt"/>
                <a:cs typeface="Arial"/>
              </a:rPr>
            </a:br>
            <a:r>
              <a:rPr lang="fr-FR" sz="1400" dirty="0">
                <a:solidFill>
                  <a:schemeClr val="tx1"/>
                </a:solidFill>
                <a:latin typeface="+mj-lt"/>
                <a:cs typeface="Arial"/>
              </a:rPr>
              <a:t>Se référer au calendrier de chaque académie.</a:t>
            </a:r>
            <a:br>
              <a:rPr lang="fr-FR" sz="1400" dirty="0">
                <a:solidFill>
                  <a:schemeClr val="tx1"/>
                </a:solidFill>
                <a:latin typeface="+mj-lt"/>
                <a:cs typeface="Arial"/>
              </a:rPr>
            </a:br>
            <a:r>
              <a:rPr lang="fr-FR" sz="1400" dirty="0">
                <a:solidFill>
                  <a:schemeClr val="tx1"/>
                </a:solidFill>
                <a:latin typeface="+mj-lt"/>
                <a:cs typeface="Arial"/>
              </a:rPr>
              <a:t>L’interface AFFELMAP a été revue pour améliorer l’expérience utilisateur.</a:t>
            </a:r>
          </a:p>
          <a:p>
            <a:pPr marL="0" indent="0">
              <a:buNone/>
              <a:defRPr/>
            </a:pPr>
            <a:endParaRPr lang="fr-FR" sz="1400" dirty="0">
              <a:solidFill>
                <a:schemeClr val="tx1"/>
              </a:solidFill>
              <a:latin typeface="+mj-lt"/>
              <a:cs typeface="Arial"/>
            </a:endParaRPr>
          </a:p>
          <a:p>
            <a:pPr marL="0" indent="0">
              <a:buNone/>
              <a:defRPr/>
            </a:pPr>
            <a:endParaRPr lang="fr-FR" sz="1400" dirty="0">
              <a:solidFill>
                <a:schemeClr val="tx1"/>
              </a:solidFill>
              <a:latin typeface="+mj-lt"/>
              <a:cs typeface="Arial"/>
            </a:endParaRPr>
          </a:p>
          <a:p>
            <a:pPr marL="0" indent="0">
              <a:buNone/>
              <a:defRPr/>
            </a:pPr>
            <a:r>
              <a:rPr lang="fr-FR" sz="1400" b="1" i="1" dirty="0">
                <a:solidFill>
                  <a:schemeClr val="tx1"/>
                </a:solidFill>
                <a:latin typeface="+mj-lt"/>
                <a:cs typeface="Arial"/>
              </a:rPr>
              <a:t>Remarque </a:t>
            </a:r>
            <a:r>
              <a:rPr lang="fr-FR" sz="1400" b="1" dirty="0">
                <a:solidFill>
                  <a:schemeClr val="tx1"/>
                </a:solidFill>
                <a:latin typeface="+mj-lt"/>
                <a:cs typeface="Arial"/>
              </a:rPr>
              <a:t>: </a:t>
            </a:r>
            <a:r>
              <a:rPr lang="fr-FR" sz="1400" i="1" dirty="0">
                <a:solidFill>
                  <a:schemeClr val="tx1"/>
                </a:solidFill>
                <a:latin typeface="+mj-lt"/>
                <a:cs typeface="Arial"/>
              </a:rPr>
              <a:t>pour le palier 3</a:t>
            </a:r>
            <a:r>
              <a:rPr lang="fr-FR" sz="1400" i="1" baseline="30000" dirty="0">
                <a:solidFill>
                  <a:schemeClr val="tx1"/>
                </a:solidFill>
                <a:latin typeface="+mj-lt"/>
                <a:cs typeface="Arial"/>
              </a:rPr>
              <a:t>e</a:t>
            </a:r>
            <a:r>
              <a:rPr lang="fr-FR" sz="1400" i="1" dirty="0">
                <a:solidFill>
                  <a:schemeClr val="tx1"/>
                </a:solidFill>
                <a:latin typeface="+mj-lt"/>
                <a:cs typeface="Arial"/>
              </a:rPr>
              <a:t>, si la famille utilise le service en ligne affectation, alors l'établissement d'origine reçoit un e-mail à compter du 28 mai 2024</a:t>
            </a:r>
            <a:r>
              <a:rPr lang="fr-FR" sz="1400" i="1" dirty="0">
                <a:solidFill>
                  <a:srgbClr val="FF0000"/>
                </a:solidFill>
                <a:latin typeface="+mj-lt"/>
                <a:cs typeface="Arial"/>
              </a:rPr>
              <a:t> </a:t>
            </a:r>
            <a:r>
              <a:rPr lang="fr-FR" sz="1400" i="1" dirty="0">
                <a:solidFill>
                  <a:schemeClr val="tx1"/>
                </a:solidFill>
                <a:latin typeface="+mj-lt"/>
                <a:cs typeface="Arial"/>
              </a:rPr>
              <a:t>pour accéder directement à AFFELNET Lycée de l’académie d’accueil sollicitée et compléter la saisie.</a:t>
            </a:r>
          </a:p>
        </p:txBody>
      </p:sp>
      <p:sp>
        <p:nvSpPr>
          <p:cNvPr id="8" name="Espace réservé du numéro de diapositive 5"/>
          <p:cNvSpPr>
            <a:spLocks noGrp="1"/>
          </p:cNvSpPr>
          <p:nvPr>
            <p:ph type="sldNum" sz="quarter" idx="4294967295"/>
          </p:nvPr>
        </p:nvSpPr>
        <p:spPr bwMode="auto">
          <a:xfrm>
            <a:off x="6724650" y="6438900"/>
            <a:ext cx="2057400" cy="365125"/>
          </a:xfrm>
        </p:spPr>
        <p:txBody>
          <a:bodyPr/>
          <a:lstStyle/>
          <a:p>
            <a:pPr>
              <a:defRPr/>
            </a:pPr>
            <a:fld id="{DF7E0924-CFEF-4FA7-BE71-C6F290B144E3}" type="slidenum">
              <a:rPr lang="fr-FR" sz="800"/>
              <a:t>21</a:t>
            </a:fld>
            <a:endParaRPr lang="fr-FR" sz="800"/>
          </a:p>
        </p:txBody>
      </p:sp>
      <p:sp>
        <p:nvSpPr>
          <p:cNvPr id="9" name="Titre 8"/>
          <p:cNvSpPr txBox="1">
            <a:spLocks/>
          </p:cNvSpPr>
          <p:nvPr/>
        </p:nvSpPr>
        <p:spPr bwMode="auto">
          <a:xfrm>
            <a:off x="800998" y="133622"/>
            <a:ext cx="4671333" cy="439736"/>
          </a:xfrm>
          <a:prstGeom prst="rect">
            <a:avLst/>
          </a:prstGeom>
        </p:spPr>
        <p:txBody>
          <a:bodyPr vert="horz" lIns="91440" tIns="45720" rIns="91440" bIns="45720" rtlCol="0" anchor="ctr"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pPr>
              <a:defRPr/>
            </a:pPr>
            <a:r>
              <a:rPr lang="fr-FR" dirty="0" err="1"/>
              <a:t>Affelnet</a:t>
            </a:r>
            <a:r>
              <a:rPr lang="fr-FR" dirty="0"/>
              <a:t> Lycée - Préalables</a:t>
            </a:r>
          </a:p>
        </p:txBody>
      </p:sp>
      <p:sp>
        <p:nvSpPr>
          <p:cNvPr id="2" name="ZoneTexte 1">
            <a:extLst>
              <a:ext uri="{FF2B5EF4-FFF2-40B4-BE49-F238E27FC236}">
                <a16:creationId xmlns:a16="http://schemas.microsoft.com/office/drawing/2014/main" id="{81DAF830-9EC6-E1BB-3CC5-3C8019B24846}"/>
              </a:ext>
            </a:extLst>
          </p:cNvPr>
          <p:cNvSpPr txBox="1"/>
          <p:nvPr/>
        </p:nvSpPr>
        <p:spPr bwMode="auto">
          <a:xfrm>
            <a:off x="381000" y="6479500"/>
            <a:ext cx="1072730" cy="276999"/>
          </a:xfrm>
          <a:prstGeom prst="rect">
            <a:avLst/>
          </a:prstGeom>
          <a:noFill/>
        </p:spPr>
        <p:txBody>
          <a:bodyPr wrap="none" rtlCol="0">
            <a:spAutoFit/>
          </a:bodyPr>
          <a:lstStyle/>
          <a:p>
            <a:r>
              <a:rPr lang="fr-FR" sz="1200" dirty="0"/>
              <a:t>Fiches 5 &amp; 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55576" y="181053"/>
            <a:ext cx="7881400" cy="359256"/>
          </a:xfrm>
        </p:spPr>
        <p:txBody>
          <a:bodyPr>
            <a:noAutofit/>
          </a:bodyPr>
          <a:lstStyle/>
          <a:p>
            <a:pPr>
              <a:defRPr/>
            </a:pPr>
            <a:r>
              <a:rPr lang="fr-FR" dirty="0">
                <a:solidFill>
                  <a:schemeClr val="tx1"/>
                </a:solidFill>
                <a:cs typeface="Arial"/>
              </a:rPr>
              <a:t>Le calendrier - Tour principal</a:t>
            </a:r>
            <a:endParaRPr lang="fr-FR" dirty="0">
              <a:solidFill>
                <a:schemeClr val="tx1"/>
              </a:solidFill>
            </a:endParaRPr>
          </a:p>
        </p:txBody>
      </p:sp>
      <p:graphicFrame>
        <p:nvGraphicFramePr>
          <p:cNvPr id="5" name="Tableau 4"/>
          <p:cNvGraphicFramePr>
            <a:graphicFrameLocks/>
          </p:cNvGraphicFramePr>
          <p:nvPr>
            <p:extLst>
              <p:ext uri="{D42A27DB-BD31-4B8C-83A1-F6EECF244321}">
                <p14:modId xmlns:p14="http://schemas.microsoft.com/office/powerpoint/2010/main" val="310670971"/>
              </p:ext>
            </p:extLst>
          </p:nvPr>
        </p:nvGraphicFramePr>
        <p:xfrm>
          <a:off x="193603" y="668995"/>
          <a:ext cx="8756793" cy="5431657"/>
        </p:xfrm>
        <a:graphic>
          <a:graphicData uri="http://schemas.openxmlformats.org/drawingml/2006/table">
            <a:tbl>
              <a:tblPr firstRow="1" firstCol="1" bandRow="1"/>
              <a:tblGrid>
                <a:gridCol w="1373013">
                  <a:extLst>
                    <a:ext uri="{9D8B030D-6E8A-4147-A177-3AD203B41FA5}">
                      <a16:colId xmlns:a16="http://schemas.microsoft.com/office/drawing/2014/main" val="20000"/>
                    </a:ext>
                  </a:extLst>
                </a:gridCol>
                <a:gridCol w="670560">
                  <a:extLst>
                    <a:ext uri="{9D8B030D-6E8A-4147-A177-3AD203B41FA5}">
                      <a16:colId xmlns:a16="http://schemas.microsoft.com/office/drawing/2014/main" val="20001"/>
                    </a:ext>
                  </a:extLst>
                </a:gridCol>
                <a:gridCol w="6713220">
                  <a:extLst>
                    <a:ext uri="{9D8B030D-6E8A-4147-A177-3AD203B41FA5}">
                      <a16:colId xmlns:a16="http://schemas.microsoft.com/office/drawing/2014/main" val="20002"/>
                    </a:ext>
                  </a:extLst>
                </a:gridCol>
              </a:tblGrid>
              <a:tr h="396326">
                <a:tc>
                  <a:txBody>
                    <a:bodyPr/>
                    <a:lstStyle/>
                    <a:p>
                      <a:pPr algn="ctr">
                        <a:defRPr/>
                      </a:pPr>
                      <a:r>
                        <a:rPr lang="fr-FR" sz="900" b="1" i="0" u="none" dirty="0">
                          <a:solidFill>
                            <a:schemeClr val="tx1"/>
                          </a:solidFill>
                          <a:latin typeface="+mj-lt"/>
                          <a:ea typeface="Arial"/>
                          <a:cs typeface="Arial"/>
                        </a:rPr>
                        <a:t>Mardi 16 avril</a:t>
                      </a:r>
                      <a:endParaRPr sz="900" b="1" i="0" u="none" dirty="0">
                        <a:solidFill>
                          <a:schemeClr val="tx1"/>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algn="ctr">
                      <a:solidFill>
                        <a:srgbClr val="000000"/>
                      </a:solidFill>
                    </a:lnT>
                    <a:lnB w="12699" algn="ctr">
                      <a:solidFill>
                        <a:srgbClr val="000000"/>
                      </a:solidFill>
                    </a:lnB>
                  </a:tcPr>
                </a:tc>
                <a:tc>
                  <a:txBody>
                    <a:bodyPr/>
                    <a:lstStyle/>
                    <a:p>
                      <a:pPr algn="ctr">
                        <a:defRPr/>
                      </a:pPr>
                      <a:endParaRPr sz="900" b="1" i="0" u="none" dirty="0">
                        <a:solidFill>
                          <a:schemeClr val="tx1"/>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algn="ctr">
                      <a:solidFill>
                        <a:srgbClr val="000000"/>
                      </a:solidFill>
                    </a:lnT>
                    <a:lnB w="12699" cap="flat" cmpd="sng" algn="ctr">
                      <a:solidFill>
                        <a:srgbClr val="000000"/>
                      </a:solidFill>
                      <a:prstDash val="solid"/>
                      <a:round/>
                      <a:headEnd type="none" w="med" len="med"/>
                      <a:tailEnd type="none" w="med" len="med"/>
                    </a:lnB>
                  </a:tcPr>
                </a:tc>
                <a:tc>
                  <a:txBody>
                    <a:bodyPr/>
                    <a:lstStyle/>
                    <a:p>
                      <a:pPr>
                        <a:defRPr/>
                      </a:pPr>
                      <a:r>
                        <a:rPr lang="fr-FR" sz="900" b="1" i="0" u="none" dirty="0">
                          <a:solidFill>
                            <a:schemeClr val="tx1"/>
                          </a:solidFill>
                          <a:latin typeface="+mj-lt"/>
                          <a:ea typeface="Arial"/>
                          <a:cs typeface="Arial"/>
                        </a:rPr>
                        <a:t>Transfert de la BEE mise à jour vers AFFELNET Lycée. Après cette date, les modifications SIECLE ne seront plus envoyées vers AFFELNET. Il faudra effectuer la saisie dans AFFELNET.</a:t>
                      </a:r>
                      <a:endParaRPr sz="900" b="1" i="0" u="none" dirty="0">
                        <a:solidFill>
                          <a:schemeClr val="tx1"/>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2841002379"/>
                  </a:ext>
                </a:extLst>
              </a:tr>
              <a:tr h="255479">
                <a:tc>
                  <a:txBody>
                    <a:bodyPr/>
                    <a:lstStyle/>
                    <a:p>
                      <a:pPr algn="ctr">
                        <a:defRPr/>
                      </a:pPr>
                      <a:r>
                        <a:rPr lang="fr-FR" sz="900" b="1" i="0" u="none" dirty="0">
                          <a:solidFill>
                            <a:schemeClr val="tx1"/>
                          </a:solidFill>
                          <a:latin typeface="+mj-lt"/>
                          <a:ea typeface="Arial"/>
                          <a:cs typeface="Arial"/>
                        </a:rPr>
                        <a:t>Du 18 au 19 avril</a:t>
                      </a:r>
                      <a:endParaRPr sz="900" b="1" i="0" u="none" dirty="0">
                        <a:solidFill>
                          <a:schemeClr val="tx1"/>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algn="ctr">
                      <a:solidFill>
                        <a:srgbClr val="000000"/>
                      </a:solidFill>
                    </a:lnB>
                  </a:tcPr>
                </a:tc>
                <a:tc>
                  <a:txBody>
                    <a:bodyPr/>
                    <a:lstStyle/>
                    <a:p>
                      <a:pPr algn="ctr">
                        <a:defRPr/>
                      </a:pPr>
                      <a:endParaRPr sz="900" b="1" i="0" u="none" dirty="0">
                        <a:solidFill>
                          <a:schemeClr val="tx1"/>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1" i="0" u="none" dirty="0">
                          <a:solidFill>
                            <a:schemeClr val="tx1"/>
                          </a:solidFill>
                          <a:latin typeface="+mj-lt"/>
                          <a:ea typeface="Arial"/>
                          <a:cs typeface="Arial"/>
                        </a:rPr>
                        <a:t>Redressement et fiabilisation des adresses élèves et responsables légaux dans </a:t>
                      </a:r>
                      <a:r>
                        <a:rPr lang="fr-FR" sz="900" b="1" i="0" u="none" dirty="0" err="1">
                          <a:solidFill>
                            <a:schemeClr val="tx1"/>
                          </a:solidFill>
                          <a:latin typeface="+mj-lt"/>
                          <a:ea typeface="Arial"/>
                          <a:cs typeface="Arial"/>
                        </a:rPr>
                        <a:t>Affelnet</a:t>
                      </a:r>
                      <a:r>
                        <a:rPr lang="fr-FR" sz="900" b="1" i="0" u="none" dirty="0">
                          <a:solidFill>
                            <a:schemeClr val="tx1"/>
                          </a:solidFill>
                          <a:latin typeface="+mj-lt"/>
                          <a:ea typeface="Arial"/>
                          <a:cs typeface="Arial"/>
                        </a:rPr>
                        <a:t> par les établissements</a:t>
                      </a:r>
                      <a:endParaRPr sz="900" b="1" i="0" u="none" dirty="0">
                        <a:solidFill>
                          <a:schemeClr val="tx1"/>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2408789122"/>
                  </a:ext>
                </a:extLst>
              </a:tr>
              <a:tr h="396326">
                <a:tc>
                  <a:txBody>
                    <a:bodyPr/>
                    <a:lstStyle/>
                    <a:p>
                      <a:pPr algn="ctr">
                        <a:defRPr/>
                      </a:pPr>
                      <a:r>
                        <a:rPr sz="900" b="1" i="0" u="none" dirty="0">
                          <a:solidFill>
                            <a:srgbClr val="ED7D31"/>
                          </a:solidFill>
                          <a:latin typeface="+mj-lt"/>
                          <a:ea typeface="Arial"/>
                          <a:cs typeface="Arial"/>
                        </a:rPr>
                        <a:t>A </a:t>
                      </a:r>
                      <a:r>
                        <a:rPr sz="900" b="1" i="0" u="none" dirty="0" err="1">
                          <a:solidFill>
                            <a:srgbClr val="ED7D31"/>
                          </a:solidFill>
                          <a:latin typeface="+mj-lt"/>
                          <a:ea typeface="Arial"/>
                          <a:cs typeface="Arial"/>
                        </a:rPr>
                        <a:t>partir</a:t>
                      </a:r>
                      <a:r>
                        <a:rPr sz="900" b="1" i="0" u="none" dirty="0">
                          <a:solidFill>
                            <a:srgbClr val="ED7D31"/>
                          </a:solidFill>
                          <a:latin typeface="+mj-lt"/>
                          <a:ea typeface="Arial"/>
                          <a:cs typeface="Arial"/>
                        </a:rPr>
                        <a:t> du </a:t>
                      </a:r>
                      <a:r>
                        <a:rPr sz="900" b="1" i="0" u="none" dirty="0" err="1">
                          <a:solidFill>
                            <a:srgbClr val="ED7D31"/>
                          </a:solidFill>
                          <a:latin typeface="+mj-lt"/>
                          <a:ea typeface="Arial"/>
                          <a:cs typeface="Arial"/>
                        </a:rPr>
                        <a:t>lundi</a:t>
                      </a:r>
                      <a:r>
                        <a:rPr sz="900" b="1" i="0" u="none" dirty="0">
                          <a:solidFill>
                            <a:srgbClr val="ED7D31"/>
                          </a:solidFill>
                          <a:latin typeface="+mj-lt"/>
                          <a:ea typeface="Arial"/>
                          <a:cs typeface="Arial"/>
                        </a:rPr>
                        <a:t> </a:t>
                      </a:r>
                      <a:r>
                        <a:rPr lang="fr-FR" sz="900" b="1" i="0" u="none" dirty="0">
                          <a:solidFill>
                            <a:srgbClr val="ED7D31"/>
                          </a:solidFill>
                          <a:latin typeface="+mj-lt"/>
                          <a:ea typeface="Arial"/>
                          <a:cs typeface="Arial"/>
                        </a:rPr>
                        <a:t>6</a:t>
                      </a:r>
                      <a:r>
                        <a:rPr sz="900" b="1" i="0" u="none" dirty="0">
                          <a:solidFill>
                            <a:srgbClr val="ED7D31"/>
                          </a:solidFill>
                          <a:latin typeface="+mj-lt"/>
                          <a:ea typeface="Arial"/>
                          <a:cs typeface="Arial"/>
                        </a:rPr>
                        <a:t> </a:t>
                      </a:r>
                      <a:r>
                        <a:rPr sz="900" b="1" i="0" u="none" dirty="0" err="1">
                          <a:solidFill>
                            <a:srgbClr val="ED7D31"/>
                          </a:solidFill>
                          <a:latin typeface="+mj-lt"/>
                          <a:ea typeface="Arial"/>
                          <a:cs typeface="Arial"/>
                        </a:rPr>
                        <a:t>mai</a:t>
                      </a:r>
                      <a:endParaRPr sz="900" b="1" i="0" u="none" dirty="0">
                        <a:solidFill>
                          <a:srgbClr val="ED7D31"/>
                        </a:solidFill>
                        <a:latin typeface="+mj-lt"/>
                        <a:ea typeface="Arial"/>
                        <a:cs typeface="Arial"/>
                      </a:endParaRPr>
                    </a:p>
                  </a:txBody>
                  <a:tcPr marL="85725" marR="9524" marT="9524" marB="0" anchor="ctr">
                    <a:lnL w="12699" algn="ctr">
                      <a:solidFill>
                        <a:srgbClr val="000000"/>
                      </a:solidFill>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tc>
                  <a:txBody>
                    <a:bodyPr/>
                    <a:lstStyle/>
                    <a:p>
                      <a:pPr algn="ctr">
                        <a:defRPr/>
                      </a:pPr>
                      <a:endParaRPr sz="900" b="1" i="0" u="none">
                        <a:solidFill>
                          <a:srgbClr val="ED7D31"/>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sz="900" b="1" i="0" u="none" dirty="0">
                          <a:solidFill>
                            <a:srgbClr val="ED7D31"/>
                          </a:solidFill>
                          <a:latin typeface="+mj-lt"/>
                          <a:ea typeface="Arial"/>
                          <a:cs typeface="Arial"/>
                        </a:rPr>
                        <a:t>Début de la   </a:t>
                      </a:r>
                      <a:r>
                        <a:rPr sz="900" b="1" i="0" u="none" dirty="0" err="1">
                          <a:solidFill>
                            <a:srgbClr val="ED7D31"/>
                          </a:solidFill>
                          <a:latin typeface="+mj-lt"/>
                          <a:ea typeface="Arial"/>
                          <a:cs typeface="Arial"/>
                        </a:rPr>
                        <a:t>saisie</a:t>
                      </a:r>
                      <a:r>
                        <a:rPr sz="900" b="1" i="0" u="none" dirty="0">
                          <a:solidFill>
                            <a:srgbClr val="ED7D31"/>
                          </a:solidFill>
                          <a:latin typeface="+mj-lt"/>
                          <a:ea typeface="Arial"/>
                          <a:cs typeface="Arial"/>
                        </a:rPr>
                        <a:t> des </a:t>
                      </a:r>
                      <a:r>
                        <a:rPr sz="900" b="1" i="0" u="none" dirty="0" err="1">
                          <a:solidFill>
                            <a:srgbClr val="ED7D31"/>
                          </a:solidFill>
                          <a:latin typeface="+mj-lt"/>
                          <a:ea typeface="Arial"/>
                          <a:cs typeface="Arial"/>
                        </a:rPr>
                        <a:t>vœux</a:t>
                      </a:r>
                      <a:r>
                        <a:rPr sz="900" b="1" i="0" u="none" dirty="0">
                          <a:solidFill>
                            <a:srgbClr val="ED7D31"/>
                          </a:solidFill>
                          <a:latin typeface="+mj-lt"/>
                          <a:ea typeface="Arial"/>
                          <a:cs typeface="Arial"/>
                        </a:rPr>
                        <a:t> par les </a:t>
                      </a:r>
                      <a:r>
                        <a:rPr sz="900" b="1" i="0" u="none" dirty="0" err="1">
                          <a:solidFill>
                            <a:srgbClr val="ED7D31"/>
                          </a:solidFill>
                          <a:latin typeface="+mj-lt"/>
                          <a:ea typeface="Arial"/>
                          <a:cs typeface="Arial"/>
                        </a:rPr>
                        <a:t>familles</a:t>
                      </a:r>
                      <a:r>
                        <a:rPr sz="900" b="1" i="0" u="none" dirty="0">
                          <a:solidFill>
                            <a:srgbClr val="ED7D31"/>
                          </a:solidFill>
                          <a:latin typeface="+mj-lt"/>
                          <a:ea typeface="Arial"/>
                          <a:cs typeface="Arial"/>
                        </a:rPr>
                        <a:t> des </a:t>
                      </a:r>
                      <a:r>
                        <a:rPr sz="900" b="1" i="0" u="none" dirty="0" err="1">
                          <a:solidFill>
                            <a:srgbClr val="ED7D31"/>
                          </a:solidFill>
                          <a:latin typeface="+mj-lt"/>
                          <a:ea typeface="Arial"/>
                          <a:cs typeface="Arial"/>
                        </a:rPr>
                        <a:t>élèves</a:t>
                      </a:r>
                      <a:r>
                        <a:rPr sz="900" b="1" i="0" u="none" dirty="0">
                          <a:solidFill>
                            <a:srgbClr val="ED7D31"/>
                          </a:solidFill>
                          <a:latin typeface="+mj-lt"/>
                          <a:ea typeface="Arial"/>
                          <a:cs typeface="Arial"/>
                        </a:rPr>
                        <a:t> de 3</a:t>
                      </a:r>
                      <a:r>
                        <a:rPr sz="750" b="1" i="0" u="none" baseline="30000" dirty="0">
                          <a:solidFill>
                            <a:srgbClr val="ED7D31"/>
                          </a:solidFill>
                          <a:latin typeface="+mj-lt"/>
                          <a:ea typeface="Arial"/>
                          <a:cs typeface="Arial"/>
                        </a:rPr>
                        <a:t>ème</a:t>
                      </a:r>
                      <a:r>
                        <a:rPr sz="900" b="1" i="0" u="none" dirty="0">
                          <a:solidFill>
                            <a:srgbClr val="ED7D31"/>
                          </a:solidFill>
                          <a:latin typeface="+mj-lt"/>
                          <a:ea typeface="Arial"/>
                          <a:cs typeface="Arial"/>
                        </a:rPr>
                        <a:t> dans le </a:t>
                      </a:r>
                      <a:r>
                        <a:rPr lang="fr-FR" sz="900" b="1" i="0" u="none" dirty="0">
                          <a:solidFill>
                            <a:srgbClr val="ED7D31"/>
                          </a:solidFill>
                          <a:latin typeface="+mj-lt"/>
                          <a:ea typeface="Arial"/>
                          <a:cs typeface="Arial"/>
                        </a:rPr>
                        <a:t>Service en ligne</a:t>
                      </a:r>
                      <a:r>
                        <a:rPr sz="900" b="1" i="0" u="none" dirty="0">
                          <a:solidFill>
                            <a:srgbClr val="ED7D31"/>
                          </a:solidFill>
                          <a:latin typeface="+mj-lt"/>
                          <a:ea typeface="Arial"/>
                          <a:cs typeface="Arial"/>
                        </a:rPr>
                        <a:t> Affectation (</a:t>
                      </a:r>
                      <a:r>
                        <a:rPr lang="fr-FR" sz="900" b="1" i="0" u="none" dirty="0">
                          <a:solidFill>
                            <a:srgbClr val="ED7D31"/>
                          </a:solidFill>
                          <a:latin typeface="+mj-lt"/>
                          <a:ea typeface="Arial"/>
                          <a:cs typeface="Arial"/>
                        </a:rPr>
                        <a:t>SLA</a:t>
                      </a:r>
                      <a:r>
                        <a:rPr sz="900" b="1" i="0" u="none" dirty="0">
                          <a:solidFill>
                            <a:srgbClr val="ED7D31"/>
                          </a:solidFill>
                          <a:latin typeface="+mj-lt"/>
                          <a:ea typeface="Arial"/>
                          <a:cs typeface="Arial"/>
                        </a:rPr>
                        <a:t>)</a:t>
                      </a:r>
                      <a:br>
                        <a:rPr sz="900" b="1" i="0" u="none" dirty="0">
                          <a:solidFill>
                            <a:srgbClr val="ED7D31"/>
                          </a:solidFill>
                          <a:latin typeface="+mj-lt"/>
                          <a:ea typeface="Arial"/>
                          <a:cs typeface="Arial"/>
                        </a:rPr>
                      </a:br>
                      <a:r>
                        <a:rPr sz="900" b="1" i="0" u="none" dirty="0" err="1">
                          <a:solidFill>
                            <a:srgbClr val="000000"/>
                          </a:solidFill>
                          <a:latin typeface="+mj-lt"/>
                          <a:ea typeface="Arial"/>
                          <a:cs typeface="Arial"/>
                        </a:rPr>
                        <a:t>Ouverture</a:t>
                      </a:r>
                      <a:r>
                        <a:rPr sz="900" b="1" i="0" u="none" dirty="0">
                          <a:solidFill>
                            <a:srgbClr val="000000"/>
                          </a:solidFill>
                          <a:latin typeface="+mj-lt"/>
                          <a:ea typeface="Arial"/>
                          <a:cs typeface="Arial"/>
                        </a:rPr>
                        <a:t> AFFELNET Lycée aux </a:t>
                      </a:r>
                      <a:r>
                        <a:rPr sz="900" b="1" i="0" u="none" dirty="0" err="1">
                          <a:solidFill>
                            <a:srgbClr val="000000"/>
                          </a:solidFill>
                          <a:latin typeface="+mj-lt"/>
                          <a:ea typeface="Arial"/>
                          <a:cs typeface="Arial"/>
                        </a:rPr>
                        <a:t>établissements</a:t>
                      </a:r>
                      <a:r>
                        <a:rPr sz="900" b="1" i="0" u="none" dirty="0">
                          <a:solidFill>
                            <a:srgbClr val="000000"/>
                          </a:solidFill>
                          <a:latin typeface="+mj-lt"/>
                          <a:ea typeface="Arial"/>
                          <a:cs typeface="Arial"/>
                        </a:rPr>
                        <a:t>   </a:t>
                      </a:r>
                      <a:r>
                        <a:rPr sz="900" b="1" i="0" u="none" dirty="0" err="1">
                          <a:solidFill>
                            <a:srgbClr val="000000"/>
                          </a:solidFill>
                          <a:latin typeface="+mj-lt"/>
                          <a:ea typeface="Arial"/>
                          <a:cs typeface="Arial"/>
                        </a:rPr>
                        <a:t>palier</a:t>
                      </a:r>
                      <a:r>
                        <a:rPr sz="900" b="1" i="0" u="none" dirty="0">
                          <a:solidFill>
                            <a:srgbClr val="000000"/>
                          </a:solidFill>
                          <a:latin typeface="+mj-lt"/>
                          <a:ea typeface="Arial"/>
                          <a:cs typeface="Arial"/>
                        </a:rPr>
                        <a:t> </a:t>
                      </a:r>
                      <a:r>
                        <a:rPr sz="900" b="1" i="0" u="none" dirty="0" err="1">
                          <a:solidFill>
                            <a:srgbClr val="000000"/>
                          </a:solidFill>
                          <a:latin typeface="+mj-lt"/>
                          <a:ea typeface="Arial"/>
                          <a:cs typeface="Arial"/>
                        </a:rPr>
                        <a:t>d'origine</a:t>
                      </a:r>
                      <a:r>
                        <a:rPr sz="900" b="1" i="0" u="none" dirty="0">
                          <a:solidFill>
                            <a:srgbClr val="000000"/>
                          </a:solidFill>
                          <a:latin typeface="+mj-lt"/>
                          <a:ea typeface="Arial"/>
                          <a:cs typeface="Arial"/>
                        </a:rPr>
                        <a:t> 3ème et 2de</a:t>
                      </a:r>
                    </a:p>
                  </a:txBody>
                  <a:tcPr marL="171450" marR="9524" marT="9524" marB="0" anchor="ctr">
                    <a:lnL w="12699" algn="ctr">
                      <a:solidFill>
                        <a:srgbClr val="000000"/>
                      </a:solidFill>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10000"/>
                  </a:ext>
                </a:extLst>
              </a:tr>
              <a:tr h="257693">
                <a:tc>
                  <a:txBody>
                    <a:bodyPr/>
                    <a:lstStyle/>
                    <a:p>
                      <a:pPr algn="ctr">
                        <a:defRPr/>
                      </a:pPr>
                      <a:r>
                        <a:rPr lang="fr-FR" sz="900" b="1" i="0" u="none" dirty="0">
                          <a:solidFill>
                            <a:srgbClr val="ED7D31"/>
                          </a:solidFill>
                          <a:latin typeface="+mj-lt"/>
                          <a:ea typeface="Arial"/>
                          <a:cs typeface="Arial"/>
                        </a:rPr>
                        <a:t>Lundi 27 </a:t>
                      </a:r>
                      <a:r>
                        <a:rPr sz="900" b="1" i="0" u="none" dirty="0" err="1">
                          <a:solidFill>
                            <a:srgbClr val="ED7D31"/>
                          </a:solidFill>
                          <a:latin typeface="+mj-lt"/>
                          <a:ea typeface="Arial"/>
                          <a:cs typeface="Arial"/>
                        </a:rPr>
                        <a:t>mai</a:t>
                      </a:r>
                      <a:endParaRPr sz="900" b="1" i="0" u="none" dirty="0">
                        <a:solidFill>
                          <a:srgbClr val="ED7D31"/>
                        </a:solidFill>
                        <a:latin typeface="+mj-lt"/>
                        <a:ea typeface="Arial"/>
                        <a:cs typeface="Arial"/>
                      </a:endParaRPr>
                    </a:p>
                  </a:txBody>
                  <a:tcPr marL="85725" marR="9524" marT="9524"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algn="ctr">
                        <a:defRPr/>
                      </a:pPr>
                      <a:r>
                        <a:rPr lang="fr-FR" sz="900" b="1" i="0" u="none" dirty="0">
                          <a:solidFill>
                            <a:srgbClr val="ED7D31"/>
                          </a:solidFill>
                          <a:latin typeface="+mj-lt"/>
                          <a:ea typeface="Arial"/>
                          <a:cs typeface="Arial"/>
                        </a:rPr>
                        <a:t>23h59</a:t>
                      </a:r>
                      <a:endParaRPr sz="900" b="1" i="0" u="none" dirty="0">
                        <a:solidFill>
                          <a:srgbClr val="ED7D31"/>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sz="900" b="1" i="0" u="none" dirty="0">
                          <a:solidFill>
                            <a:srgbClr val="ED7D31"/>
                          </a:solidFill>
                          <a:latin typeface="+mj-lt"/>
                          <a:ea typeface="Arial"/>
                          <a:cs typeface="Arial"/>
                        </a:rPr>
                        <a:t>Fin de la </a:t>
                      </a:r>
                      <a:r>
                        <a:rPr sz="900" b="1" i="0" u="none" dirty="0" err="1">
                          <a:solidFill>
                            <a:srgbClr val="ED7D31"/>
                          </a:solidFill>
                          <a:latin typeface="+mj-lt"/>
                          <a:ea typeface="Arial"/>
                          <a:cs typeface="Arial"/>
                        </a:rPr>
                        <a:t>saisie</a:t>
                      </a:r>
                      <a:r>
                        <a:rPr sz="900" b="1" i="0" u="none" dirty="0">
                          <a:solidFill>
                            <a:srgbClr val="ED7D31"/>
                          </a:solidFill>
                          <a:latin typeface="+mj-lt"/>
                          <a:ea typeface="Arial"/>
                          <a:cs typeface="Arial"/>
                        </a:rPr>
                        <a:t> des </a:t>
                      </a:r>
                      <a:r>
                        <a:rPr sz="900" b="1" i="0" u="none" dirty="0" err="1">
                          <a:solidFill>
                            <a:srgbClr val="ED7D31"/>
                          </a:solidFill>
                          <a:latin typeface="+mj-lt"/>
                          <a:ea typeface="Arial"/>
                          <a:cs typeface="Arial"/>
                        </a:rPr>
                        <a:t>vœux</a:t>
                      </a:r>
                      <a:r>
                        <a:rPr sz="900" b="1" i="0" u="none" dirty="0">
                          <a:solidFill>
                            <a:srgbClr val="ED7D31"/>
                          </a:solidFill>
                          <a:latin typeface="+mj-lt"/>
                          <a:ea typeface="Arial"/>
                          <a:cs typeface="Arial"/>
                        </a:rPr>
                        <a:t> par les </a:t>
                      </a:r>
                      <a:r>
                        <a:rPr sz="900" b="1" i="0" u="none" dirty="0" err="1">
                          <a:solidFill>
                            <a:srgbClr val="ED7D31"/>
                          </a:solidFill>
                          <a:latin typeface="+mj-lt"/>
                          <a:ea typeface="Arial"/>
                          <a:cs typeface="Arial"/>
                        </a:rPr>
                        <a:t>familles</a:t>
                      </a:r>
                      <a:r>
                        <a:rPr sz="900" b="1" i="0" u="none" dirty="0">
                          <a:solidFill>
                            <a:srgbClr val="ED7D31"/>
                          </a:solidFill>
                          <a:latin typeface="+mj-lt"/>
                          <a:ea typeface="Arial"/>
                          <a:cs typeface="Arial"/>
                        </a:rPr>
                        <a:t> </a:t>
                      </a:r>
                      <a:r>
                        <a:rPr lang="fr-FR" sz="900" b="1" i="0" u="none" dirty="0">
                          <a:solidFill>
                            <a:srgbClr val="ED7D31"/>
                          </a:solidFill>
                          <a:latin typeface="+mj-lt"/>
                          <a:ea typeface="Arial"/>
                          <a:cs typeface="Arial"/>
                        </a:rPr>
                        <a:t>SLA et bascule des vœux dans </a:t>
                      </a:r>
                      <a:r>
                        <a:rPr lang="fr-FR" sz="900" b="1" i="0" u="none" dirty="0" err="1">
                          <a:solidFill>
                            <a:srgbClr val="ED7D31"/>
                          </a:solidFill>
                          <a:latin typeface="+mj-lt"/>
                          <a:ea typeface="Arial"/>
                          <a:cs typeface="Arial"/>
                        </a:rPr>
                        <a:t>Affelnet</a:t>
                      </a:r>
                      <a:endParaRPr sz="900" b="1" i="0" u="none" dirty="0">
                        <a:solidFill>
                          <a:srgbClr val="ED7D31"/>
                        </a:solidFill>
                        <a:latin typeface="+mj-lt"/>
                        <a:ea typeface="Arial"/>
                        <a:cs typeface="Arial"/>
                      </a:endParaRPr>
                    </a:p>
                  </a:txBody>
                  <a:tcPr marL="171450" marR="9524" marT="9524"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1"/>
                  </a:ext>
                </a:extLst>
              </a:tr>
              <a:tr h="375844">
                <a:tc>
                  <a:txBody>
                    <a:bodyPr/>
                    <a:lstStyle/>
                    <a:p>
                      <a:pPr algn="ctr">
                        <a:defRPr/>
                      </a:pPr>
                      <a:r>
                        <a:rPr sz="900" b="1" i="0" u="none" dirty="0">
                          <a:solidFill>
                            <a:srgbClr val="000000"/>
                          </a:solidFill>
                          <a:latin typeface="+mj-lt"/>
                          <a:ea typeface="Arial"/>
                          <a:cs typeface="Arial"/>
                        </a:rPr>
                        <a:t>Du </a:t>
                      </a:r>
                      <a:r>
                        <a:rPr lang="fr-FR" sz="900" b="1" i="0" u="none" dirty="0">
                          <a:solidFill>
                            <a:srgbClr val="000000"/>
                          </a:solidFill>
                          <a:latin typeface="+mj-lt"/>
                          <a:ea typeface="Arial"/>
                          <a:cs typeface="Arial"/>
                        </a:rPr>
                        <a:t>mardi 28 mai</a:t>
                      </a:r>
                      <a:br>
                        <a:rPr lang="fr-FR" sz="900" b="1" i="0" u="none" dirty="0">
                          <a:solidFill>
                            <a:srgbClr val="000000"/>
                          </a:solidFill>
                          <a:latin typeface="+mj-lt"/>
                          <a:ea typeface="Arial"/>
                          <a:cs typeface="Arial"/>
                        </a:rPr>
                      </a:br>
                      <a:r>
                        <a:rPr sz="900" b="1" i="0" u="none" dirty="0">
                          <a:solidFill>
                            <a:srgbClr val="000000"/>
                          </a:solidFill>
                          <a:latin typeface="+mj-lt"/>
                          <a:ea typeface="Arial"/>
                          <a:cs typeface="Arial"/>
                        </a:rPr>
                        <a:t>au </a:t>
                      </a:r>
                      <a:r>
                        <a:rPr lang="fr-FR" sz="900" b="1" i="0" u="none" dirty="0">
                          <a:solidFill>
                            <a:srgbClr val="000000"/>
                          </a:solidFill>
                          <a:latin typeface="+mj-lt"/>
                          <a:ea typeface="Arial"/>
                          <a:cs typeface="Arial"/>
                        </a:rPr>
                        <a:t>mercredi 5 </a:t>
                      </a:r>
                      <a:r>
                        <a:rPr sz="900" b="1" i="0" u="none" dirty="0" err="1">
                          <a:solidFill>
                            <a:srgbClr val="000000"/>
                          </a:solidFill>
                          <a:latin typeface="+mj-lt"/>
                          <a:ea typeface="Arial"/>
                          <a:cs typeface="Arial"/>
                        </a:rPr>
                        <a:t>juin</a:t>
                      </a:r>
                      <a:endParaRPr sz="900" b="1" i="0" u="none" dirty="0">
                        <a:solidFill>
                          <a:srgbClr val="000000"/>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algn="ctr">
                      <a:solidFill>
                        <a:srgbClr val="000000"/>
                      </a:solidFill>
                    </a:lnB>
                  </a:tcPr>
                </a:tc>
                <a:tc>
                  <a:txBody>
                    <a:bodyPr/>
                    <a:lstStyle/>
                    <a:p>
                      <a:pPr algn="ctr">
                        <a:defRPr/>
                      </a:pPr>
                      <a:r>
                        <a:rPr lang="fr-FR" sz="900" b="1" i="0" u="none" dirty="0">
                          <a:solidFill>
                            <a:srgbClr val="000000"/>
                          </a:solidFill>
                          <a:latin typeface="+mj-lt"/>
                          <a:ea typeface="Arial"/>
                          <a:cs typeface="Arial"/>
                        </a:rPr>
                        <a:t>09h</a:t>
                      </a:r>
                    </a:p>
                    <a:p>
                      <a:pPr algn="ctr">
                        <a:defRPr/>
                      </a:pPr>
                      <a:r>
                        <a:rPr lang="fr-FR" sz="900" b="1" i="0" u="none" dirty="0">
                          <a:solidFill>
                            <a:srgbClr val="000000"/>
                          </a:solidFill>
                          <a:latin typeface="+mj-lt"/>
                          <a:ea typeface="Arial"/>
                          <a:cs typeface="Arial"/>
                        </a:rPr>
                        <a:t>12h</a:t>
                      </a: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0" i="0" u="none" noProof="0" dirty="0">
                          <a:solidFill>
                            <a:srgbClr val="000000"/>
                          </a:solidFill>
                          <a:latin typeface="+mj-lt"/>
                          <a:ea typeface="Arial"/>
                          <a:cs typeface="Arial"/>
                        </a:rPr>
                        <a:t>Contrôles des saisies réalisées par les familles via le SLA, et saisie des informations complémentaires.</a:t>
                      </a:r>
                      <a:br>
                        <a:rPr lang="fr-FR" sz="900" b="0" i="0" u="none" noProof="0" dirty="0">
                          <a:solidFill>
                            <a:srgbClr val="000000"/>
                          </a:solidFill>
                          <a:latin typeface="+mj-lt"/>
                          <a:ea typeface="Arial"/>
                          <a:cs typeface="Arial"/>
                        </a:rPr>
                      </a:br>
                      <a:r>
                        <a:rPr lang="fr-FR" sz="900" b="0" i="0" u="none" noProof="0" dirty="0">
                          <a:solidFill>
                            <a:srgbClr val="000000"/>
                          </a:solidFill>
                          <a:latin typeface="+mj-lt"/>
                          <a:ea typeface="Arial"/>
                          <a:cs typeface="Arial"/>
                        </a:rPr>
                        <a:t>Fin des saisies tous paliers.</a:t>
                      </a: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10003"/>
                  </a:ext>
                </a:extLst>
              </a:tr>
              <a:tr h="409781">
                <a:tc>
                  <a:txBody>
                    <a:bodyPr/>
                    <a:lstStyle/>
                    <a:p>
                      <a:pPr algn="ctr">
                        <a:defRPr/>
                      </a:pPr>
                      <a:r>
                        <a:rPr lang="fr-FR" sz="900" b="1" i="0" u="none" dirty="0">
                          <a:solidFill>
                            <a:srgbClr val="000000"/>
                          </a:solidFill>
                          <a:latin typeface="+mj-lt"/>
                          <a:ea typeface="Arial"/>
                          <a:cs typeface="Arial"/>
                        </a:rPr>
                        <a:t>  Du mercredi 5 juin </a:t>
                      </a:r>
                      <a:br>
                        <a:rPr lang="fr-FR" sz="900" b="1" i="0" u="none" dirty="0">
                          <a:solidFill>
                            <a:srgbClr val="000000"/>
                          </a:solidFill>
                          <a:latin typeface="+mj-lt"/>
                          <a:ea typeface="Arial"/>
                          <a:cs typeface="Arial"/>
                        </a:rPr>
                      </a:br>
                      <a:r>
                        <a:rPr lang="fr-FR" sz="900" b="1" i="0" u="none" dirty="0">
                          <a:solidFill>
                            <a:srgbClr val="000000"/>
                          </a:solidFill>
                          <a:latin typeface="+mj-lt"/>
                          <a:ea typeface="Arial"/>
                          <a:cs typeface="Arial"/>
                        </a:rPr>
                        <a:t>  au jeudi 13 juin</a:t>
                      </a:r>
                      <a:endParaRPr sz="900" b="1" i="0" u="none" dirty="0">
                        <a:solidFill>
                          <a:srgbClr val="000000"/>
                        </a:solidFill>
                        <a:latin typeface="+mj-lt"/>
                        <a:ea typeface="Arial"/>
                        <a:cs typeface="Arial"/>
                      </a:endParaRPr>
                    </a:p>
                  </a:txBody>
                  <a:tcPr marL="9524" marR="9524" marT="9524"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algn="ctr">
                        <a:defRPr/>
                      </a:pPr>
                      <a:r>
                        <a:rPr lang="fr-FR" sz="900" b="1" i="0" u="none" dirty="0">
                          <a:solidFill>
                            <a:srgbClr val="000000"/>
                          </a:solidFill>
                          <a:latin typeface="+mj-lt"/>
                          <a:ea typeface="Arial"/>
                          <a:cs typeface="Arial"/>
                        </a:rPr>
                        <a:t>14h</a:t>
                      </a:r>
                    </a:p>
                    <a:p>
                      <a:pPr algn="ctr">
                        <a:defRPr/>
                      </a:pPr>
                      <a:r>
                        <a:rPr lang="fr-FR" sz="900" b="1" i="0" u="none" dirty="0">
                          <a:solidFill>
                            <a:srgbClr val="000000"/>
                          </a:solidFill>
                          <a:latin typeface="+mj-lt"/>
                          <a:ea typeface="Arial"/>
                          <a:cs typeface="Arial"/>
                        </a:rPr>
                        <a:t>12h</a:t>
                      </a: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1" i="0" u="none" noProof="0" dirty="0">
                          <a:solidFill>
                            <a:srgbClr val="000000"/>
                          </a:solidFill>
                          <a:latin typeface="+mj-lt"/>
                          <a:ea typeface="Arial"/>
                          <a:cs typeface="Arial"/>
                        </a:rPr>
                        <a:t>Ouverture </a:t>
                      </a:r>
                      <a:r>
                        <a:rPr lang="fr-FR" sz="900" b="0" i="0" u="sng" noProof="0" dirty="0">
                          <a:solidFill>
                            <a:srgbClr val="000000"/>
                          </a:solidFill>
                          <a:latin typeface="+mj-lt"/>
                          <a:ea typeface="Arial"/>
                          <a:cs typeface="Arial"/>
                        </a:rPr>
                        <a:t>aux établissements d'accueil</a:t>
                      </a:r>
                      <a:r>
                        <a:rPr lang="fr-FR" sz="900" b="0" i="0" u="none" noProof="0" dirty="0">
                          <a:solidFill>
                            <a:srgbClr val="000000"/>
                          </a:solidFill>
                          <a:latin typeface="+mj-lt"/>
                          <a:ea typeface="Arial"/>
                          <a:cs typeface="Arial"/>
                        </a:rPr>
                        <a:t> du module « </a:t>
                      </a:r>
                      <a:r>
                        <a:rPr lang="fr-FR" sz="900" b="1" i="0" u="none" noProof="0" dirty="0">
                          <a:solidFill>
                            <a:srgbClr val="000000"/>
                          </a:solidFill>
                          <a:latin typeface="+mj-lt"/>
                          <a:ea typeface="Arial"/>
                          <a:cs typeface="Arial"/>
                        </a:rPr>
                        <a:t>Travail en commission</a:t>
                      </a:r>
                      <a:r>
                        <a:rPr lang="fr-FR" sz="900" b="0" i="0" u="none" noProof="0" dirty="0">
                          <a:solidFill>
                            <a:srgbClr val="000000"/>
                          </a:solidFill>
                          <a:latin typeface="+mj-lt"/>
                          <a:ea typeface="Arial"/>
                          <a:cs typeface="Arial"/>
                        </a:rPr>
                        <a:t> » pour </a:t>
                      </a:r>
                      <a:r>
                        <a:rPr lang="fr-FR" sz="900" b="1" i="0" u="none" noProof="0" dirty="0">
                          <a:solidFill>
                            <a:srgbClr val="000000"/>
                          </a:solidFill>
                          <a:latin typeface="+mj-lt"/>
                          <a:ea typeface="Arial"/>
                          <a:cs typeface="Arial"/>
                        </a:rPr>
                        <a:t>consultation et saisie des vœux sur commission délocalisées</a:t>
                      </a:r>
                      <a:r>
                        <a:rPr lang="fr-FR" sz="900" b="0" i="0" u="none" noProof="0" dirty="0">
                          <a:solidFill>
                            <a:srgbClr val="000000"/>
                          </a:solidFill>
                          <a:latin typeface="+mj-lt"/>
                          <a:ea typeface="Arial"/>
                          <a:cs typeface="Arial"/>
                        </a:rPr>
                        <a:t> (formations à recrutement particulier ou formations privées sous contrat)</a:t>
                      </a:r>
                    </a:p>
                  </a:txBody>
                  <a:tcPr marL="171450" marR="9524" marT="9524"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4"/>
                  </a:ext>
                </a:extLst>
              </a:tr>
              <a:tr h="269929">
                <a:tc>
                  <a:txBody>
                    <a:bodyPr/>
                    <a:lstStyle/>
                    <a:p>
                      <a:pPr algn="ctr">
                        <a:defRPr/>
                      </a:pPr>
                      <a:r>
                        <a:rPr lang="fr-FR" sz="900" b="1" i="0" u="none" dirty="0">
                          <a:solidFill>
                            <a:srgbClr val="000000"/>
                          </a:solidFill>
                          <a:latin typeface="+mj-lt"/>
                          <a:ea typeface="Arial"/>
                          <a:cs typeface="Arial"/>
                        </a:rPr>
                        <a:t>Mercredi 5</a:t>
                      </a:r>
                      <a:r>
                        <a:rPr sz="900" b="1" i="0" u="none" dirty="0">
                          <a:solidFill>
                            <a:srgbClr val="000000"/>
                          </a:solidFill>
                          <a:latin typeface="+mj-lt"/>
                          <a:ea typeface="Arial"/>
                          <a:cs typeface="Arial"/>
                        </a:rPr>
                        <a:t> </a:t>
                      </a:r>
                      <a:r>
                        <a:rPr sz="900" b="1" i="0" u="none" dirty="0" err="1">
                          <a:solidFill>
                            <a:srgbClr val="000000"/>
                          </a:solidFill>
                          <a:latin typeface="+mj-lt"/>
                          <a:ea typeface="Arial"/>
                          <a:cs typeface="Arial"/>
                        </a:rPr>
                        <a:t>juin</a:t>
                      </a:r>
                      <a:endParaRPr sz="900" b="1" i="0" u="none" dirty="0">
                        <a:solidFill>
                          <a:srgbClr val="000000"/>
                        </a:solidFill>
                        <a:latin typeface="+mj-lt"/>
                        <a:ea typeface="Arial"/>
                        <a:cs typeface="Arial"/>
                      </a:endParaRPr>
                    </a:p>
                  </a:txBody>
                  <a:tcPr marL="85725" marR="9524" marT="9524"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algn="ctr">
                        <a:defRPr/>
                      </a:pP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1" i="0" u="none" noProof="0" dirty="0">
                          <a:solidFill>
                            <a:srgbClr val="000000"/>
                          </a:solidFill>
                          <a:latin typeface="+mj-lt"/>
                          <a:ea typeface="Arial"/>
                          <a:cs typeface="Arial"/>
                        </a:rPr>
                        <a:t>Date limite du transfert du LSU dans AFFELNET par établissement Palier d'origine 3</a:t>
                      </a:r>
                      <a:r>
                        <a:rPr lang="fr-FR" sz="750" b="1" i="0" u="none" baseline="30000" noProof="0" dirty="0">
                          <a:solidFill>
                            <a:srgbClr val="000000"/>
                          </a:solidFill>
                          <a:latin typeface="+mj-lt"/>
                          <a:ea typeface="Arial"/>
                          <a:cs typeface="Arial"/>
                        </a:rPr>
                        <a:t>ème</a:t>
                      </a:r>
                    </a:p>
                  </a:txBody>
                  <a:tcPr marL="171450" marR="9524" marT="9524"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5"/>
                  </a:ext>
                </a:extLst>
              </a:tr>
              <a:tr h="296422">
                <a:tc>
                  <a:txBody>
                    <a:bodyPr/>
                    <a:lstStyle/>
                    <a:p>
                      <a:pPr algn="ctr">
                        <a:defRPr/>
                      </a:pPr>
                      <a:r>
                        <a:rPr lang="fr-FR" sz="900" b="1" i="0" u="none" dirty="0">
                          <a:solidFill>
                            <a:srgbClr val="000000"/>
                          </a:solidFill>
                          <a:latin typeface="+mj-lt"/>
                          <a:ea typeface="Arial"/>
                          <a:cs typeface="Arial"/>
                        </a:rPr>
                        <a:t>Mardi </a:t>
                      </a:r>
                      <a:r>
                        <a:rPr sz="900" b="1" i="0" u="none" dirty="0">
                          <a:solidFill>
                            <a:srgbClr val="000000"/>
                          </a:solidFill>
                          <a:latin typeface="+mj-lt"/>
                          <a:ea typeface="Arial"/>
                          <a:cs typeface="Arial"/>
                        </a:rPr>
                        <a:t>1</a:t>
                      </a:r>
                      <a:r>
                        <a:rPr lang="fr-FR" sz="900" b="1" i="0" u="none" dirty="0">
                          <a:solidFill>
                            <a:srgbClr val="000000"/>
                          </a:solidFill>
                          <a:latin typeface="+mj-lt"/>
                          <a:ea typeface="Arial"/>
                          <a:cs typeface="Arial"/>
                        </a:rPr>
                        <a:t>1</a:t>
                      </a:r>
                      <a:r>
                        <a:rPr sz="900" b="1" i="0" u="none" dirty="0">
                          <a:solidFill>
                            <a:srgbClr val="000000"/>
                          </a:solidFill>
                          <a:latin typeface="+mj-lt"/>
                          <a:ea typeface="Arial"/>
                          <a:cs typeface="Arial"/>
                        </a:rPr>
                        <a:t> </a:t>
                      </a:r>
                      <a:r>
                        <a:rPr sz="900" b="1" i="0" u="none" dirty="0" err="1">
                          <a:solidFill>
                            <a:srgbClr val="000000"/>
                          </a:solidFill>
                          <a:latin typeface="+mj-lt"/>
                          <a:ea typeface="Arial"/>
                          <a:cs typeface="Arial"/>
                        </a:rPr>
                        <a:t>juin</a:t>
                      </a:r>
                      <a:endParaRPr sz="900" b="1" i="0" u="none" dirty="0">
                        <a:solidFill>
                          <a:srgbClr val="000000"/>
                        </a:solidFill>
                        <a:latin typeface="+mj-lt"/>
                        <a:ea typeface="Arial"/>
                        <a:cs typeface="Arial"/>
                      </a:endParaRPr>
                    </a:p>
                  </a:txBody>
                  <a:tcPr marL="85725" marR="9524" marT="9524" marB="0" anchor="ctr">
                    <a:lnL w="12699" algn="ctr">
                      <a:solidFill>
                        <a:srgbClr val="000000"/>
                      </a:solidFill>
                    </a:lnL>
                    <a:lnR w="12699" algn="ctr">
                      <a:solidFill>
                        <a:srgbClr val="000000"/>
                      </a:solidFill>
                    </a:lnR>
                    <a:lnT w="12699" algn="ctr">
                      <a:solidFill>
                        <a:srgbClr val="000000"/>
                      </a:solidFill>
                    </a:lnT>
                    <a:lnB w="12699" cap="flat" cmpd="sng" algn="ctr">
                      <a:solidFill>
                        <a:srgbClr val="000000"/>
                      </a:solidFill>
                      <a:prstDash val="solid"/>
                      <a:round/>
                      <a:headEnd type="none" w="med" len="med"/>
                      <a:tailEnd type="none" w="med" len="med"/>
                    </a:lnB>
                    <a:solidFill>
                      <a:srgbClr val="D9E2F3"/>
                    </a:solidFill>
                  </a:tcPr>
                </a:tc>
                <a:tc>
                  <a:txBody>
                    <a:bodyPr/>
                    <a:lstStyle/>
                    <a:p>
                      <a:pPr algn="ctr">
                        <a:defRPr/>
                      </a:pP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solidFill>
                      <a:srgbClr val="D9E2F3"/>
                    </a:solidFill>
                  </a:tcPr>
                </a:tc>
                <a:tc>
                  <a:txBody>
                    <a:bodyPr/>
                    <a:lstStyle/>
                    <a:p>
                      <a:pPr>
                        <a:defRPr/>
                      </a:pPr>
                      <a:r>
                        <a:rPr lang="fr-FR" sz="900" b="0" i="0" u="none" noProof="0" dirty="0">
                          <a:solidFill>
                            <a:srgbClr val="000000"/>
                          </a:solidFill>
                          <a:latin typeface="+mj-lt"/>
                          <a:ea typeface="Arial"/>
                          <a:cs typeface="Arial"/>
                        </a:rPr>
                        <a:t>Commissions d’appel de fin de 3</a:t>
                      </a:r>
                      <a:r>
                        <a:rPr lang="fr-FR" sz="900" b="0" i="0" u="none" baseline="30000" noProof="0" dirty="0">
                          <a:solidFill>
                            <a:srgbClr val="000000"/>
                          </a:solidFill>
                          <a:latin typeface="+mj-lt"/>
                          <a:ea typeface="Arial"/>
                          <a:cs typeface="Arial"/>
                        </a:rPr>
                        <a:t>e</a:t>
                      </a:r>
                      <a:endParaRPr lang="fr-FR" sz="900" b="0" i="0" u="none" noProof="0" dirty="0">
                        <a:solidFill>
                          <a:srgbClr val="000000"/>
                        </a:solidFill>
                        <a:latin typeface="+mj-lt"/>
                        <a:ea typeface="Arial"/>
                        <a:cs typeface="Arial"/>
                      </a:endParaRPr>
                    </a:p>
                  </a:txBody>
                  <a:tcPr marL="171450" marR="9524" marT="9524" marB="0" anchor="ctr">
                    <a:lnL w="12699" algn="ctr">
                      <a:solidFill>
                        <a:srgbClr val="000000"/>
                      </a:solidFill>
                    </a:lnL>
                    <a:lnR w="12699" algn="ctr">
                      <a:solidFill>
                        <a:srgbClr val="000000"/>
                      </a:solidFill>
                    </a:lnR>
                    <a:lnT w="12699" algn="ctr">
                      <a:solidFill>
                        <a:srgbClr val="000000"/>
                      </a:solidFill>
                    </a:lnT>
                    <a:lnB w="12699"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6"/>
                  </a:ext>
                </a:extLst>
              </a:tr>
              <a:tr h="249923">
                <a:tc>
                  <a:txBody>
                    <a:bodyPr/>
                    <a:lstStyle/>
                    <a:p>
                      <a:pPr algn="ctr">
                        <a:defRPr/>
                      </a:pPr>
                      <a:r>
                        <a:rPr lang="fr-FR" sz="900" b="1" i="0" u="none" dirty="0">
                          <a:solidFill>
                            <a:srgbClr val="000000"/>
                          </a:solidFill>
                          <a:latin typeface="+mj-lt"/>
                          <a:ea typeface="Arial"/>
                          <a:cs typeface="Arial"/>
                        </a:rPr>
                        <a:t>Mercredi 12 </a:t>
                      </a:r>
                      <a:r>
                        <a:rPr sz="900" b="1" i="0" u="none" dirty="0" err="1">
                          <a:solidFill>
                            <a:srgbClr val="000000"/>
                          </a:solidFill>
                          <a:latin typeface="+mj-lt"/>
                          <a:ea typeface="Arial"/>
                          <a:cs typeface="Arial"/>
                        </a:rPr>
                        <a:t>juin</a:t>
                      </a:r>
                      <a:endParaRPr sz="900" b="1" i="0" u="none" dirty="0">
                        <a:solidFill>
                          <a:srgbClr val="000000"/>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algn="ctr">
                      <a:solidFill>
                        <a:srgbClr val="000000"/>
                      </a:solidFill>
                    </a:lnT>
                    <a:lnB w="12699" cap="flat" cmpd="sng" algn="ctr">
                      <a:solidFill>
                        <a:srgbClr val="000000"/>
                      </a:solidFill>
                      <a:prstDash val="solid"/>
                      <a:round/>
                      <a:headEnd type="none" w="med" len="med"/>
                      <a:tailEnd type="none" w="med" len="med"/>
                    </a:lnB>
                    <a:solidFill>
                      <a:srgbClr val="D9E2F3"/>
                    </a:solidFill>
                  </a:tcPr>
                </a:tc>
                <a:tc>
                  <a:txBody>
                    <a:bodyPr/>
                    <a:lstStyle/>
                    <a:p>
                      <a:pPr algn="ctr">
                        <a:defRPr/>
                      </a:pPr>
                      <a:endParaRPr sz="900" b="0" i="0" u="none" dirty="0">
                        <a:solidFill>
                          <a:srgbClr val="000000"/>
                        </a:solidFill>
                        <a:latin typeface="+mj-lt"/>
                        <a:ea typeface="Calibri"/>
                        <a:cs typeface="Calibri"/>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solidFill>
                      <a:srgbClr val="D9E2F3"/>
                    </a:solidFill>
                  </a:tcPr>
                </a:tc>
                <a:tc>
                  <a:txBody>
                    <a:bodyPr/>
                    <a:lstStyle/>
                    <a:p>
                      <a:pPr>
                        <a:defRPr/>
                      </a:pPr>
                      <a:r>
                        <a:rPr lang="fr-FR" sz="900" b="0" i="0" u="none" noProof="0" dirty="0">
                          <a:solidFill>
                            <a:srgbClr val="000000"/>
                          </a:solidFill>
                          <a:latin typeface="+mj-lt"/>
                          <a:ea typeface="Arial"/>
                          <a:cs typeface="Arial"/>
                        </a:rPr>
                        <a:t>Commissions d’appel de fin de 2GT</a:t>
                      </a:r>
                      <a:endParaRPr lang="fr-FR" sz="750" b="0" i="0" u="none" baseline="30000" noProof="0" dirty="0">
                        <a:solidFill>
                          <a:srgbClr val="000000"/>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algn="ctr">
                      <a:solidFill>
                        <a:srgbClr val="000000"/>
                      </a:solidFill>
                    </a:lnT>
                    <a:lnB w="12699"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68309211"/>
                  </a:ext>
                </a:extLst>
              </a:tr>
              <a:tr h="249923">
                <a:tc>
                  <a:txBody>
                    <a:bodyPr/>
                    <a:lstStyle/>
                    <a:p>
                      <a:pPr algn="ctr">
                        <a:defRPr/>
                      </a:pPr>
                      <a:r>
                        <a:rPr lang="fr-FR" sz="900" b="1" i="0" u="none" dirty="0">
                          <a:solidFill>
                            <a:srgbClr val="000000"/>
                          </a:solidFill>
                          <a:latin typeface="+mj-lt"/>
                          <a:ea typeface="Arial"/>
                          <a:cs typeface="Arial"/>
                        </a:rPr>
                        <a:t>Mercredi 12 juin</a:t>
                      </a:r>
                      <a:endParaRPr sz="900" b="1" i="0" u="none" dirty="0">
                        <a:solidFill>
                          <a:srgbClr val="000000"/>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noFill/>
                  </a:tcPr>
                </a:tc>
                <a:tc>
                  <a:txBody>
                    <a:bodyPr/>
                    <a:lstStyle/>
                    <a:p>
                      <a:pPr algn="ctr">
                        <a:defRPr/>
                      </a:pPr>
                      <a:r>
                        <a:rPr lang="fr-FR" sz="900" b="1" i="0" u="none" dirty="0">
                          <a:solidFill>
                            <a:srgbClr val="000000"/>
                          </a:solidFill>
                          <a:latin typeface="+mj-lt"/>
                          <a:ea typeface="Calibri"/>
                          <a:cs typeface="Calibri"/>
                        </a:rPr>
                        <a:t>Matin</a:t>
                      </a:r>
                      <a:endParaRPr sz="900" b="1" i="0" u="none" dirty="0">
                        <a:solidFill>
                          <a:srgbClr val="000000"/>
                        </a:solidFill>
                        <a:latin typeface="+mj-lt"/>
                        <a:ea typeface="Calibri"/>
                        <a:cs typeface="Calibri"/>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noFill/>
                  </a:tcPr>
                </a:tc>
                <a:tc>
                  <a:txBody>
                    <a:bodyPr/>
                    <a:lstStyle/>
                    <a:p>
                      <a:pPr>
                        <a:defRPr/>
                      </a:pPr>
                      <a:r>
                        <a:rPr lang="fr-FR" sz="900" dirty="0">
                          <a:latin typeface="+mj-lt"/>
                        </a:rPr>
                        <a:t>Fin de saisies des modifications des vœux après commission d’appel 3è par les collèges</a:t>
                      </a:r>
                      <a:endParaRPr lang="fr-FR" sz="900" b="0" i="0" u="none" baseline="30000" noProof="0" dirty="0">
                        <a:solidFill>
                          <a:srgbClr val="000000"/>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911176"/>
                  </a:ext>
                </a:extLst>
              </a:tr>
              <a:tr h="249923">
                <a:tc rowSpan="2">
                  <a:txBody>
                    <a:bodyPr/>
                    <a:lstStyle/>
                    <a:p>
                      <a:pPr algn="ctr">
                        <a:defRPr/>
                      </a:pPr>
                      <a:r>
                        <a:rPr lang="fr-FR" sz="900" b="1" i="0" u="none" dirty="0">
                          <a:solidFill>
                            <a:srgbClr val="000000"/>
                          </a:solidFill>
                          <a:latin typeface="+mj-lt"/>
                          <a:ea typeface="Arial"/>
                          <a:cs typeface="Arial"/>
                        </a:rPr>
                        <a:t>Jeudi 13 juin</a:t>
                      </a: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noFill/>
                  </a:tcPr>
                </a:tc>
                <a:tc>
                  <a:txBody>
                    <a:bodyPr/>
                    <a:lstStyle/>
                    <a:p>
                      <a:pPr algn="ctr">
                        <a:defRPr/>
                      </a:pPr>
                      <a:r>
                        <a:rPr lang="fr-FR" sz="900" b="1" i="0" u="none" dirty="0">
                          <a:solidFill>
                            <a:srgbClr val="000000"/>
                          </a:solidFill>
                          <a:latin typeface="+mj-lt"/>
                          <a:ea typeface="Calibri"/>
                          <a:cs typeface="Calibri"/>
                        </a:rPr>
                        <a:t>Matin</a:t>
                      </a:r>
                      <a:endParaRPr sz="900" b="1" i="0" u="none" dirty="0">
                        <a:solidFill>
                          <a:srgbClr val="000000"/>
                        </a:solidFill>
                        <a:latin typeface="+mj-lt"/>
                        <a:ea typeface="Calibri"/>
                        <a:cs typeface="Calibri"/>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noFill/>
                  </a:tcPr>
                </a:tc>
                <a:tc>
                  <a:txBody>
                    <a:bodyPr/>
                    <a:lstStyle/>
                    <a:p>
                      <a:pPr>
                        <a:defRPr/>
                      </a:pPr>
                      <a:r>
                        <a:rPr lang="fr-FR" sz="900" dirty="0">
                          <a:latin typeface="+mj-lt"/>
                        </a:rPr>
                        <a:t>Fin de saisies des modifications des vœux après commission d’appel 2GT par les lycées</a:t>
                      </a:r>
                      <a:endParaRPr lang="fr-FR" sz="900" b="0" i="0" u="none" baseline="30000" noProof="0" dirty="0">
                        <a:solidFill>
                          <a:srgbClr val="000000"/>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7643290"/>
                  </a:ext>
                </a:extLst>
              </a:tr>
              <a:tr h="249923">
                <a:tc vMerge="1">
                  <a:txBody>
                    <a:bodyPr/>
                    <a:lstStyle/>
                    <a:p>
                      <a:endParaRPr dirty="0"/>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lgn="ctr">
                        <a:defRPr/>
                      </a:pPr>
                      <a:r>
                        <a:rPr lang="fr-FR" sz="900" b="1" i="0" u="none" dirty="0">
                          <a:solidFill>
                            <a:srgbClr val="000000"/>
                          </a:solidFill>
                          <a:latin typeface="+mj-lt"/>
                          <a:ea typeface="Arial"/>
                          <a:cs typeface="Arial"/>
                        </a:rPr>
                        <a:t>14h</a:t>
                      </a: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1" dirty="0"/>
                        <a:t>Fermeture AFFELNET</a:t>
                      </a:r>
                      <a:r>
                        <a:rPr lang="fr-FR" sz="900" dirty="0"/>
                        <a:t> - OPA pré-tours sécurisées Voie Professionnelle post 3</a:t>
                      </a:r>
                      <a:r>
                        <a:rPr lang="fr-FR" sz="900" baseline="30000" dirty="0"/>
                        <a:t>e</a:t>
                      </a:r>
                      <a:r>
                        <a:rPr lang="fr-FR" sz="900" dirty="0"/>
                        <a:t> et 1</a:t>
                      </a:r>
                      <a:r>
                        <a:rPr lang="fr-FR" sz="900" baseline="30000" dirty="0"/>
                        <a:t>re</a:t>
                      </a:r>
                      <a:r>
                        <a:rPr lang="fr-FR" sz="900" dirty="0"/>
                        <a:t> technologique post 2GT</a:t>
                      </a:r>
                      <a:endParaRPr lang="fr-FR" sz="900" b="0" i="0" u="none" noProof="0" dirty="0">
                        <a:solidFill>
                          <a:srgbClr val="000000"/>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869724"/>
                  </a:ext>
                </a:extLst>
              </a:tr>
              <a:tr h="249994">
                <a:tc rowSpan="2">
                  <a:txBody>
                    <a:bodyPr/>
                    <a:lstStyle/>
                    <a:p>
                      <a:pPr marL="0" marR="0" lvl="0" indent="0" algn="ctr" defTabSz="844062" rtl="0" eaLnBrk="1" fontAlgn="auto" latinLnBrk="0" hangingPunct="1">
                        <a:lnSpc>
                          <a:spcPct val="100000"/>
                        </a:lnSpc>
                        <a:spcBef>
                          <a:spcPts val="0"/>
                        </a:spcBef>
                        <a:spcAft>
                          <a:spcPts val="0"/>
                        </a:spcAft>
                        <a:buClrTx/>
                        <a:buSzTx/>
                        <a:buFontTx/>
                        <a:buNone/>
                        <a:tabLst/>
                        <a:defRPr/>
                      </a:pPr>
                      <a:r>
                        <a:rPr lang="fr-FR" sz="900" b="1" i="0" u="none" dirty="0">
                          <a:solidFill>
                            <a:srgbClr val="000000"/>
                          </a:solidFill>
                          <a:latin typeface="+mj-lt"/>
                          <a:ea typeface="Arial"/>
                          <a:cs typeface="Arial"/>
                        </a:rPr>
                        <a:t>Vendredi 14 juin</a:t>
                      </a: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rowSpan="2">
                  <a:txBody>
                    <a:bodyPr/>
                    <a:lstStyle/>
                    <a:p>
                      <a:pPr algn="ctr">
                        <a:defRPr/>
                      </a:pPr>
                      <a:r>
                        <a:rPr lang="fr-FR" sz="900" b="1" i="0" u="none" dirty="0">
                          <a:solidFill>
                            <a:srgbClr val="000000"/>
                          </a:solidFill>
                          <a:latin typeface="+mj-lt"/>
                          <a:ea typeface="Arial"/>
                          <a:cs typeface="Arial"/>
                        </a:rPr>
                        <a:t>16h</a:t>
                      </a:r>
                      <a:endParaRPr sz="900" b="1" i="0" u="none" dirty="0">
                        <a:solidFill>
                          <a:srgbClr val="000000"/>
                        </a:solidFill>
                        <a:latin typeface="+mj-lt"/>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1" dirty="0"/>
                        <a:t>Ouverture du menu « Résultats Provisoires » </a:t>
                      </a:r>
                      <a:r>
                        <a:rPr lang="fr-FR" sz="900" dirty="0"/>
                        <a:t>pour identifier les élèves sans pré-affectation concernés par les OPA</a:t>
                      </a:r>
                      <a:endParaRPr lang="fr-FR" sz="900" b="0" i="0" u="none" noProof="0" dirty="0">
                        <a:solidFill>
                          <a:srgbClr val="000000"/>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2844753472"/>
                  </a:ext>
                </a:extLst>
              </a:tr>
              <a:tr h="249994">
                <a:tc vMerge="1">
                  <a:txBody>
                    <a:bodyPr/>
                    <a:lstStyle/>
                    <a:p>
                      <a:pPr marL="0" marR="0" lvl="0" indent="0" algn="l" defTabSz="844062" rtl="0" eaLnBrk="1" fontAlgn="auto" latinLnBrk="0" hangingPunct="1">
                        <a:lnSpc>
                          <a:spcPct val="100000"/>
                        </a:lnSpc>
                        <a:spcBef>
                          <a:spcPts val="0"/>
                        </a:spcBef>
                        <a:spcAft>
                          <a:spcPts val="0"/>
                        </a:spcAft>
                        <a:buClrTx/>
                        <a:buSzTx/>
                        <a:buFontTx/>
                        <a:buNone/>
                        <a:tabLst/>
                        <a:defRPr/>
                      </a:pPr>
                      <a:endParaRPr lang="fr-FR" sz="900" b="1" i="0" u="none" dirty="0">
                        <a:solidFill>
                          <a:srgbClr val="000000"/>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vMerge="1">
                  <a:txBody>
                    <a:bodyPr/>
                    <a:lstStyle/>
                    <a:p>
                      <a:endParaRPr dirty="0"/>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1" i="0" u="none" noProof="0" dirty="0">
                          <a:solidFill>
                            <a:srgbClr val="000000"/>
                          </a:solidFill>
                          <a:latin typeface="+mj-lt"/>
                          <a:ea typeface="Arial"/>
                          <a:cs typeface="Arial"/>
                        </a:rPr>
                        <a:t>Saisie des vœux supplémentaires pour ces élèves en consultant le sous-menu « Places Disponibles »</a:t>
                      </a: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2207191566"/>
                  </a:ext>
                </a:extLst>
              </a:tr>
              <a:tr h="386875">
                <a:tc>
                  <a:txBody>
                    <a:bodyPr/>
                    <a:lstStyle/>
                    <a:p>
                      <a:pPr algn="ctr">
                        <a:defRPr/>
                      </a:pPr>
                      <a:r>
                        <a:rPr lang="fr-FR" sz="900" b="1" i="0" u="none" dirty="0">
                          <a:solidFill>
                            <a:srgbClr val="000000"/>
                          </a:solidFill>
                          <a:latin typeface="+mj-lt"/>
                          <a:ea typeface="Arial"/>
                          <a:cs typeface="Arial"/>
                        </a:rPr>
                        <a:t>Mardi 18</a:t>
                      </a:r>
                      <a:r>
                        <a:rPr sz="900" b="1" i="0" u="none" dirty="0">
                          <a:solidFill>
                            <a:srgbClr val="000000"/>
                          </a:solidFill>
                          <a:latin typeface="+mj-lt"/>
                          <a:ea typeface="Arial"/>
                          <a:cs typeface="Arial"/>
                        </a:rPr>
                        <a:t> </a:t>
                      </a:r>
                      <a:r>
                        <a:rPr sz="900" b="1" i="0" u="none" dirty="0" err="1">
                          <a:solidFill>
                            <a:srgbClr val="000000"/>
                          </a:solidFill>
                          <a:latin typeface="+mj-lt"/>
                          <a:ea typeface="Arial"/>
                          <a:cs typeface="Arial"/>
                        </a:rPr>
                        <a:t>juin</a:t>
                      </a:r>
                      <a:endParaRPr sz="900" b="1" i="0" u="none" dirty="0">
                        <a:solidFill>
                          <a:srgbClr val="000000"/>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algn="ctr">
                      <a:solidFill>
                        <a:srgbClr val="000000"/>
                      </a:solidFill>
                    </a:lnB>
                  </a:tcPr>
                </a:tc>
                <a:tc>
                  <a:txBody>
                    <a:bodyPr/>
                    <a:lstStyle/>
                    <a:p>
                      <a:pPr algn="ctr">
                        <a:defRPr/>
                      </a:pPr>
                      <a:r>
                        <a:rPr lang="fr-FR" sz="900" b="1" i="0" u="none" dirty="0">
                          <a:solidFill>
                            <a:srgbClr val="000000"/>
                          </a:solidFill>
                          <a:latin typeface="+mj-lt"/>
                          <a:ea typeface="Arial"/>
                          <a:cs typeface="Arial"/>
                        </a:rPr>
                        <a:t>12h</a:t>
                      </a: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dirty="0"/>
                        <a:t>Fin de saisie des vœux complémentaires (ajout de vœux – pas de suppression) pour :</a:t>
                      </a:r>
                      <a:br>
                        <a:rPr lang="fr-FR" sz="900" dirty="0"/>
                      </a:br>
                      <a:r>
                        <a:rPr lang="fr-FR" sz="900" b="1" dirty="0"/>
                        <a:t>Fermeture AFFELNET Lycée « Résultats Provisoires »</a:t>
                      </a:r>
                      <a:endParaRPr lang="fr-FR" sz="900" b="1" i="0" u="none" baseline="0" noProof="0" dirty="0">
                        <a:solidFill>
                          <a:srgbClr val="000000"/>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10011"/>
                  </a:ext>
                </a:extLst>
              </a:tr>
              <a:tr h="329138">
                <a:tc>
                  <a:txBody>
                    <a:bodyPr/>
                    <a:lstStyle/>
                    <a:p>
                      <a:pPr algn="ctr">
                        <a:defRPr/>
                      </a:pPr>
                      <a:r>
                        <a:rPr lang="fr-FR" sz="900" b="1" i="0" u="none" dirty="0">
                          <a:solidFill>
                            <a:srgbClr val="000000"/>
                          </a:solidFill>
                          <a:latin typeface="+mj-lt"/>
                          <a:ea typeface="Arial"/>
                          <a:cs typeface="Arial"/>
                        </a:rPr>
                        <a:t>Mercredi 26 juin</a:t>
                      </a:r>
                      <a:endParaRPr sz="900" b="1" i="0" u="none" dirty="0">
                        <a:solidFill>
                          <a:srgbClr val="000000"/>
                        </a:solidFill>
                        <a:latin typeface="+mj-lt"/>
                        <a:ea typeface="Arial"/>
                        <a:cs typeface="Arial"/>
                      </a:endParaRP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algn="ctr">
                      <a:solidFill>
                        <a:srgbClr val="000000"/>
                      </a:solidFill>
                    </a:lnB>
                  </a:tcPr>
                </a:tc>
                <a:tc>
                  <a:txBody>
                    <a:bodyPr/>
                    <a:lstStyle/>
                    <a:p>
                      <a:pPr algn="ctr">
                        <a:defRPr/>
                      </a:pPr>
                      <a:r>
                        <a:rPr lang="fr-FR" sz="900" b="1" i="0" u="none" dirty="0">
                          <a:solidFill>
                            <a:srgbClr val="000000"/>
                          </a:solidFill>
                          <a:latin typeface="+mj-lt"/>
                          <a:ea typeface="Arial"/>
                          <a:cs typeface="Arial"/>
                        </a:rPr>
                        <a:t>14h30</a:t>
                      </a: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a:defRPr/>
                      </a:pPr>
                      <a:r>
                        <a:rPr lang="fr-FR" sz="900" b="1" dirty="0"/>
                        <a:t>Résultats accessibles via le SLA </a:t>
                      </a:r>
                      <a:r>
                        <a:rPr lang="fr-FR" sz="900" b="0" dirty="0"/>
                        <a:t>et </a:t>
                      </a:r>
                      <a:r>
                        <a:rPr lang="fr-FR" sz="900" b="1" dirty="0"/>
                        <a:t>ouverture AFFELNET </a:t>
                      </a:r>
                      <a:r>
                        <a:rPr lang="fr-FR" sz="900" dirty="0"/>
                        <a:t>aux établissements pour diffusion des résultats d’affectation aux élèves/familles par les établissements d’origine</a:t>
                      </a:r>
                      <a:endParaRPr lang="fr-FR" sz="900" b="0" i="0" u="none" noProof="0" dirty="0">
                        <a:solidFill>
                          <a:srgbClr val="000000"/>
                        </a:solidFill>
                        <a:latin typeface="+mj-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10015"/>
                  </a:ext>
                </a:extLst>
              </a:tr>
              <a:tr h="547162">
                <a:tc>
                  <a:txBody>
                    <a:bodyPr/>
                    <a:lstStyle/>
                    <a:p>
                      <a:pPr marL="0" marR="0" lvl="0" indent="0" algn="ctr" defTabSz="844062" rtl="0" eaLnBrk="1" fontAlgn="auto" latinLnBrk="0" hangingPunct="1">
                        <a:lnSpc>
                          <a:spcPct val="100000"/>
                        </a:lnSpc>
                        <a:spcBef>
                          <a:spcPts val="0"/>
                        </a:spcBef>
                        <a:spcAft>
                          <a:spcPts val="0"/>
                        </a:spcAft>
                        <a:buClrTx/>
                        <a:buSzTx/>
                        <a:buFontTx/>
                        <a:buNone/>
                        <a:tabLst/>
                        <a:defRPr/>
                      </a:pPr>
                      <a:r>
                        <a:rPr lang="fr-FR" sz="900" b="1" kern="1200" dirty="0">
                          <a:solidFill>
                            <a:srgbClr val="ED7D31"/>
                          </a:solidFill>
                          <a:latin typeface="+mn-lt"/>
                          <a:ea typeface="+mn-ea"/>
                          <a:cs typeface="Arial" panose="020B0604020202020204" pitchFamily="34" charset="0"/>
                        </a:rPr>
                        <a:t>Du mercredi 26 juin</a:t>
                      </a:r>
                    </a:p>
                    <a:p>
                      <a:pPr marL="0" marR="0" lvl="0" indent="0" algn="ctr" defTabSz="844062" rtl="0" eaLnBrk="1" fontAlgn="auto" latinLnBrk="0" hangingPunct="1">
                        <a:lnSpc>
                          <a:spcPct val="100000"/>
                        </a:lnSpc>
                        <a:spcBef>
                          <a:spcPts val="0"/>
                        </a:spcBef>
                        <a:spcAft>
                          <a:spcPts val="0"/>
                        </a:spcAft>
                        <a:buClrTx/>
                        <a:buSzTx/>
                        <a:buFontTx/>
                        <a:buNone/>
                        <a:tabLst/>
                        <a:defRPr/>
                      </a:pPr>
                      <a:r>
                        <a:rPr lang="fr-FR" sz="900" b="1" kern="1200" dirty="0">
                          <a:solidFill>
                            <a:srgbClr val="ED7D31"/>
                          </a:solidFill>
                          <a:latin typeface="+mn-lt"/>
                          <a:ea typeface="+mn-ea"/>
                          <a:cs typeface="Arial" panose="020B0604020202020204" pitchFamily="34" charset="0"/>
                        </a:rPr>
                        <a:t>Au lundi 1</a:t>
                      </a:r>
                      <a:r>
                        <a:rPr lang="fr-FR" sz="900" b="1" kern="1200" baseline="30000" dirty="0">
                          <a:solidFill>
                            <a:srgbClr val="ED7D31"/>
                          </a:solidFill>
                          <a:latin typeface="+mn-lt"/>
                          <a:ea typeface="+mn-ea"/>
                          <a:cs typeface="Arial" panose="020B0604020202020204" pitchFamily="34" charset="0"/>
                        </a:rPr>
                        <a:t>er</a:t>
                      </a:r>
                      <a:r>
                        <a:rPr lang="fr-FR" sz="900" b="1" kern="1200" dirty="0">
                          <a:solidFill>
                            <a:srgbClr val="ED7D31"/>
                          </a:solidFill>
                          <a:latin typeface="+mn-lt"/>
                          <a:ea typeface="+mn-ea"/>
                          <a:cs typeface="Arial" panose="020B0604020202020204" pitchFamily="34" charset="0"/>
                        </a:rPr>
                        <a:t> juillet</a:t>
                      </a:r>
                    </a:p>
                  </a:txBody>
                  <a:tcPr marL="85725" marR="9524" marT="9524" marB="0" anchor="ctr">
                    <a:lnL w="12699" algn="ctr">
                      <a:solidFill>
                        <a:srgbClr val="000000"/>
                      </a:solidFill>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algn="ctr">
                      <a:solidFill>
                        <a:srgbClr val="000000"/>
                      </a:solidFill>
                    </a:lnB>
                  </a:tcPr>
                </a:tc>
                <a:tc>
                  <a:txBody>
                    <a:bodyPr/>
                    <a:lstStyle/>
                    <a:p>
                      <a:pPr algn="ctr">
                        <a:defRPr/>
                      </a:pPr>
                      <a:endParaRPr lang="fr-FR" sz="900" b="1" i="0" u="none" dirty="0">
                        <a:solidFill>
                          <a:srgbClr val="000000"/>
                        </a:solidFill>
                        <a:latin typeface="+mj-lt"/>
                        <a:ea typeface="Arial"/>
                        <a:cs typeface="Arial"/>
                      </a:endParaRPr>
                    </a:p>
                    <a:p>
                      <a:pPr algn="ctr">
                        <a:defRPr/>
                      </a:pPr>
                      <a:r>
                        <a:rPr lang="fr-FR" sz="900" b="1" i="0" u="none" dirty="0">
                          <a:solidFill>
                            <a:srgbClr val="000000"/>
                          </a:solidFill>
                          <a:latin typeface="+mj-lt"/>
                          <a:ea typeface="Arial"/>
                          <a:cs typeface="Arial"/>
                        </a:rPr>
                        <a:t>14h30</a:t>
                      </a:r>
                    </a:p>
                    <a:p>
                      <a:pPr algn="ctr">
                        <a:defRPr/>
                      </a:pPr>
                      <a:r>
                        <a:rPr lang="fr-FR" sz="900" b="1" i="0" u="none" dirty="0">
                          <a:solidFill>
                            <a:srgbClr val="000000"/>
                          </a:solidFill>
                          <a:latin typeface="+mj-lt"/>
                          <a:ea typeface="Arial"/>
                          <a:cs typeface="Arial"/>
                        </a:rPr>
                        <a:t>12h</a:t>
                      </a:r>
                    </a:p>
                    <a:p>
                      <a:pPr algn="ctr">
                        <a:defRPr/>
                      </a:pPr>
                      <a:endParaRPr sz="900" b="1" i="0" u="none" dirty="0">
                        <a:solidFill>
                          <a:srgbClr val="000000"/>
                        </a:solidFill>
                        <a:latin typeface="+mj-lt"/>
                        <a:ea typeface="Arial"/>
                        <a:cs typeface="Arial"/>
                      </a:endParaRPr>
                    </a:p>
                  </a:txBody>
                  <a:tcPr marL="9524" marR="9524" marT="9524" marB="0" anchor="ctr">
                    <a:lnL w="12699"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699" cap="flat" cmpd="sng" algn="ctr">
                      <a:solidFill>
                        <a:srgbClr val="000000"/>
                      </a:solidFill>
                      <a:prstDash val="solid"/>
                      <a:round/>
                      <a:headEnd type="none" w="med" len="med"/>
                      <a:tailEnd type="none" w="med" len="med"/>
                    </a:lnT>
                    <a:lnB w="12699" cap="flat" cmpd="sng" algn="ctr">
                      <a:solidFill>
                        <a:srgbClr val="000000"/>
                      </a:solidFill>
                      <a:prstDash val="solid"/>
                      <a:round/>
                      <a:headEnd type="none" w="med" len="med"/>
                      <a:tailEnd type="none" w="med" len="med"/>
                    </a:lnB>
                  </a:tcPr>
                </a:tc>
                <a:tc>
                  <a:txBody>
                    <a:bodyPr/>
                    <a:lstStyle/>
                    <a:p>
                      <a:pPr marL="0" marR="0" lvl="0" indent="0" algn="l" defTabSz="844062" rtl="0" eaLnBrk="1" fontAlgn="auto" latinLnBrk="0" hangingPunct="1">
                        <a:lnSpc>
                          <a:spcPct val="100000"/>
                        </a:lnSpc>
                        <a:spcBef>
                          <a:spcPts val="0"/>
                        </a:spcBef>
                        <a:spcAft>
                          <a:spcPts val="0"/>
                        </a:spcAft>
                        <a:buClrTx/>
                        <a:buSzTx/>
                        <a:buFontTx/>
                        <a:buNone/>
                        <a:tabLst/>
                        <a:defRPr/>
                      </a:pPr>
                      <a:r>
                        <a:rPr lang="fr-FR" sz="900" b="1" dirty="0">
                          <a:solidFill>
                            <a:srgbClr val="ED7D31"/>
                          </a:solidFill>
                        </a:rPr>
                        <a:t>Ouverture du service en ligne inscription (SLI) suite au Tour Principal - Mise à jour au fil de l’eau (recommandé) de leur base élèves par les établissements d’accueil, des candidats ayant validé ou confirmé leur inscription - Point de départ du suivi nominatif des élèves non affectés par l’établissement d’origine et début des entretiens de situation.</a:t>
                      </a:r>
                      <a:endParaRPr lang="fr-FR" sz="900" b="1" i="0" u="none" kern="1200" noProof="0" dirty="0">
                        <a:solidFill>
                          <a:srgbClr val="ED7D31"/>
                        </a:solidFill>
                        <a:latin typeface="+mn-lt"/>
                        <a:ea typeface="Arial"/>
                        <a:cs typeface="Arial"/>
                      </a:endParaRPr>
                    </a:p>
                  </a:txBody>
                  <a:tcPr marL="171450" marR="9524" marT="9524" marB="0" anchor="ctr">
                    <a:lnL w="12699" cap="flat" cmpd="sng" algn="ctr">
                      <a:solidFill>
                        <a:srgbClr val="000000"/>
                      </a:solidFill>
                      <a:prstDash val="solid"/>
                      <a:round/>
                      <a:headEnd type="none" w="med" len="med"/>
                      <a:tailEnd type="none" w="med" len="med"/>
                    </a:lnL>
                    <a:lnR w="12699" algn="ctr">
                      <a:solidFill>
                        <a:srgbClr val="000000"/>
                      </a:solidFill>
                    </a:lnR>
                    <a:lnT w="12699" cap="flat" cmpd="sng" algn="ctr">
                      <a:solidFill>
                        <a:srgbClr val="000000"/>
                      </a:solidFill>
                      <a:prstDash val="solid"/>
                      <a:round/>
                      <a:headEnd type="none" w="med" len="med"/>
                      <a:tailEnd type="none" w="med" len="med"/>
                    </a:lnT>
                    <a:lnB w="12699" algn="ctr">
                      <a:solidFill>
                        <a:srgbClr val="000000"/>
                      </a:solidFill>
                    </a:lnB>
                  </a:tcPr>
                </a:tc>
                <a:extLst>
                  <a:ext uri="{0D108BD9-81ED-4DB2-BD59-A6C34878D82A}">
                    <a16:rowId xmlns:a16="http://schemas.microsoft.com/office/drawing/2014/main" val="337824300"/>
                  </a:ext>
                </a:extLst>
              </a:tr>
            </a:tbl>
          </a:graphicData>
        </a:graphic>
      </p:graphicFrame>
      <p:sp>
        <p:nvSpPr>
          <p:cNvPr id="6" name="Espace réservé du numéro de diapositive 4"/>
          <p:cNvSpPr txBox="1">
            <a:spLocks/>
          </p:cNvSpPr>
          <p:nvPr/>
        </p:nvSpPr>
        <p:spPr bwMode="auto">
          <a:xfrm>
            <a:off x="8469000" y="6532384"/>
            <a:ext cx="1350000" cy="480000"/>
          </a:xfrm>
          <a:prstGeom prst="rect">
            <a:avLst/>
          </a:prstGeom>
        </p:spPr>
        <p:txBody>
          <a:bodyP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1872769E-0CC4-C296-739A-AC5BB06CE945}" type="slidenum">
              <a:rPr lang="fr-FR" sz="800" smtClean="0"/>
              <a:pPr>
                <a:defRPr/>
              </a:pPr>
              <a:t>22</a:t>
            </a:fld>
            <a:endParaRPr lang="fr-FR" sz="800" dirty="0"/>
          </a:p>
        </p:txBody>
      </p:sp>
    </p:spTree>
    <p:extLst>
      <p:ext uri="{BB962C8B-B14F-4D97-AF65-F5344CB8AC3E}">
        <p14:creationId xmlns:p14="http://schemas.microsoft.com/office/powerpoint/2010/main" val="201309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55576" y="181053"/>
            <a:ext cx="7881400" cy="359256"/>
          </a:xfrm>
        </p:spPr>
        <p:txBody>
          <a:bodyPr>
            <a:noAutofit/>
          </a:bodyPr>
          <a:lstStyle/>
          <a:p>
            <a:pPr>
              <a:defRPr/>
            </a:pPr>
            <a:r>
              <a:rPr lang="fr-FR" dirty="0">
                <a:solidFill>
                  <a:schemeClr val="tx1"/>
                </a:solidFill>
                <a:cs typeface="Arial"/>
              </a:rPr>
              <a:t>CALENDRIER SLA AFFELNET</a:t>
            </a:r>
            <a:endParaRPr lang="fr-FR" dirty="0">
              <a:solidFill>
                <a:schemeClr val="tx1"/>
              </a:solidFill>
            </a:endParaRPr>
          </a:p>
        </p:txBody>
      </p:sp>
      <p:sp>
        <p:nvSpPr>
          <p:cNvPr id="6" name="Espace réservé du numéro de diapositive 4"/>
          <p:cNvSpPr txBox="1">
            <a:spLocks/>
          </p:cNvSpPr>
          <p:nvPr/>
        </p:nvSpPr>
        <p:spPr bwMode="auto">
          <a:xfrm>
            <a:off x="7426050" y="6378000"/>
            <a:ext cx="1350000" cy="480000"/>
          </a:xfrm>
          <a:prstGeom prst="rect">
            <a:avLst/>
          </a:prstGeom>
        </p:spPr>
        <p:txBody>
          <a:bodyP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1872769E-0CC4-C296-739A-AC5BB06CE945}" type="slidenum">
              <a:rPr lang="fr-FR" sz="800" smtClean="0"/>
              <a:pPr>
                <a:defRPr/>
              </a:pPr>
              <a:t>23</a:t>
            </a:fld>
            <a:endParaRPr lang="fr-FR" sz="800" dirty="0"/>
          </a:p>
        </p:txBody>
      </p:sp>
      <p:grpSp>
        <p:nvGrpSpPr>
          <p:cNvPr id="3" name="Groupe 2" descr="Frise calendrier campagne 2024">
            <a:extLst>
              <a:ext uri="{FF2B5EF4-FFF2-40B4-BE49-F238E27FC236}">
                <a16:creationId xmlns:a16="http://schemas.microsoft.com/office/drawing/2014/main" id="{53373A27-B7D1-6C27-5094-00CD52DCF581}"/>
              </a:ext>
            </a:extLst>
          </p:cNvPr>
          <p:cNvGrpSpPr/>
          <p:nvPr/>
        </p:nvGrpSpPr>
        <p:grpSpPr>
          <a:xfrm>
            <a:off x="434614" y="1892878"/>
            <a:ext cx="8341436" cy="2779408"/>
            <a:chOff x="653142" y="1695798"/>
            <a:chExt cx="11121915" cy="3705877"/>
          </a:xfrm>
        </p:grpSpPr>
        <p:grpSp>
          <p:nvGrpSpPr>
            <p:cNvPr id="8" name="Envoi élèves">
              <a:extLst>
                <a:ext uri="{FF2B5EF4-FFF2-40B4-BE49-F238E27FC236}">
                  <a16:creationId xmlns:a16="http://schemas.microsoft.com/office/drawing/2014/main" id="{CFCED8F0-2336-7F28-1DF5-A2BEC977B386}"/>
                </a:ext>
              </a:extLst>
            </p:cNvPr>
            <p:cNvGrpSpPr/>
            <p:nvPr/>
          </p:nvGrpSpPr>
          <p:grpSpPr>
            <a:xfrm>
              <a:off x="2669178" y="1695798"/>
              <a:ext cx="2457345" cy="1286447"/>
              <a:chOff x="2669178" y="2515152"/>
              <a:chExt cx="2457345" cy="1286447"/>
            </a:xfrm>
          </p:grpSpPr>
          <p:cxnSp>
            <p:nvCxnSpPr>
              <p:cNvPr id="41" name="Connecteur envoi élèves">
                <a:extLst>
                  <a:ext uri="{FF2B5EF4-FFF2-40B4-BE49-F238E27FC236}">
                    <a16:creationId xmlns:a16="http://schemas.microsoft.com/office/drawing/2014/main" id="{0AE031C0-7809-6BD2-43B5-6D2068E604B7}"/>
                  </a:ext>
                </a:extLst>
              </p:cNvPr>
              <p:cNvCxnSpPr/>
              <p:nvPr/>
            </p:nvCxnSpPr>
            <p:spPr>
              <a:xfrm>
                <a:off x="4508382" y="3045599"/>
                <a:ext cx="0" cy="756000"/>
              </a:xfrm>
              <a:prstGeom prst="straightConnector1">
                <a:avLst/>
              </a:prstGeom>
              <a:noFill/>
              <a:ln w="38100" cap="flat" cmpd="sng">
                <a:solidFill>
                  <a:srgbClr val="37635F"/>
                </a:solidFill>
                <a:prstDash val="solid"/>
                <a:miter lim="800000"/>
                <a:headEnd type="none" w="sm" len="sm"/>
                <a:tailEnd type="none" w="sm" len="sm"/>
              </a:ln>
            </p:spPr>
          </p:cxnSp>
          <p:sp>
            <p:nvSpPr>
              <p:cNvPr id="42" name="Texte envoi élèves">
                <a:extLst>
                  <a:ext uri="{FF2B5EF4-FFF2-40B4-BE49-F238E27FC236}">
                    <a16:creationId xmlns:a16="http://schemas.microsoft.com/office/drawing/2014/main" id="{D20E139F-65BA-9919-5419-7EC25C93FF0B}"/>
                  </a:ext>
                </a:extLst>
              </p:cNvPr>
              <p:cNvSpPr txBox="1"/>
              <p:nvPr/>
            </p:nvSpPr>
            <p:spPr>
              <a:xfrm>
                <a:off x="2669178" y="2515152"/>
                <a:ext cx="2457345" cy="523220"/>
              </a:xfrm>
              <a:prstGeom prst="rect">
                <a:avLst/>
              </a:prstGeom>
              <a:noFill/>
              <a:ln w="28575">
                <a:solidFill>
                  <a:srgbClr val="37635F"/>
                </a:solidFill>
              </a:ln>
            </p:spPr>
            <p:txBody>
              <a:bodyPr wrap="square" rtlCol="0">
                <a:spAutoFit/>
              </a:bodyPr>
              <a:lstStyle/>
              <a:p>
                <a:r>
                  <a:rPr lang="fr-FR" sz="975" b="1" dirty="0"/>
                  <a:t>Au plus tard le 02 mai 12h </a:t>
                </a:r>
                <a:r>
                  <a:rPr lang="fr-FR" sz="975" dirty="0"/>
                  <a:t>:</a:t>
                </a:r>
              </a:p>
              <a:p>
                <a:r>
                  <a:rPr lang="fr-FR" sz="975" dirty="0"/>
                  <a:t>1</a:t>
                </a:r>
                <a:r>
                  <a:rPr lang="fr-FR" sz="975" baseline="30000" dirty="0"/>
                  <a:t>er</a:t>
                </a:r>
                <a:r>
                  <a:rPr lang="fr-FR" sz="975" dirty="0"/>
                  <a:t> envoi des élèves au SLA</a:t>
                </a:r>
              </a:p>
            </p:txBody>
          </p:sp>
        </p:grpSp>
        <p:grpSp>
          <p:nvGrpSpPr>
            <p:cNvPr id="12" name="Intégration finale">
              <a:extLst>
                <a:ext uri="{FF2B5EF4-FFF2-40B4-BE49-F238E27FC236}">
                  <a16:creationId xmlns:a16="http://schemas.microsoft.com/office/drawing/2014/main" id="{3C8F43A3-D546-9126-E106-078DC9924484}"/>
                </a:ext>
              </a:extLst>
            </p:cNvPr>
            <p:cNvGrpSpPr/>
            <p:nvPr/>
          </p:nvGrpSpPr>
          <p:grpSpPr>
            <a:xfrm>
              <a:off x="5142725" y="1746423"/>
              <a:ext cx="1980747" cy="1249500"/>
              <a:chOff x="5142725" y="1746423"/>
              <a:chExt cx="1980747" cy="1249500"/>
            </a:xfrm>
          </p:grpSpPr>
          <p:cxnSp>
            <p:nvCxnSpPr>
              <p:cNvPr id="33" name="Connecteur Intégration finale">
                <a:extLst>
                  <a:ext uri="{FF2B5EF4-FFF2-40B4-BE49-F238E27FC236}">
                    <a16:creationId xmlns:a16="http://schemas.microsoft.com/office/drawing/2014/main" id="{42181440-2197-69D0-8B02-6000BC5E172D}"/>
                  </a:ext>
                </a:extLst>
              </p:cNvPr>
              <p:cNvCxnSpPr/>
              <p:nvPr/>
            </p:nvCxnSpPr>
            <p:spPr>
              <a:xfrm>
                <a:off x="6791615" y="2671923"/>
                <a:ext cx="0" cy="324000"/>
              </a:xfrm>
              <a:prstGeom prst="straightConnector1">
                <a:avLst/>
              </a:prstGeom>
              <a:noFill/>
              <a:ln w="38100" cap="flat" cmpd="sng">
                <a:solidFill>
                  <a:srgbClr val="37635F"/>
                </a:solidFill>
                <a:prstDash val="solid"/>
                <a:miter lim="800000"/>
                <a:headEnd type="none" w="sm" len="sm"/>
                <a:tailEnd type="none" w="sm" len="sm"/>
              </a:ln>
            </p:spPr>
          </p:cxnSp>
          <p:sp>
            <p:nvSpPr>
              <p:cNvPr id="34" name="Texte intégration finale">
                <a:extLst>
                  <a:ext uri="{FF2B5EF4-FFF2-40B4-BE49-F238E27FC236}">
                    <a16:creationId xmlns:a16="http://schemas.microsoft.com/office/drawing/2014/main" id="{41C0C2E9-77F5-0819-0550-3E011A04F150}"/>
                  </a:ext>
                </a:extLst>
              </p:cNvPr>
              <p:cNvSpPr txBox="1"/>
              <p:nvPr/>
            </p:nvSpPr>
            <p:spPr>
              <a:xfrm>
                <a:off x="5142725" y="1746423"/>
                <a:ext cx="1980747" cy="892512"/>
              </a:xfrm>
              <a:prstGeom prst="rect">
                <a:avLst/>
              </a:prstGeom>
              <a:noFill/>
              <a:ln w="28575">
                <a:solidFill>
                  <a:srgbClr val="37635F"/>
                </a:solidFill>
              </a:ln>
            </p:spPr>
            <p:txBody>
              <a:bodyPr spcFirstLastPara="1" wrap="square" lIns="68569" tIns="34275" rIns="68569" bIns="34275" anchor="t" anchorCtr="0">
                <a:spAutoFit/>
              </a:bodyPr>
              <a:lstStyle/>
              <a:p>
                <a:pPr rtl="0"/>
                <a:r>
                  <a:rPr lang="fr-FR" sz="975" b="1" dirty="0"/>
                  <a:t>Nuit du 27 au 28 mai :</a:t>
                </a:r>
              </a:p>
              <a:p>
                <a:pPr rtl="0"/>
                <a:r>
                  <a:rPr lang="fr-FR" sz="975" dirty="0"/>
                  <a:t>Intégration finale des vœux du SLA vers les AFFELNET Lycée</a:t>
                </a:r>
                <a:endParaRPr sz="975" dirty="0"/>
              </a:p>
            </p:txBody>
          </p:sp>
        </p:grpSp>
        <p:grpSp>
          <p:nvGrpSpPr>
            <p:cNvPr id="13" name="Arrêt notes">
              <a:extLst>
                <a:ext uri="{FF2B5EF4-FFF2-40B4-BE49-F238E27FC236}">
                  <a16:creationId xmlns:a16="http://schemas.microsoft.com/office/drawing/2014/main" id="{131217C2-817D-04EF-CAA5-4145A05C7071}"/>
                </a:ext>
              </a:extLst>
            </p:cNvPr>
            <p:cNvGrpSpPr/>
            <p:nvPr/>
          </p:nvGrpSpPr>
          <p:grpSpPr>
            <a:xfrm>
              <a:off x="5431318" y="3793142"/>
              <a:ext cx="1980748" cy="1608533"/>
              <a:chOff x="6980436" y="1536129"/>
              <a:chExt cx="1980748" cy="1608533"/>
            </a:xfrm>
            <a:noFill/>
          </p:grpSpPr>
          <p:sp>
            <p:nvSpPr>
              <p:cNvPr id="31" name="Texte arrêt notes">
                <a:extLst>
                  <a:ext uri="{FF2B5EF4-FFF2-40B4-BE49-F238E27FC236}">
                    <a16:creationId xmlns:a16="http://schemas.microsoft.com/office/drawing/2014/main" id="{FD5E61E5-9F8C-C576-EB5D-6D610824DAE9}"/>
                  </a:ext>
                </a:extLst>
              </p:cNvPr>
              <p:cNvSpPr txBox="1"/>
              <p:nvPr/>
            </p:nvSpPr>
            <p:spPr>
              <a:xfrm>
                <a:off x="6980436" y="2252150"/>
                <a:ext cx="1980748" cy="892512"/>
              </a:xfrm>
              <a:prstGeom prst="rect">
                <a:avLst/>
              </a:prstGeom>
              <a:grpFill/>
              <a:ln w="28575">
                <a:solidFill>
                  <a:srgbClr val="37635F"/>
                </a:solidFill>
              </a:ln>
            </p:spPr>
            <p:txBody>
              <a:bodyPr spcFirstLastPara="1" wrap="square" lIns="68569" tIns="34275" rIns="68569" bIns="34275" anchor="t" anchorCtr="0">
                <a:spAutoFit/>
              </a:bodyPr>
              <a:lstStyle/>
              <a:p>
                <a:pPr rtl="0"/>
                <a:r>
                  <a:rPr lang="fr-FR" sz="975" b="1" dirty="0">
                    <a:solidFill>
                      <a:schemeClr val="dk1"/>
                    </a:solidFill>
                  </a:rPr>
                  <a:t>A</a:t>
                </a:r>
                <a:r>
                  <a:rPr lang="fr-FR" sz="975" b="1" dirty="0">
                    <a:solidFill>
                      <a:schemeClr val="dk1"/>
                    </a:solidFill>
                    <a:latin typeface="Arial"/>
                    <a:ea typeface="Arial"/>
                    <a:cs typeface="Arial"/>
                    <a:sym typeface="Arial"/>
                  </a:rPr>
                  <a:t>u plus tôt </a:t>
                </a:r>
                <a:r>
                  <a:rPr lang="fr-FR" sz="975" b="1" dirty="0">
                    <a:solidFill>
                      <a:schemeClr val="dk1"/>
                    </a:solidFill>
                  </a:rPr>
                  <a:t>le</a:t>
                </a:r>
                <a:r>
                  <a:rPr lang="fr-FR" sz="975" b="1" dirty="0">
                    <a:solidFill>
                      <a:schemeClr val="dk1"/>
                    </a:solidFill>
                    <a:latin typeface="Arial"/>
                    <a:ea typeface="Arial"/>
                    <a:cs typeface="Arial"/>
                    <a:sym typeface="Arial"/>
                  </a:rPr>
                  <a:t> 31 mai</a:t>
                </a:r>
                <a:r>
                  <a:rPr lang="fr-FR" sz="975" b="1" dirty="0">
                    <a:solidFill>
                      <a:schemeClr val="dk1"/>
                    </a:solidFill>
                  </a:rPr>
                  <a:t> </a:t>
                </a:r>
                <a:r>
                  <a:rPr lang="fr-FR" sz="975" b="1" dirty="0">
                    <a:solidFill>
                      <a:schemeClr val="dk1"/>
                    </a:solidFill>
                    <a:latin typeface="Arial"/>
                    <a:ea typeface="Arial"/>
                    <a:cs typeface="Arial"/>
                    <a:sym typeface="Arial"/>
                  </a:rPr>
                  <a:t>:</a:t>
                </a:r>
              </a:p>
              <a:p>
                <a:pPr rtl="0"/>
                <a:r>
                  <a:rPr lang="fr-FR" sz="975" dirty="0">
                    <a:solidFill>
                      <a:schemeClr val="dk1"/>
                    </a:solidFill>
                  </a:rPr>
                  <a:t>Arrêt des éval/notes</a:t>
                </a:r>
              </a:p>
              <a:p>
                <a:pPr rtl="0"/>
                <a:r>
                  <a:rPr lang="fr-FR" sz="975" b="1" dirty="0">
                    <a:solidFill>
                      <a:schemeClr val="dk1"/>
                    </a:solidFill>
                  </a:rPr>
                  <a:t>A partir du 03 juin : </a:t>
                </a:r>
              </a:p>
              <a:p>
                <a:pPr rtl="0"/>
                <a:r>
                  <a:rPr lang="fr-FR" sz="975" dirty="0">
                    <a:solidFill>
                      <a:schemeClr val="dk1"/>
                    </a:solidFill>
                  </a:rPr>
                  <a:t>Conseils de classe</a:t>
                </a:r>
                <a:endParaRPr sz="975" dirty="0"/>
              </a:p>
            </p:txBody>
          </p:sp>
          <p:cxnSp>
            <p:nvCxnSpPr>
              <p:cNvPr id="32" name="Connecteur arrêt notes">
                <a:extLst>
                  <a:ext uri="{FF2B5EF4-FFF2-40B4-BE49-F238E27FC236}">
                    <a16:creationId xmlns:a16="http://schemas.microsoft.com/office/drawing/2014/main" id="{D216E75C-8683-2210-E5A0-DE39C8BA45B3}"/>
                  </a:ext>
                </a:extLst>
              </p:cNvPr>
              <p:cNvCxnSpPr/>
              <p:nvPr/>
            </p:nvCxnSpPr>
            <p:spPr>
              <a:xfrm flipH="1">
                <a:off x="8477221" y="1536129"/>
                <a:ext cx="1" cy="720000"/>
              </a:xfrm>
              <a:prstGeom prst="straightConnector1">
                <a:avLst/>
              </a:prstGeom>
              <a:grpFill/>
              <a:ln w="38100" cap="flat" cmpd="sng">
                <a:solidFill>
                  <a:srgbClr val="37635F"/>
                </a:solidFill>
                <a:prstDash val="solid"/>
                <a:miter lim="800000"/>
                <a:headEnd type="none" w="sm" len="sm"/>
                <a:tailEnd type="none" w="sm" len="sm"/>
              </a:ln>
            </p:spPr>
          </p:cxnSp>
        </p:grpSp>
        <p:grpSp>
          <p:nvGrpSpPr>
            <p:cNvPr id="14" name="Envoi résult">
              <a:extLst>
                <a:ext uri="{FF2B5EF4-FFF2-40B4-BE49-F238E27FC236}">
                  <a16:creationId xmlns:a16="http://schemas.microsoft.com/office/drawing/2014/main" id="{1D30C046-4142-6C55-9BB6-DD3517272204}"/>
                </a:ext>
              </a:extLst>
            </p:cNvPr>
            <p:cNvGrpSpPr/>
            <p:nvPr/>
          </p:nvGrpSpPr>
          <p:grpSpPr>
            <a:xfrm>
              <a:off x="7662343" y="3987277"/>
              <a:ext cx="2652181" cy="1332626"/>
              <a:chOff x="7662343" y="4806631"/>
              <a:chExt cx="2652181" cy="1332626"/>
            </a:xfrm>
          </p:grpSpPr>
          <p:cxnSp>
            <p:nvCxnSpPr>
              <p:cNvPr id="29" name="Connecteur envoi résult">
                <a:extLst>
                  <a:ext uri="{FF2B5EF4-FFF2-40B4-BE49-F238E27FC236}">
                    <a16:creationId xmlns:a16="http://schemas.microsoft.com/office/drawing/2014/main" id="{6B51B5D3-1025-D7B2-8F65-11D8BE89BB5C}"/>
                  </a:ext>
                </a:extLst>
              </p:cNvPr>
              <p:cNvCxnSpPr/>
              <p:nvPr/>
            </p:nvCxnSpPr>
            <p:spPr>
              <a:xfrm>
                <a:off x="7988196" y="4806631"/>
                <a:ext cx="0" cy="648000"/>
              </a:xfrm>
              <a:prstGeom prst="straightConnector1">
                <a:avLst/>
              </a:prstGeom>
              <a:noFill/>
              <a:ln w="38100" cap="flat" cmpd="sng">
                <a:solidFill>
                  <a:srgbClr val="37635F"/>
                </a:solidFill>
                <a:prstDash val="solid"/>
                <a:miter lim="800000"/>
                <a:headEnd type="none" w="sm" len="sm"/>
                <a:tailEnd type="none" w="sm" len="sm"/>
              </a:ln>
            </p:spPr>
          </p:cxnSp>
          <p:sp>
            <p:nvSpPr>
              <p:cNvPr id="30" name="Texte envoi résult">
                <a:extLst>
                  <a:ext uri="{FF2B5EF4-FFF2-40B4-BE49-F238E27FC236}">
                    <a16:creationId xmlns:a16="http://schemas.microsoft.com/office/drawing/2014/main" id="{142F815C-897A-8EC2-9D6A-87B8C3D2B0A2}"/>
                  </a:ext>
                </a:extLst>
              </p:cNvPr>
              <p:cNvSpPr txBox="1"/>
              <p:nvPr/>
            </p:nvSpPr>
            <p:spPr>
              <a:xfrm>
                <a:off x="7662343" y="5446800"/>
                <a:ext cx="2652181" cy="692457"/>
              </a:xfrm>
              <a:prstGeom prst="rect">
                <a:avLst/>
              </a:prstGeom>
              <a:noFill/>
              <a:ln w="28575">
                <a:solidFill>
                  <a:srgbClr val="37635F"/>
                </a:solidFill>
              </a:ln>
            </p:spPr>
            <p:txBody>
              <a:bodyPr spcFirstLastPara="1" wrap="square" lIns="68569" tIns="34275" rIns="68569" bIns="34275" anchor="t" anchorCtr="0">
                <a:spAutoFit/>
              </a:bodyPr>
              <a:lstStyle/>
              <a:p>
                <a:pPr rtl="0"/>
                <a:r>
                  <a:rPr lang="fr-FR" sz="975" b="1" dirty="0"/>
                  <a:t>Au plus tard le 21 juin 12h00 :</a:t>
                </a:r>
              </a:p>
              <a:p>
                <a:pPr rtl="0"/>
                <a:r>
                  <a:rPr lang="fr-FR" sz="975" dirty="0"/>
                  <a:t>1</a:t>
                </a:r>
                <a:r>
                  <a:rPr lang="fr-FR" sz="975" baseline="30000" dirty="0"/>
                  <a:t>er</a:t>
                </a:r>
                <a:r>
                  <a:rPr lang="fr-FR" sz="975" dirty="0"/>
                  <a:t> envoi des résultats au SLA</a:t>
                </a:r>
              </a:p>
              <a:p>
                <a:pPr rtl="0"/>
                <a:r>
                  <a:rPr lang="fr-FR" sz="975" b="1" dirty="0"/>
                  <a:t>Envois jusqu’au 24 juin inclus</a:t>
                </a:r>
              </a:p>
            </p:txBody>
          </p:sp>
        </p:grpSp>
        <p:grpSp>
          <p:nvGrpSpPr>
            <p:cNvPr id="15" name="Envoi siecle">
              <a:extLst>
                <a:ext uri="{FF2B5EF4-FFF2-40B4-BE49-F238E27FC236}">
                  <a16:creationId xmlns:a16="http://schemas.microsoft.com/office/drawing/2014/main" id="{A148BC6F-D59C-7170-F222-8BDA350CCD30}"/>
                </a:ext>
              </a:extLst>
            </p:cNvPr>
            <p:cNvGrpSpPr/>
            <p:nvPr/>
          </p:nvGrpSpPr>
          <p:grpSpPr>
            <a:xfrm>
              <a:off x="7869576" y="2081025"/>
              <a:ext cx="2257599" cy="1355853"/>
              <a:chOff x="7869576" y="2081025"/>
              <a:chExt cx="2257599" cy="1355853"/>
            </a:xfrm>
          </p:grpSpPr>
          <p:cxnSp>
            <p:nvCxnSpPr>
              <p:cNvPr id="27" name="Connecteur envoi siecle">
                <a:extLst>
                  <a:ext uri="{FF2B5EF4-FFF2-40B4-BE49-F238E27FC236}">
                    <a16:creationId xmlns:a16="http://schemas.microsoft.com/office/drawing/2014/main" id="{C3DE5F80-C9B0-3AD7-3EF0-262AEAD3AED0}"/>
                  </a:ext>
                </a:extLst>
              </p:cNvPr>
              <p:cNvCxnSpPr/>
              <p:nvPr/>
            </p:nvCxnSpPr>
            <p:spPr>
              <a:xfrm>
                <a:off x="8026296" y="2788878"/>
                <a:ext cx="0" cy="648000"/>
              </a:xfrm>
              <a:prstGeom prst="straightConnector1">
                <a:avLst/>
              </a:prstGeom>
              <a:noFill/>
              <a:ln w="38100" cap="flat" cmpd="sng">
                <a:solidFill>
                  <a:srgbClr val="37635F"/>
                </a:solidFill>
                <a:prstDash val="solid"/>
                <a:miter lim="800000"/>
                <a:headEnd type="none" w="sm" len="sm"/>
                <a:tailEnd type="none" w="sm" len="sm"/>
              </a:ln>
            </p:spPr>
          </p:cxnSp>
          <p:sp>
            <p:nvSpPr>
              <p:cNvPr id="28" name="Texte envoi siecle">
                <a:extLst>
                  <a:ext uri="{FF2B5EF4-FFF2-40B4-BE49-F238E27FC236}">
                    <a16:creationId xmlns:a16="http://schemas.microsoft.com/office/drawing/2014/main" id="{17B0339C-7239-60D2-53C9-BFF33FA61F99}"/>
                  </a:ext>
                </a:extLst>
              </p:cNvPr>
              <p:cNvSpPr txBox="1"/>
              <p:nvPr/>
            </p:nvSpPr>
            <p:spPr>
              <a:xfrm>
                <a:off x="7869576" y="2081025"/>
                <a:ext cx="2257599" cy="692457"/>
              </a:xfrm>
              <a:prstGeom prst="rect">
                <a:avLst/>
              </a:prstGeom>
              <a:noFill/>
              <a:ln w="28575">
                <a:solidFill>
                  <a:srgbClr val="37635F"/>
                </a:solidFill>
              </a:ln>
            </p:spPr>
            <p:txBody>
              <a:bodyPr spcFirstLastPara="1" wrap="square" lIns="68569" tIns="34275" rIns="68569" bIns="34275" anchor="t" anchorCtr="0">
                <a:spAutoFit/>
              </a:bodyPr>
              <a:lstStyle/>
              <a:p>
                <a:pPr rtl="0"/>
                <a:r>
                  <a:rPr lang="fr-FR" sz="975" b="1" dirty="0"/>
                  <a:t>Au plus tard le 24 juin :</a:t>
                </a:r>
              </a:p>
              <a:p>
                <a:pPr rtl="0"/>
                <a:r>
                  <a:rPr lang="fr-FR" sz="975" dirty="0"/>
                  <a:t>Envoi des résultats vers BEE/SIPA</a:t>
                </a:r>
              </a:p>
            </p:txBody>
          </p:sp>
        </p:grpSp>
        <p:sp>
          <p:nvSpPr>
            <p:cNvPr id="16" name="Fond frise">
              <a:extLst>
                <a:ext uri="{FF2B5EF4-FFF2-40B4-BE49-F238E27FC236}">
                  <a16:creationId xmlns:a16="http://schemas.microsoft.com/office/drawing/2014/main" id="{26B77214-62C3-99CE-CB14-AB5B1B4F5C81}"/>
                </a:ext>
              </a:extLst>
            </p:cNvPr>
            <p:cNvSpPr/>
            <p:nvPr/>
          </p:nvSpPr>
          <p:spPr>
            <a:xfrm>
              <a:off x="653142" y="2352779"/>
              <a:ext cx="11121915" cy="2400095"/>
            </a:xfrm>
            <a:prstGeom prst="rightArrow">
              <a:avLst>
                <a:gd name="adj1" fmla="val 50000"/>
                <a:gd name="adj2" fmla="val 50000"/>
              </a:avLst>
            </a:prstGeom>
            <a:solidFill>
              <a:srgbClr val="B6DCD7"/>
            </a:solidFill>
            <a:ln>
              <a:noFill/>
            </a:ln>
          </p:spPr>
          <p:txBody>
            <a:bodyPr spcFirstLastPara="1" wrap="square" lIns="68569" tIns="68569" rIns="68569" bIns="68569" anchor="ctr" anchorCtr="0">
              <a:noAutofit/>
            </a:bodyPr>
            <a:lstStyle/>
            <a:p>
              <a:pPr rtl="0"/>
              <a:endParaRPr sz="1350" dirty="0"/>
            </a:p>
          </p:txBody>
        </p:sp>
        <p:grpSp>
          <p:nvGrpSpPr>
            <p:cNvPr id="17" name="Consult offres">
              <a:extLst>
                <a:ext uri="{FF2B5EF4-FFF2-40B4-BE49-F238E27FC236}">
                  <a16:creationId xmlns:a16="http://schemas.microsoft.com/office/drawing/2014/main" id="{67A45640-FAC9-D449-F52A-B6954CB98F57}"/>
                </a:ext>
              </a:extLst>
            </p:cNvPr>
            <p:cNvGrpSpPr/>
            <p:nvPr/>
          </p:nvGrpSpPr>
          <p:grpSpPr>
            <a:xfrm>
              <a:off x="2739961" y="2959200"/>
              <a:ext cx="2030402" cy="1195200"/>
              <a:chOff x="2968376" y="3765962"/>
              <a:chExt cx="2017206" cy="982800"/>
            </a:xfrm>
            <a:solidFill>
              <a:srgbClr val="4FB99D"/>
            </a:solidFill>
          </p:grpSpPr>
          <p:sp>
            <p:nvSpPr>
              <p:cNvPr id="25" name="Fond offres">
                <a:extLst>
                  <a:ext uri="{FF2B5EF4-FFF2-40B4-BE49-F238E27FC236}">
                    <a16:creationId xmlns:a16="http://schemas.microsoft.com/office/drawing/2014/main" id="{A2F3305C-B9C3-23D0-F188-7451D96CE591}"/>
                  </a:ext>
                </a:extLst>
              </p:cNvPr>
              <p:cNvSpPr/>
              <p:nvPr/>
            </p:nvSpPr>
            <p:spPr>
              <a:xfrm>
                <a:off x="2968376" y="3765962"/>
                <a:ext cx="2017206" cy="982800"/>
              </a:xfrm>
              <a:prstGeom prst="rect">
                <a:avLst/>
              </a:prstGeom>
              <a:solidFill>
                <a:srgbClr val="6BC7B1"/>
              </a:solidFill>
              <a:ln>
                <a:noFill/>
              </a:ln>
            </p:spPr>
            <p:txBody>
              <a:bodyPr spcFirstLastPara="1" wrap="square" lIns="68569" tIns="34275" rIns="68569" bIns="34275" anchor="b" anchorCtr="0">
                <a:noAutofit/>
              </a:bodyPr>
              <a:lstStyle/>
              <a:p>
                <a:pPr rtl="0"/>
                <a:r>
                  <a:rPr lang="fr-FR" sz="1088" dirty="0">
                    <a:solidFill>
                      <a:schemeClr val="dk1"/>
                    </a:solidFill>
                  </a:rPr>
                  <a:t>C</a:t>
                </a:r>
                <a:r>
                  <a:rPr lang="fr-FR" sz="1088" dirty="0">
                    <a:solidFill>
                      <a:schemeClr val="dk1"/>
                    </a:solidFill>
                    <a:ea typeface="Arial"/>
                    <a:cs typeface="Arial"/>
                    <a:sym typeface="Arial"/>
                  </a:rPr>
                  <a:t>onsultation des offres sur le SLA </a:t>
                </a:r>
                <a:endParaRPr lang="fr-FR" sz="1088" dirty="0"/>
              </a:p>
            </p:txBody>
          </p:sp>
          <p:sp>
            <p:nvSpPr>
              <p:cNvPr id="26" name="Date offres">
                <a:extLst>
                  <a:ext uri="{FF2B5EF4-FFF2-40B4-BE49-F238E27FC236}">
                    <a16:creationId xmlns:a16="http://schemas.microsoft.com/office/drawing/2014/main" id="{5B0F724D-3803-5913-C000-34E191710F25}"/>
                  </a:ext>
                </a:extLst>
              </p:cNvPr>
              <p:cNvSpPr txBox="1"/>
              <p:nvPr/>
            </p:nvSpPr>
            <p:spPr>
              <a:xfrm>
                <a:off x="2968376" y="3777069"/>
                <a:ext cx="1796861" cy="480855"/>
              </a:xfrm>
              <a:prstGeom prst="rect">
                <a:avLst/>
              </a:prstGeom>
              <a:noFill/>
            </p:spPr>
            <p:txBody>
              <a:bodyPr wrap="none" rtlCol="0">
                <a:spAutoFit/>
              </a:bodyPr>
              <a:lstStyle/>
              <a:p>
                <a:r>
                  <a:rPr lang="fr-FR" sz="1125" b="1" dirty="0"/>
                  <a:t>05 avril 14h00 au</a:t>
                </a:r>
              </a:p>
              <a:p>
                <a:r>
                  <a:rPr lang="fr-FR" sz="1125" b="1" dirty="0"/>
                  <a:t>06 mai 13h59</a:t>
                </a:r>
              </a:p>
            </p:txBody>
          </p:sp>
        </p:grpSp>
        <p:grpSp>
          <p:nvGrpSpPr>
            <p:cNvPr id="18" name="Saisies demandes">
              <a:extLst>
                <a:ext uri="{FF2B5EF4-FFF2-40B4-BE49-F238E27FC236}">
                  <a16:creationId xmlns:a16="http://schemas.microsoft.com/office/drawing/2014/main" id="{CAD2D438-9E91-85EE-9C01-CF3AC872AE7C}"/>
                </a:ext>
              </a:extLst>
            </p:cNvPr>
            <p:cNvGrpSpPr/>
            <p:nvPr/>
          </p:nvGrpSpPr>
          <p:grpSpPr>
            <a:xfrm>
              <a:off x="4765482" y="2959200"/>
              <a:ext cx="2029002" cy="1195200"/>
              <a:chOff x="4980737" y="3765599"/>
              <a:chExt cx="2001765" cy="982800"/>
            </a:xfrm>
          </p:grpSpPr>
          <p:sp>
            <p:nvSpPr>
              <p:cNvPr id="23" name="Fond saisies">
                <a:extLst>
                  <a:ext uri="{FF2B5EF4-FFF2-40B4-BE49-F238E27FC236}">
                    <a16:creationId xmlns:a16="http://schemas.microsoft.com/office/drawing/2014/main" id="{91AAE035-216D-1686-99C8-9759D7DFAA94}"/>
                  </a:ext>
                </a:extLst>
              </p:cNvPr>
              <p:cNvSpPr/>
              <p:nvPr/>
            </p:nvSpPr>
            <p:spPr>
              <a:xfrm>
                <a:off x="4980737" y="3765599"/>
                <a:ext cx="2001765" cy="982800"/>
              </a:xfrm>
              <a:prstGeom prst="rect">
                <a:avLst/>
              </a:prstGeom>
              <a:solidFill>
                <a:srgbClr val="21ABA6"/>
              </a:solidFill>
              <a:ln>
                <a:noFill/>
              </a:ln>
            </p:spPr>
            <p:txBody>
              <a:bodyPr spcFirstLastPara="1" wrap="square" lIns="68569" tIns="34275" rIns="68569" bIns="34275" anchor="b" anchorCtr="0">
                <a:noAutofit/>
              </a:bodyPr>
              <a:lstStyle/>
              <a:p>
                <a:pPr rtl="0"/>
                <a:r>
                  <a:rPr lang="fr-FR" sz="1088" dirty="0">
                    <a:solidFill>
                      <a:schemeClr val="dk1"/>
                    </a:solidFill>
                    <a:ea typeface="Arial"/>
                    <a:cs typeface="Arial"/>
                    <a:sym typeface="Arial"/>
                  </a:rPr>
                  <a:t>Saisie des demandes </a:t>
                </a:r>
                <a:br>
                  <a:rPr lang="fr-FR" sz="1088" dirty="0">
                    <a:solidFill>
                      <a:schemeClr val="dk1"/>
                    </a:solidFill>
                    <a:ea typeface="Arial"/>
                    <a:cs typeface="Arial"/>
                    <a:sym typeface="Arial"/>
                  </a:rPr>
                </a:br>
                <a:r>
                  <a:rPr lang="fr-FR" sz="1088" dirty="0">
                    <a:solidFill>
                      <a:schemeClr val="dk1"/>
                    </a:solidFill>
                    <a:ea typeface="Arial"/>
                    <a:cs typeface="Arial"/>
                    <a:sym typeface="Arial"/>
                  </a:rPr>
                  <a:t>sur le </a:t>
                </a:r>
                <a:r>
                  <a:rPr lang="fr-FR" sz="1088" dirty="0">
                    <a:solidFill>
                      <a:schemeClr val="dk1"/>
                    </a:solidFill>
                  </a:rPr>
                  <a:t>SLA</a:t>
                </a:r>
                <a:endParaRPr lang="fr-FR" sz="1088" dirty="0"/>
              </a:p>
            </p:txBody>
          </p:sp>
          <p:sp>
            <p:nvSpPr>
              <p:cNvPr id="24" name="Date saisies">
                <a:extLst>
                  <a:ext uri="{FF2B5EF4-FFF2-40B4-BE49-F238E27FC236}">
                    <a16:creationId xmlns:a16="http://schemas.microsoft.com/office/drawing/2014/main" id="{2C3F11A1-E265-F1E7-EE9F-41F23278E1CE}"/>
                  </a:ext>
                </a:extLst>
              </p:cNvPr>
              <p:cNvSpPr txBox="1"/>
              <p:nvPr/>
            </p:nvSpPr>
            <p:spPr>
              <a:xfrm>
                <a:off x="4980737" y="3766079"/>
                <a:ext cx="1725295" cy="480855"/>
              </a:xfrm>
              <a:prstGeom prst="rect">
                <a:avLst/>
              </a:prstGeom>
              <a:noFill/>
            </p:spPr>
            <p:txBody>
              <a:bodyPr wrap="none" rtlCol="0">
                <a:spAutoFit/>
              </a:bodyPr>
              <a:lstStyle/>
              <a:p>
                <a:pPr rtl="0"/>
                <a:r>
                  <a:rPr lang="fr-FR" sz="1125" b="1" dirty="0">
                    <a:solidFill>
                      <a:schemeClr val="dk1"/>
                    </a:solidFill>
                  </a:rPr>
                  <a:t>0</a:t>
                </a:r>
                <a:r>
                  <a:rPr lang="fr-FR" sz="1125" b="1" dirty="0">
                    <a:solidFill>
                      <a:schemeClr val="dk1"/>
                    </a:solidFill>
                    <a:cs typeface="Arial"/>
                    <a:sym typeface="Arial"/>
                  </a:rPr>
                  <a:t>6</a:t>
                </a:r>
                <a:r>
                  <a:rPr lang="fr-FR" sz="1125" b="1" dirty="0">
                    <a:solidFill>
                      <a:schemeClr val="dk1"/>
                    </a:solidFill>
                    <a:ea typeface="Arial"/>
                    <a:cs typeface="Arial"/>
                    <a:sym typeface="Arial"/>
                  </a:rPr>
                  <a:t> mai 14h00 au</a:t>
                </a:r>
                <a:endParaRPr lang="fr-FR" sz="1125" b="1" dirty="0"/>
              </a:p>
              <a:p>
                <a:pPr rtl="0"/>
                <a:r>
                  <a:rPr lang="fr-FR" sz="1125" b="1" dirty="0">
                    <a:solidFill>
                      <a:schemeClr val="dk1"/>
                    </a:solidFill>
                    <a:ea typeface="Arial"/>
                    <a:cs typeface="Arial"/>
                    <a:sym typeface="Arial"/>
                  </a:rPr>
                  <a:t>27 mai 23h59</a:t>
                </a:r>
                <a:endParaRPr lang="fr-FR" sz="1125" b="1" dirty="0"/>
              </a:p>
            </p:txBody>
          </p:sp>
        </p:grpSp>
        <p:sp>
          <p:nvSpPr>
            <p:cNvPr id="19" name="Conseil classe">
              <a:extLst>
                <a:ext uri="{FF2B5EF4-FFF2-40B4-BE49-F238E27FC236}">
                  <a16:creationId xmlns:a16="http://schemas.microsoft.com/office/drawing/2014/main" id="{988038C1-1262-598B-9545-98C36846CF5F}"/>
                </a:ext>
              </a:extLst>
            </p:cNvPr>
            <p:cNvSpPr/>
            <p:nvPr/>
          </p:nvSpPr>
          <p:spPr>
            <a:xfrm>
              <a:off x="6908362" y="2959200"/>
              <a:ext cx="943345" cy="1195200"/>
            </a:xfrm>
            <a:prstGeom prst="rect">
              <a:avLst/>
            </a:prstGeom>
            <a:solidFill>
              <a:srgbClr val="009081"/>
            </a:solidFill>
            <a:ln>
              <a:noFill/>
            </a:ln>
          </p:spPr>
          <p:txBody>
            <a:bodyPr spcFirstLastPara="1" wrap="square" lIns="68569" tIns="34275" rIns="68569" bIns="34275" anchor="ctr" anchorCtr="0">
              <a:noAutofit/>
            </a:bodyPr>
            <a:lstStyle/>
            <a:p>
              <a:pPr algn="ctr" rtl="0"/>
              <a:r>
                <a:rPr lang="fr-FR" sz="1050" dirty="0">
                  <a:solidFill>
                    <a:schemeClr val="lt1"/>
                  </a:solidFill>
                  <a:ea typeface="Arial"/>
                  <a:cs typeface="Arial"/>
                  <a:sym typeface="Arial"/>
                </a:rPr>
                <a:t>Conseils de classe</a:t>
              </a:r>
              <a:endParaRPr sz="1050" dirty="0"/>
            </a:p>
          </p:txBody>
        </p:sp>
        <p:grpSp>
          <p:nvGrpSpPr>
            <p:cNvPr id="20" name="Consult résult">
              <a:extLst>
                <a:ext uri="{FF2B5EF4-FFF2-40B4-BE49-F238E27FC236}">
                  <a16:creationId xmlns:a16="http://schemas.microsoft.com/office/drawing/2014/main" id="{1E6AE42C-3F41-AF0D-68CE-CA06EEE3064D}"/>
                </a:ext>
              </a:extLst>
            </p:cNvPr>
            <p:cNvGrpSpPr/>
            <p:nvPr/>
          </p:nvGrpSpPr>
          <p:grpSpPr>
            <a:xfrm>
              <a:off x="8025849" y="2959200"/>
              <a:ext cx="2387834" cy="1195200"/>
              <a:chOff x="8397035" y="3765600"/>
              <a:chExt cx="2179645" cy="982800"/>
            </a:xfrm>
            <a:solidFill>
              <a:srgbClr val="37635F"/>
            </a:solidFill>
          </p:grpSpPr>
          <p:sp>
            <p:nvSpPr>
              <p:cNvPr id="21" name="Fond consult">
                <a:extLst>
                  <a:ext uri="{FF2B5EF4-FFF2-40B4-BE49-F238E27FC236}">
                    <a16:creationId xmlns:a16="http://schemas.microsoft.com/office/drawing/2014/main" id="{2A33569E-1ABB-1305-2A19-35AE03A52F16}"/>
                  </a:ext>
                </a:extLst>
              </p:cNvPr>
              <p:cNvSpPr/>
              <p:nvPr/>
            </p:nvSpPr>
            <p:spPr>
              <a:xfrm>
                <a:off x="8417934" y="3765600"/>
                <a:ext cx="2060766" cy="982800"/>
              </a:xfrm>
              <a:prstGeom prst="rect">
                <a:avLst/>
              </a:prstGeom>
              <a:grpFill/>
              <a:ln>
                <a:noFill/>
              </a:ln>
            </p:spPr>
            <p:txBody>
              <a:bodyPr spcFirstLastPara="1" wrap="square" lIns="68569" tIns="34275" rIns="68569" bIns="34275" anchor="b" anchorCtr="0">
                <a:noAutofit/>
              </a:bodyPr>
              <a:lstStyle/>
              <a:p>
                <a:pPr rtl="0"/>
                <a:r>
                  <a:rPr lang="fr-FR" sz="1088" dirty="0">
                    <a:solidFill>
                      <a:schemeClr val="lt1"/>
                    </a:solidFill>
                    <a:ea typeface="Arial"/>
                    <a:cs typeface="Arial"/>
                    <a:sym typeface="Arial"/>
                  </a:rPr>
                  <a:t>Consultation des résultats sur le SLA + ouverture TI</a:t>
                </a:r>
                <a:endParaRPr sz="1088" dirty="0"/>
              </a:p>
            </p:txBody>
          </p:sp>
          <p:sp>
            <p:nvSpPr>
              <p:cNvPr id="22" name="Date consult">
                <a:extLst>
                  <a:ext uri="{FF2B5EF4-FFF2-40B4-BE49-F238E27FC236}">
                    <a16:creationId xmlns:a16="http://schemas.microsoft.com/office/drawing/2014/main" id="{5853F73A-7960-8960-868D-79681AE4B41E}"/>
                  </a:ext>
                </a:extLst>
              </p:cNvPr>
              <p:cNvSpPr txBox="1"/>
              <p:nvPr/>
            </p:nvSpPr>
            <p:spPr>
              <a:xfrm>
                <a:off x="8397035" y="3765600"/>
                <a:ext cx="2179645" cy="278390"/>
              </a:xfrm>
              <a:prstGeom prst="rect">
                <a:avLst/>
              </a:prstGeom>
              <a:noFill/>
            </p:spPr>
            <p:txBody>
              <a:bodyPr wrap="none" rtlCol="0">
                <a:spAutoFit/>
              </a:bodyPr>
              <a:lstStyle/>
              <a:p>
                <a:r>
                  <a:rPr lang="fr-FR" sz="1050" b="1" dirty="0">
                    <a:solidFill>
                      <a:schemeClr val="lt1"/>
                    </a:solidFill>
                    <a:ea typeface="Arial"/>
                    <a:cs typeface="Arial"/>
                    <a:sym typeface="Arial"/>
                  </a:rPr>
                  <a:t>A partir du </a:t>
                </a:r>
                <a:r>
                  <a:rPr lang="fr-FR" sz="1050" b="1" dirty="0">
                    <a:solidFill>
                      <a:schemeClr val="lt1"/>
                    </a:solidFill>
                  </a:rPr>
                  <a:t>26</a:t>
                </a:r>
                <a:r>
                  <a:rPr lang="fr-FR" sz="1050" b="1" dirty="0">
                    <a:solidFill>
                      <a:schemeClr val="lt1"/>
                    </a:solidFill>
                    <a:ea typeface="Arial"/>
                    <a:cs typeface="Arial"/>
                    <a:sym typeface="Arial"/>
                  </a:rPr>
                  <a:t> juin 14h30</a:t>
                </a:r>
                <a:endParaRPr lang="fr-FR" sz="1050" dirty="0"/>
              </a:p>
            </p:txBody>
          </p:sp>
        </p:grpSp>
        <p:sp>
          <p:nvSpPr>
            <p:cNvPr id="44" name="Texte envoi offres">
              <a:extLst>
                <a:ext uri="{FF2B5EF4-FFF2-40B4-BE49-F238E27FC236}">
                  <a16:creationId xmlns:a16="http://schemas.microsoft.com/office/drawing/2014/main" id="{A36689CD-EEC7-91B0-AB4A-2E219CE0D845}"/>
                </a:ext>
              </a:extLst>
            </p:cNvPr>
            <p:cNvSpPr txBox="1"/>
            <p:nvPr/>
          </p:nvSpPr>
          <p:spPr>
            <a:xfrm>
              <a:off x="669014" y="2939911"/>
              <a:ext cx="2048500" cy="1231107"/>
            </a:xfrm>
            <a:prstGeom prst="rect">
              <a:avLst/>
            </a:prstGeom>
            <a:noFill/>
            <a:ln w="28575">
              <a:solidFill>
                <a:srgbClr val="37635F"/>
              </a:solidFill>
            </a:ln>
          </p:spPr>
          <p:txBody>
            <a:bodyPr wrap="square" rtlCol="0">
              <a:spAutoFit/>
            </a:bodyPr>
            <a:lstStyle/>
            <a:p>
              <a:endParaRPr lang="fr-FR" sz="900" b="1" dirty="0"/>
            </a:p>
            <a:p>
              <a:r>
                <a:rPr lang="fr-FR" sz="900" b="1" dirty="0"/>
                <a:t>Au plus tard le 02 avril :</a:t>
              </a:r>
            </a:p>
            <a:p>
              <a:endParaRPr lang="fr-FR" sz="900" b="1" dirty="0"/>
            </a:p>
            <a:p>
              <a:r>
                <a:rPr lang="fr-FR" sz="900" dirty="0"/>
                <a:t>1</a:t>
              </a:r>
              <a:r>
                <a:rPr lang="fr-FR" sz="900" baseline="30000" dirty="0"/>
                <a:t>er</a:t>
              </a:r>
              <a:r>
                <a:rPr lang="fr-FR" sz="900" dirty="0"/>
                <a:t> envoi des offres au SLA</a:t>
              </a:r>
            </a:p>
            <a:p>
              <a:endParaRPr lang="fr-FR" sz="900" dirty="0"/>
            </a:p>
          </p:txBody>
        </p:sp>
      </p:grpSp>
    </p:spTree>
    <p:extLst>
      <p:ext uri="{BB962C8B-B14F-4D97-AF65-F5344CB8AC3E}">
        <p14:creationId xmlns:p14="http://schemas.microsoft.com/office/powerpoint/2010/main" val="316850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216" y="2428726"/>
            <a:ext cx="9144216" cy="2000548"/>
          </a:xfrm>
          <a:prstGeom prst="rect">
            <a:avLst/>
          </a:prstGeom>
          <a:noFill/>
        </p:spPr>
        <p:txBody>
          <a:bodyPr wrap="square" rtlCol="0">
            <a:spAutoFit/>
          </a:bodyPr>
          <a:lstStyle/>
          <a:p>
            <a:pPr algn="ctr">
              <a:defRPr/>
            </a:pPr>
            <a:r>
              <a:rPr lang="fr-FR" sz="6200" b="1" dirty="0">
                <a:latin typeface="+mj-lt"/>
              </a:rPr>
              <a:t>Accès et écran d’accueil</a:t>
            </a:r>
          </a:p>
        </p:txBody>
      </p:sp>
    </p:spTree>
    <p:extLst>
      <p:ext uri="{BB962C8B-B14F-4D97-AF65-F5344CB8AC3E}">
        <p14:creationId xmlns:p14="http://schemas.microsoft.com/office/powerpoint/2010/main" val="278630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46F9BD60-1FA7-82E2-F5C7-A512249FE013}"/>
              </a:ext>
            </a:extLst>
          </p:cNvPr>
          <p:cNvPicPr>
            <a:picLocks noChangeAspect="1"/>
          </p:cNvPicPr>
          <p:nvPr/>
        </p:nvPicPr>
        <p:blipFill>
          <a:blip r:embed="rId3"/>
          <a:stretch>
            <a:fillRect/>
          </a:stretch>
        </p:blipFill>
        <p:spPr>
          <a:xfrm>
            <a:off x="4037267" y="1816100"/>
            <a:ext cx="5005733" cy="3588180"/>
          </a:xfrm>
          <a:prstGeom prst="rect">
            <a:avLst/>
          </a:prstGeom>
        </p:spPr>
      </p:pic>
      <p:sp>
        <p:nvSpPr>
          <p:cNvPr id="8" name="ZoneTexte 9"/>
          <p:cNvSpPr>
            <a:spLocks/>
          </p:cNvSpPr>
          <p:nvPr/>
        </p:nvSpPr>
        <p:spPr bwMode="auto">
          <a:xfrm>
            <a:off x="-6350" y="1821334"/>
            <a:ext cx="3841749" cy="3016210"/>
          </a:xfrm>
          <a:prstGeom prst="rect">
            <a:avLst/>
          </a:prstGeom>
          <a:noFill/>
        </p:spPr>
        <p:txBody>
          <a:bodyPr wrap="square" rtlCol="0">
            <a:spAutoFit/>
          </a:bodyPr>
          <a:lstStyle/>
          <a:p>
            <a:pPr>
              <a:defRPr/>
            </a:pPr>
            <a:r>
              <a:rPr lang="fr-FR" sz="1600" b="1" dirty="0">
                <a:solidFill>
                  <a:srgbClr val="FF0000"/>
                </a:solidFill>
                <a:latin typeface="+mj-lt"/>
              </a:rPr>
              <a:t>1•</a:t>
            </a:r>
            <a:r>
              <a:rPr lang="fr-FR" sz="1600" b="1" dirty="0">
                <a:latin typeface="+mj-lt"/>
              </a:rPr>
              <a:t> </a:t>
            </a:r>
            <a:r>
              <a:rPr lang="fr-FR" sz="1600" dirty="0">
                <a:latin typeface="+mj-lt"/>
              </a:rPr>
              <a:t>Connectez-vous à Esterel</a:t>
            </a:r>
          </a:p>
          <a:p>
            <a:pPr>
              <a:defRPr/>
            </a:pPr>
            <a:endParaRPr lang="fr-FR" sz="2400" dirty="0">
              <a:latin typeface="+mj-lt"/>
            </a:endParaRPr>
          </a:p>
          <a:p>
            <a:pPr>
              <a:defRPr/>
            </a:pPr>
            <a:r>
              <a:rPr lang="fr-FR" sz="1600" dirty="0">
                <a:latin typeface="+mj-lt"/>
              </a:rPr>
              <a:t>avec vos identifiants académiques.</a:t>
            </a:r>
            <a:endParaRPr sz="1600" dirty="0">
              <a:latin typeface="+mj-lt"/>
            </a:endParaRPr>
          </a:p>
          <a:p>
            <a:pPr>
              <a:defRPr/>
            </a:pPr>
            <a:endParaRPr lang="fr-FR" sz="1600" dirty="0">
              <a:latin typeface="+mj-lt"/>
            </a:endParaRPr>
          </a:p>
          <a:p>
            <a:pPr>
              <a:defRPr/>
            </a:pPr>
            <a:r>
              <a:rPr lang="fr-FR" sz="1600" b="1" dirty="0">
                <a:solidFill>
                  <a:srgbClr val="FF0000"/>
                </a:solidFill>
                <a:latin typeface="+mj-lt"/>
              </a:rPr>
              <a:t>2•</a:t>
            </a:r>
            <a:r>
              <a:rPr lang="fr-FR" sz="1600" b="1" dirty="0">
                <a:latin typeface="+mj-lt"/>
              </a:rPr>
              <a:t> </a:t>
            </a:r>
            <a:r>
              <a:rPr lang="fr-FR" sz="1600" dirty="0">
                <a:latin typeface="+mj-lt"/>
              </a:rPr>
              <a:t>Sélectionnez </a:t>
            </a:r>
            <a:r>
              <a:rPr lang="fr-FR" sz="1600" b="1" dirty="0">
                <a:latin typeface="+mj-lt"/>
              </a:rPr>
              <a:t>Élèves</a:t>
            </a:r>
            <a:endParaRPr sz="1600" b="1" dirty="0">
              <a:latin typeface="+mj-lt"/>
            </a:endParaRPr>
          </a:p>
          <a:p>
            <a:pPr>
              <a:defRPr/>
            </a:pPr>
            <a:endParaRPr lang="fr-FR" sz="1600" dirty="0">
              <a:latin typeface="+mj-lt"/>
            </a:endParaRPr>
          </a:p>
          <a:p>
            <a:pPr>
              <a:defRPr/>
            </a:pPr>
            <a:endParaRPr lang="fr-FR" sz="1600" dirty="0">
              <a:latin typeface="+mj-lt"/>
            </a:endParaRPr>
          </a:p>
          <a:p>
            <a:pPr>
              <a:defRPr/>
            </a:pPr>
            <a:endParaRPr lang="fr-FR" sz="1600" dirty="0">
              <a:latin typeface="+mj-lt"/>
            </a:endParaRPr>
          </a:p>
          <a:p>
            <a:pPr>
              <a:defRPr/>
            </a:pPr>
            <a:r>
              <a:rPr lang="fr-FR" sz="2200" dirty="0">
                <a:latin typeface="+mj-lt"/>
              </a:rPr>
              <a:t> </a:t>
            </a:r>
          </a:p>
          <a:p>
            <a:pPr>
              <a:defRPr/>
            </a:pPr>
            <a:r>
              <a:rPr lang="fr-FR" sz="1600" b="1" dirty="0">
                <a:solidFill>
                  <a:srgbClr val="FF0000"/>
                </a:solidFill>
                <a:latin typeface="+mj-lt"/>
              </a:rPr>
              <a:t>3•</a:t>
            </a:r>
            <a:r>
              <a:rPr lang="fr-FR" sz="1600" b="1" dirty="0">
                <a:latin typeface="+mj-lt"/>
              </a:rPr>
              <a:t> </a:t>
            </a:r>
            <a:r>
              <a:rPr lang="fr-FR" sz="1600" dirty="0">
                <a:latin typeface="+mj-lt"/>
              </a:rPr>
              <a:t>Cliquez sur </a:t>
            </a:r>
            <a:r>
              <a:rPr lang="fr-FR" sz="1600" b="1" dirty="0">
                <a:latin typeface="+mj-lt"/>
              </a:rPr>
              <a:t>AFFELNET</a:t>
            </a:r>
            <a:r>
              <a:rPr lang="fr-FR" sz="1600" dirty="0">
                <a:latin typeface="+mj-lt"/>
              </a:rPr>
              <a:t> Affectation 				       en lycée.</a:t>
            </a:r>
            <a:endParaRPr sz="1600" dirty="0">
              <a:latin typeface="+mj-lt"/>
            </a:endParaRPr>
          </a:p>
        </p:txBody>
      </p:sp>
      <p:sp>
        <p:nvSpPr>
          <p:cNvPr id="9" name="Titre 1"/>
          <p:cNvSpPr>
            <a:spLocks noGrp="1"/>
          </p:cNvSpPr>
          <p:nvPr>
            <p:ph type="title"/>
          </p:nvPr>
        </p:nvSpPr>
        <p:spPr bwMode="auto">
          <a:xfrm>
            <a:off x="720000" y="130248"/>
            <a:ext cx="6181643" cy="418432"/>
          </a:xfrm>
        </p:spPr>
        <p:txBody>
          <a:bodyPr vert="horz" lIns="91440" tIns="45720" rIns="91440" bIns="45720" rtlCol="0" anchor="ctr">
            <a:normAutofit/>
          </a:bodyPr>
          <a:lstStyle/>
          <a:p>
            <a:pPr>
              <a:defRPr/>
            </a:pPr>
            <a:r>
              <a:rPr lang="fr-FR" dirty="0">
                <a:solidFill>
                  <a:schemeClr val="tx1"/>
                </a:solidFill>
                <a:cs typeface="Arial"/>
              </a:rPr>
              <a:t>Accès à AFFELNET Lycée</a:t>
            </a:r>
          </a:p>
        </p:txBody>
      </p:sp>
      <p:sp>
        <p:nvSpPr>
          <p:cNvPr id="10" name="Espace réservé du numéro de diapositive 11"/>
          <p:cNvSpPr>
            <a:spLocks noGrp="1"/>
          </p:cNvSpPr>
          <p:nvPr>
            <p:ph type="sldNum" sz="quarter" idx="4294967295"/>
          </p:nvPr>
        </p:nvSpPr>
        <p:spPr bwMode="auto">
          <a:xfrm>
            <a:off x="6724650" y="6432550"/>
            <a:ext cx="2057400" cy="365125"/>
          </a:xfrm>
        </p:spPr>
        <p:txBody>
          <a:bodyPr/>
          <a:lstStyle/>
          <a:p>
            <a:pPr>
              <a:defRPr/>
            </a:pPr>
            <a:fld id="{DF7E0924-CFEF-4FA7-BE71-C6F290B144E3}" type="slidenum">
              <a:rPr lang="fr-FR" sz="800">
                <a:latin typeface="+mj-lt"/>
              </a:rPr>
              <a:t>25</a:t>
            </a:fld>
            <a:endParaRPr lang="fr-FR" sz="800" dirty="0">
              <a:latin typeface="+mj-lt"/>
            </a:endParaRPr>
          </a:p>
        </p:txBody>
      </p:sp>
      <p:pic>
        <p:nvPicPr>
          <p:cNvPr id="12" name="Image 11">
            <a:extLst>
              <a:ext uri="{FF2B5EF4-FFF2-40B4-BE49-F238E27FC236}">
                <a16:creationId xmlns:a16="http://schemas.microsoft.com/office/drawing/2014/main" id="{F081941C-00EF-5B55-4F09-0A0E3B294A88}"/>
              </a:ext>
            </a:extLst>
          </p:cNvPr>
          <p:cNvPicPr>
            <a:picLocks noChangeAspect="1"/>
          </p:cNvPicPr>
          <p:nvPr/>
        </p:nvPicPr>
        <p:blipFill>
          <a:blip r:embed="rId4"/>
          <a:stretch>
            <a:fillRect/>
          </a:stretch>
        </p:blipFill>
        <p:spPr>
          <a:xfrm>
            <a:off x="420562" y="2144692"/>
            <a:ext cx="1800476" cy="295316"/>
          </a:xfrm>
          <a:prstGeom prst="rect">
            <a:avLst/>
          </a:prstGeom>
        </p:spPr>
      </p:pic>
      <p:sp>
        <p:nvSpPr>
          <p:cNvPr id="13" name="Rectangle 12">
            <a:extLst>
              <a:ext uri="{FF2B5EF4-FFF2-40B4-BE49-F238E27FC236}">
                <a16:creationId xmlns:a16="http://schemas.microsoft.com/office/drawing/2014/main" id="{8C6F4AC9-72D4-93C0-A127-766D2033B3E3}"/>
              </a:ext>
            </a:extLst>
          </p:cNvPr>
          <p:cNvSpPr/>
          <p:nvPr/>
        </p:nvSpPr>
        <p:spPr>
          <a:xfrm>
            <a:off x="4768850" y="2711450"/>
            <a:ext cx="673100" cy="628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3DAFD34-ADF4-351A-CA0E-9F869D395680}"/>
              </a:ext>
            </a:extLst>
          </p:cNvPr>
          <p:cNvSpPr/>
          <p:nvPr/>
        </p:nvSpPr>
        <p:spPr bwMode="auto">
          <a:xfrm>
            <a:off x="1649819" y="2946156"/>
            <a:ext cx="673100" cy="295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DEDE266-4CD2-D82E-4917-ED74A6DC7770}"/>
              </a:ext>
            </a:extLst>
          </p:cNvPr>
          <p:cNvSpPr/>
          <p:nvPr/>
        </p:nvSpPr>
        <p:spPr bwMode="auto">
          <a:xfrm>
            <a:off x="4673600" y="4235450"/>
            <a:ext cx="603250" cy="558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00B56BE-E0E0-4098-30AC-D1BFFF2BA3E7}"/>
              </a:ext>
            </a:extLst>
          </p:cNvPr>
          <p:cNvSpPr/>
          <p:nvPr/>
        </p:nvSpPr>
        <p:spPr bwMode="auto">
          <a:xfrm>
            <a:off x="1472019" y="4252418"/>
            <a:ext cx="2251621" cy="558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9D8CEBE1-4338-96B0-5B58-83B88B158A45}"/>
              </a:ext>
            </a:extLst>
          </p:cNvPr>
          <p:cNvSpPr txBox="1"/>
          <p:nvPr/>
        </p:nvSpPr>
        <p:spPr>
          <a:xfrm>
            <a:off x="3540307" y="6485128"/>
            <a:ext cx="2063385" cy="276999"/>
          </a:xfrm>
          <a:prstGeom prst="rect">
            <a:avLst/>
          </a:prstGeom>
          <a:noFill/>
        </p:spPr>
        <p:txBody>
          <a:bodyPr wrap="none" rtlCol="0">
            <a:spAutoFit/>
          </a:bodyPr>
          <a:lstStyle/>
          <a:p>
            <a:r>
              <a:rPr lang="fr-FR" sz="1200" dirty="0"/>
              <a:t>Accès et écrans d’accueil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Image 15">
            <a:extLst>
              <a:ext uri="{FF2B5EF4-FFF2-40B4-BE49-F238E27FC236}">
                <a16:creationId xmlns:a16="http://schemas.microsoft.com/office/drawing/2014/main" id="{075D7B1D-3B9A-9120-CB95-4DD4E7827F7B}"/>
              </a:ext>
            </a:extLst>
          </p:cNvPr>
          <p:cNvPicPr>
            <a:picLocks noChangeAspect="1"/>
          </p:cNvPicPr>
          <p:nvPr/>
        </p:nvPicPr>
        <p:blipFill>
          <a:blip r:embed="rId2"/>
          <a:stretch>
            <a:fillRect/>
          </a:stretch>
        </p:blipFill>
        <p:spPr>
          <a:xfrm>
            <a:off x="753244" y="956204"/>
            <a:ext cx="7573107" cy="5064665"/>
          </a:xfrm>
          <a:prstGeom prst="rect">
            <a:avLst/>
          </a:prstGeom>
        </p:spPr>
      </p:pic>
      <p:sp>
        <p:nvSpPr>
          <p:cNvPr id="6" name="Rectangle 15"/>
          <p:cNvSpPr/>
          <p:nvPr/>
        </p:nvSpPr>
        <p:spPr bwMode="auto">
          <a:xfrm>
            <a:off x="1971676" y="1338263"/>
            <a:ext cx="204787" cy="119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mj-lt"/>
            </a:endParaRPr>
          </a:p>
        </p:txBody>
      </p:sp>
      <p:sp>
        <p:nvSpPr>
          <p:cNvPr id="7" name="Rectangle 16"/>
          <p:cNvSpPr/>
          <p:nvPr/>
        </p:nvSpPr>
        <p:spPr bwMode="auto">
          <a:xfrm>
            <a:off x="2290763" y="1338264"/>
            <a:ext cx="288157" cy="119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mj-lt"/>
            </a:endParaRPr>
          </a:p>
        </p:txBody>
      </p:sp>
      <p:sp>
        <p:nvSpPr>
          <p:cNvPr id="8" name="Titre 1"/>
          <p:cNvSpPr>
            <a:spLocks noGrp="1"/>
          </p:cNvSpPr>
          <p:nvPr>
            <p:ph type="title"/>
          </p:nvPr>
        </p:nvSpPr>
        <p:spPr bwMode="auto">
          <a:xfrm>
            <a:off x="753244" y="188640"/>
            <a:ext cx="6396856" cy="410704"/>
          </a:xfrm>
        </p:spPr>
        <p:txBody>
          <a:bodyPr/>
          <a:lstStyle/>
          <a:p>
            <a:pPr>
              <a:defRPr/>
            </a:pPr>
            <a:r>
              <a:rPr lang="fr-FR" dirty="0">
                <a:solidFill>
                  <a:schemeClr val="tx1"/>
                </a:solidFill>
                <a:cs typeface="Arial"/>
              </a:rPr>
              <a:t>Page d’accueil : Aide et Contact</a:t>
            </a:r>
            <a:endParaRPr lang="fr-FR" dirty="0">
              <a:solidFill>
                <a:schemeClr val="tx1"/>
              </a:solidFill>
            </a:endParaRPr>
          </a:p>
        </p:txBody>
      </p:sp>
      <p:cxnSp>
        <p:nvCxnSpPr>
          <p:cNvPr id="13" name="Connecteur droit avec flèche 18"/>
          <p:cNvCxnSpPr>
            <a:cxnSpLocks/>
          </p:cNvCxnSpPr>
          <p:nvPr/>
        </p:nvCxnSpPr>
        <p:spPr bwMode="auto">
          <a:xfrm>
            <a:off x="2074069" y="1453336"/>
            <a:ext cx="0" cy="4496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4"/>
          <p:cNvSpPr txBox="1">
            <a:spLocks/>
          </p:cNvSpPr>
          <p:nvPr/>
        </p:nvSpPr>
        <p:spPr bwMode="auto">
          <a:xfrm>
            <a:off x="7426050" y="6378000"/>
            <a:ext cx="1350000" cy="480000"/>
          </a:xfrm>
          <a:prstGeom prst="rect">
            <a:avLst/>
          </a:prstGeom>
        </p:spPr>
        <p:txBody>
          <a:bodyPr anchor="ct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a:defRPr/>
            </a:pPr>
            <a:fld id="{1872769E-0CC4-C296-739A-AC5BB06CE945}" type="slidenum">
              <a:rPr lang="fr-FR" sz="800" smtClean="0"/>
              <a:pPr algn="r">
                <a:defRPr/>
              </a:pPr>
              <a:t>26</a:t>
            </a:fld>
            <a:endParaRPr lang="fr-FR" sz="800" dirty="0"/>
          </a:p>
        </p:txBody>
      </p:sp>
      <p:sp>
        <p:nvSpPr>
          <p:cNvPr id="9" name="Rectangle 8">
            <a:extLst>
              <a:ext uri="{FF2B5EF4-FFF2-40B4-BE49-F238E27FC236}">
                <a16:creationId xmlns:a16="http://schemas.microsoft.com/office/drawing/2014/main" id="{AEFD61E0-0137-7A59-E18A-558F3C083C84}"/>
              </a:ext>
            </a:extLst>
          </p:cNvPr>
          <p:cNvSpPr/>
          <p:nvPr/>
        </p:nvSpPr>
        <p:spPr>
          <a:xfrm>
            <a:off x="4602079" y="2099511"/>
            <a:ext cx="481263" cy="174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626C1A7-D79B-2685-C249-EF4F4D2EB41B}"/>
              </a:ext>
            </a:extLst>
          </p:cNvPr>
          <p:cNvSpPr/>
          <p:nvPr/>
        </p:nvSpPr>
        <p:spPr>
          <a:xfrm>
            <a:off x="1281113" y="1903005"/>
            <a:ext cx="3167062" cy="3935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3EF23DB-C6B1-9395-DC51-3E071A15F096}"/>
              </a:ext>
            </a:extLst>
          </p:cNvPr>
          <p:cNvSpPr/>
          <p:nvPr/>
        </p:nvSpPr>
        <p:spPr bwMode="auto">
          <a:xfrm>
            <a:off x="4836444" y="2422857"/>
            <a:ext cx="3293144" cy="19205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16B6D203-EF75-5E69-294E-AF12A80CE1D1}"/>
              </a:ext>
            </a:extLst>
          </p:cNvPr>
          <p:cNvCxnSpPr>
            <a:stCxn id="7" idx="3"/>
          </p:cNvCxnSpPr>
          <p:nvPr/>
        </p:nvCxnSpPr>
        <p:spPr>
          <a:xfrm>
            <a:off x="2578920" y="1398182"/>
            <a:ext cx="4074293" cy="67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4E852517-B2D0-EF6A-EA59-F4E71AAE9D08}"/>
              </a:ext>
            </a:extLst>
          </p:cNvPr>
          <p:cNvCxnSpPr/>
          <p:nvPr/>
        </p:nvCxnSpPr>
        <p:spPr>
          <a:xfrm>
            <a:off x="6643687" y="1404938"/>
            <a:ext cx="0" cy="9382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A04895-56DA-54B5-2B69-D83379E2C2D7}"/>
              </a:ext>
            </a:extLst>
          </p:cNvPr>
          <p:cNvSpPr/>
          <p:nvPr/>
        </p:nvSpPr>
        <p:spPr>
          <a:xfrm>
            <a:off x="6515100" y="956204"/>
            <a:ext cx="463550" cy="153828"/>
          </a:xfrm>
          <a:prstGeom prst="rect">
            <a:avLst/>
          </a:prstGeom>
          <a:solidFill>
            <a:srgbClr val="9E1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A2677F46-2A83-FBB7-6304-A44D47AF600F}"/>
              </a:ext>
            </a:extLst>
          </p:cNvPr>
          <p:cNvSpPr/>
          <p:nvPr/>
        </p:nvSpPr>
        <p:spPr bwMode="auto">
          <a:xfrm>
            <a:off x="5083341" y="1874044"/>
            <a:ext cx="1378417" cy="211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E1EA7484-9084-ECE6-2DE5-3044A5CBB89D}"/>
              </a:ext>
            </a:extLst>
          </p:cNvPr>
          <p:cNvSpPr txBox="1"/>
          <p:nvPr/>
        </p:nvSpPr>
        <p:spPr bwMode="auto">
          <a:xfrm>
            <a:off x="3540307" y="6485128"/>
            <a:ext cx="2063385" cy="276999"/>
          </a:xfrm>
          <a:prstGeom prst="rect">
            <a:avLst/>
          </a:prstGeom>
          <a:noFill/>
        </p:spPr>
        <p:txBody>
          <a:bodyPr wrap="none" rtlCol="0">
            <a:spAutoFit/>
          </a:bodyPr>
          <a:lstStyle/>
          <a:p>
            <a:r>
              <a:rPr lang="fr-FR" sz="1200" dirty="0"/>
              <a:t>Accès et écrans d’accueil</a:t>
            </a:r>
          </a:p>
        </p:txBody>
      </p:sp>
      <p:sp>
        <p:nvSpPr>
          <p:cNvPr id="5" name="Rectangle 4">
            <a:extLst>
              <a:ext uri="{FF2B5EF4-FFF2-40B4-BE49-F238E27FC236}">
                <a16:creationId xmlns:a16="http://schemas.microsoft.com/office/drawing/2014/main" id="{5D314AB9-1926-E06B-3AFE-2CE81CB080EB}"/>
              </a:ext>
            </a:extLst>
          </p:cNvPr>
          <p:cNvSpPr/>
          <p:nvPr/>
        </p:nvSpPr>
        <p:spPr bwMode="auto">
          <a:xfrm>
            <a:off x="7150099" y="1110032"/>
            <a:ext cx="1176251" cy="153828"/>
          </a:xfrm>
          <a:prstGeom prst="rect">
            <a:avLst/>
          </a:prstGeom>
          <a:solidFill>
            <a:srgbClr val="9E1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ADA5CC87-E745-380E-9388-3EC356506CD5}"/>
              </a:ext>
            </a:extLst>
          </p:cNvPr>
          <p:cNvPicPr>
            <a:picLocks noChangeAspect="1"/>
          </p:cNvPicPr>
          <p:nvPr/>
        </p:nvPicPr>
        <p:blipFill>
          <a:blip r:embed="rId2"/>
          <a:stretch>
            <a:fillRect/>
          </a:stretch>
        </p:blipFill>
        <p:spPr>
          <a:xfrm>
            <a:off x="1160030" y="984250"/>
            <a:ext cx="6823940" cy="4887490"/>
          </a:xfrm>
          <a:prstGeom prst="rect">
            <a:avLst/>
          </a:prstGeom>
        </p:spPr>
      </p:pic>
      <p:sp>
        <p:nvSpPr>
          <p:cNvPr id="5" name="Titre 1"/>
          <p:cNvSpPr>
            <a:spLocks noGrp="1"/>
          </p:cNvSpPr>
          <p:nvPr>
            <p:ph type="title"/>
          </p:nvPr>
        </p:nvSpPr>
        <p:spPr bwMode="auto">
          <a:xfrm>
            <a:off x="755575" y="183555"/>
            <a:ext cx="4407267" cy="365125"/>
          </a:xfrm>
        </p:spPr>
        <p:txBody>
          <a:bodyPr/>
          <a:lstStyle/>
          <a:p>
            <a:pPr>
              <a:defRPr/>
            </a:pPr>
            <a:r>
              <a:rPr lang="fr-FR" dirty="0">
                <a:solidFill>
                  <a:schemeClr val="tx1"/>
                </a:solidFill>
                <a:cs typeface="Arial"/>
              </a:rPr>
              <a:t>Message Flash</a:t>
            </a:r>
            <a:endParaRPr lang="fr-FR" dirty="0"/>
          </a:p>
        </p:txBody>
      </p:sp>
      <p:sp>
        <p:nvSpPr>
          <p:cNvPr id="7" name="Rectangle 6"/>
          <p:cNvSpPr>
            <a:spLocks noChangeArrowheads="1"/>
          </p:cNvSpPr>
          <p:nvPr/>
        </p:nvSpPr>
        <p:spPr bwMode="auto">
          <a:xfrm>
            <a:off x="1664830" y="2420016"/>
            <a:ext cx="7043565" cy="1796384"/>
          </a:xfrm>
          <a:prstGeom prst="rect">
            <a:avLst/>
          </a:prstGeom>
          <a:solidFill>
            <a:srgbClr val="FFFFFF"/>
          </a:solidFill>
          <a:ln w="25560">
            <a:solidFill>
              <a:srgbClr val="FF0000"/>
            </a:solidFill>
            <a:miter lim="800000"/>
            <a:headEnd/>
            <a:tailEnd/>
          </a:ln>
        </p:spPr>
        <p:txBody>
          <a:bodyPr vertOverflow="overflow" horzOverflow="clip" vert="horz" wrap="square" lIns="90000" tIns="46800" rIns="90000" bIns="46800" numCol="1" spcCol="0" rtlCol="0" fromWordArt="0" anchor="ctr" anchorCtr="0" forceAA="0" compatLnSpc="0"/>
          <a:lstStyle/>
          <a:p>
            <a:pPr>
              <a:buFont typeface="Comic Sans MS"/>
              <a:buNone/>
              <a:defRPr/>
            </a:pPr>
            <a:r>
              <a:rPr lang="fr-FR" sz="1800" b="0" i="0" u="none" strike="noStrike" cap="none" spc="0" dirty="0">
                <a:solidFill>
                  <a:schemeClr val="tx1"/>
                </a:solidFill>
                <a:latin typeface="+mj-lt"/>
                <a:ea typeface="+mn-ea"/>
                <a:cs typeface="+mn-cs"/>
              </a:rPr>
              <a:t>Le </a:t>
            </a:r>
            <a:r>
              <a:rPr lang="fr-FR" sz="1800" b="1" i="0" u="none" strike="noStrike" cap="none" spc="0" dirty="0">
                <a:solidFill>
                  <a:schemeClr val="tx1"/>
                </a:solidFill>
                <a:latin typeface="+mj-lt"/>
                <a:ea typeface="+mn-ea"/>
                <a:cs typeface="+mn-cs"/>
              </a:rPr>
              <a:t>message flash </a:t>
            </a:r>
            <a:r>
              <a:rPr lang="fr-FR" sz="1800" b="0" i="0" u="none" strike="noStrike" cap="none" spc="0" dirty="0">
                <a:solidFill>
                  <a:schemeClr val="tx1"/>
                </a:solidFill>
                <a:latin typeface="+mj-lt"/>
                <a:ea typeface="+mn-ea"/>
                <a:cs typeface="+mn-cs"/>
              </a:rPr>
              <a:t>indique les dernières modifications</a:t>
            </a:r>
            <a:r>
              <a:rPr dirty="0">
                <a:latin typeface="+mj-lt"/>
              </a:rPr>
              <a:t>.</a:t>
            </a:r>
            <a:endParaRPr lang="fr-FR" sz="1800" b="0" i="0" u="none" strike="noStrike" cap="none" spc="0" dirty="0">
              <a:solidFill>
                <a:schemeClr val="tx1"/>
              </a:solidFill>
              <a:latin typeface="+mj-lt"/>
              <a:ea typeface="Arial"/>
              <a:cs typeface="Arial"/>
            </a:endParaRPr>
          </a:p>
          <a:p>
            <a:pPr>
              <a:buFont typeface="Comic Sans MS"/>
              <a:buNone/>
              <a:defRPr/>
            </a:pPr>
            <a:endParaRPr lang="fr-FR" dirty="0">
              <a:latin typeface="+mj-lt"/>
            </a:endParaRPr>
          </a:p>
          <a:p>
            <a:pPr>
              <a:buFont typeface="Comic Sans MS"/>
              <a:buNone/>
              <a:defRPr/>
            </a:pPr>
            <a:r>
              <a:rPr lang="fr-FR" dirty="0">
                <a:latin typeface="+mj-lt"/>
              </a:rPr>
              <a:t>Vous trouverez sur la page d'accueil, toutes les informations utiles de la procédure d'affectation comme le guide, le calendrier ou la liste des codes vœux</a:t>
            </a:r>
            <a:r>
              <a:rPr dirty="0">
                <a:latin typeface="+mj-lt"/>
              </a:rPr>
              <a:t>.</a:t>
            </a:r>
          </a:p>
        </p:txBody>
      </p:sp>
      <p:sp>
        <p:nvSpPr>
          <p:cNvPr id="8" name="Espace réservé du numéro de diapositive 4"/>
          <p:cNvSpPr txBox="1">
            <a:spLocks/>
          </p:cNvSpPr>
          <p:nvPr/>
        </p:nvSpPr>
        <p:spPr bwMode="auto">
          <a:xfrm>
            <a:off x="7426050" y="6378000"/>
            <a:ext cx="1350000" cy="480000"/>
          </a:xfrm>
          <a:prstGeom prst="rect">
            <a:avLst/>
          </a:prstGeom>
        </p:spPr>
        <p:txBody>
          <a:bodyP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1872769E-0CC4-C296-739A-AC5BB06CE945}" type="slidenum">
              <a:rPr lang="fr-FR" sz="800" smtClean="0"/>
              <a:pPr>
                <a:defRPr/>
              </a:pPr>
              <a:t>27</a:t>
            </a:fld>
            <a:endParaRPr lang="fr-FR" sz="800" dirty="0"/>
          </a:p>
        </p:txBody>
      </p:sp>
      <p:sp>
        <p:nvSpPr>
          <p:cNvPr id="2" name="Rectangle 1">
            <a:extLst>
              <a:ext uri="{FF2B5EF4-FFF2-40B4-BE49-F238E27FC236}">
                <a16:creationId xmlns:a16="http://schemas.microsoft.com/office/drawing/2014/main" id="{BC433C00-167A-EE20-5ABE-9B7AA71D29E7}"/>
              </a:ext>
            </a:extLst>
          </p:cNvPr>
          <p:cNvSpPr/>
          <p:nvPr/>
        </p:nvSpPr>
        <p:spPr bwMode="auto">
          <a:xfrm>
            <a:off x="7243010" y="1010652"/>
            <a:ext cx="631658" cy="216569"/>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80F4676-A450-E187-98C8-3CC322D4E0D7}"/>
              </a:ext>
            </a:extLst>
          </p:cNvPr>
          <p:cNvSpPr/>
          <p:nvPr/>
        </p:nvSpPr>
        <p:spPr bwMode="auto">
          <a:xfrm>
            <a:off x="6318583" y="1227221"/>
            <a:ext cx="1628276" cy="168442"/>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5AE1B91-BF08-1305-6A53-01D7F6EC00C7}"/>
              </a:ext>
            </a:extLst>
          </p:cNvPr>
          <p:cNvSpPr txBox="1"/>
          <p:nvPr/>
        </p:nvSpPr>
        <p:spPr bwMode="auto">
          <a:xfrm>
            <a:off x="3540307" y="6485128"/>
            <a:ext cx="2063385" cy="276999"/>
          </a:xfrm>
          <a:prstGeom prst="rect">
            <a:avLst/>
          </a:prstGeom>
          <a:noFill/>
        </p:spPr>
        <p:txBody>
          <a:bodyPr wrap="none" rtlCol="0">
            <a:spAutoFit/>
          </a:bodyPr>
          <a:lstStyle/>
          <a:p>
            <a:r>
              <a:rPr lang="fr-FR" sz="1200" dirty="0"/>
              <a:t>Accès et écrans d’accueil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FB2544E0-FE5C-AB98-170D-2E414E4D7BEF}"/>
              </a:ext>
            </a:extLst>
          </p:cNvPr>
          <p:cNvPicPr>
            <a:picLocks noChangeAspect="1"/>
          </p:cNvPicPr>
          <p:nvPr/>
        </p:nvPicPr>
        <p:blipFill>
          <a:blip r:embed="rId2"/>
          <a:stretch>
            <a:fillRect/>
          </a:stretch>
        </p:blipFill>
        <p:spPr>
          <a:xfrm>
            <a:off x="539686" y="838200"/>
            <a:ext cx="7715313" cy="5003162"/>
          </a:xfrm>
          <a:prstGeom prst="rect">
            <a:avLst/>
          </a:prstGeom>
        </p:spPr>
      </p:pic>
      <p:sp>
        <p:nvSpPr>
          <p:cNvPr id="5" name="Rectangle 4"/>
          <p:cNvSpPr/>
          <p:nvPr/>
        </p:nvSpPr>
        <p:spPr bwMode="auto">
          <a:xfrm>
            <a:off x="1739899" y="2457450"/>
            <a:ext cx="6927851" cy="3284389"/>
          </a:xfrm>
          <a:prstGeom prst="rect">
            <a:avLst/>
          </a:prstGeom>
          <a:solidFill>
            <a:schemeClr val="bg1"/>
          </a:solidFill>
          <a:ln w="9525" cap="flat" cmpd="sng" algn="ctr">
            <a:solidFill>
              <a:schemeClr val="bg1"/>
            </a:solidFill>
            <a:prstDash val="solid"/>
          </a:ln>
        </p:spPr>
        <p:style>
          <a:lnRef idx="1">
            <a:schemeClr val="accent1"/>
          </a:lnRef>
          <a:fillRef idx="3">
            <a:schemeClr val="accent1"/>
          </a:fillRef>
          <a:effectRef idx="2">
            <a:schemeClr val="accent1"/>
          </a:effectRef>
          <a:fontRef idx="minor">
            <a:schemeClr val="lt1"/>
          </a:fontRef>
        </p:style>
      </p:sp>
      <p:sp>
        <p:nvSpPr>
          <p:cNvPr id="6" name="Rectangle 5"/>
          <p:cNvSpPr>
            <a:spLocks noChangeArrowheads="1"/>
          </p:cNvSpPr>
          <p:nvPr/>
        </p:nvSpPr>
        <p:spPr bwMode="auto">
          <a:xfrm>
            <a:off x="1729788" y="2451573"/>
            <a:ext cx="2574324" cy="3405939"/>
          </a:xfrm>
          <a:prstGeom prst="rect">
            <a:avLst/>
          </a:prstGeom>
          <a:solidFill>
            <a:srgbClr val="FFFFFF"/>
          </a:solidFill>
          <a:ln w="25560">
            <a:solidFill>
              <a:srgbClr val="FF0000"/>
            </a:solidFill>
            <a:miter lim="800000"/>
            <a:headEnd/>
            <a:tailEnd/>
          </a:ln>
        </p:spPr>
        <p:txBody>
          <a:bodyPr wrap="square" lIns="90000" tIns="46800" rIns="90000" bIns="46800" anchor="ctr">
            <a:noAutofit/>
          </a:bodyPr>
          <a:lstStyle/>
          <a:p>
            <a:pPr>
              <a:buFont typeface="Comic Sans MS"/>
              <a:buNone/>
              <a:defRPr/>
            </a:pPr>
            <a:r>
              <a:rPr lang="fr-FR" sz="1400" dirty="0">
                <a:solidFill>
                  <a:srgbClr val="FF0000"/>
                </a:solidFill>
                <a:latin typeface="+mj-lt"/>
              </a:rPr>
              <a:t>Calendrier des académies</a:t>
            </a:r>
            <a:endParaRPr lang="fr-FR" sz="1400" dirty="0">
              <a:latin typeface="+mj-lt"/>
            </a:endParaRPr>
          </a:p>
          <a:p>
            <a:pPr>
              <a:buFont typeface="Comic Sans MS"/>
              <a:buNone/>
              <a:defRPr/>
            </a:pPr>
            <a:r>
              <a:rPr lang="fr-FR" sz="1400" dirty="0">
                <a:solidFill>
                  <a:srgbClr val="000000"/>
                </a:solidFill>
                <a:latin typeface="+mj-lt"/>
              </a:rPr>
              <a:t>Accès à AFFELMAP : recensement des calendriers et des accès à la saisie des vœux pour les autres académies</a:t>
            </a:r>
            <a:endParaRPr lang="fr-FR" sz="1400" dirty="0">
              <a:latin typeface="+mj-lt"/>
            </a:endParaRPr>
          </a:p>
          <a:p>
            <a:pPr>
              <a:buFont typeface="Comic Sans MS"/>
              <a:buNone/>
              <a:defRPr/>
            </a:pPr>
            <a:endParaRPr lang="fr-FR" sz="1400" dirty="0">
              <a:solidFill>
                <a:srgbClr val="000000"/>
              </a:solidFill>
              <a:latin typeface="+mj-lt"/>
            </a:endParaRPr>
          </a:p>
          <a:p>
            <a:pPr>
              <a:buFont typeface="Comic Sans MS"/>
              <a:buNone/>
              <a:defRPr/>
            </a:pPr>
            <a:r>
              <a:rPr lang="fr-FR" sz="1400" dirty="0">
                <a:solidFill>
                  <a:srgbClr val="000000"/>
                </a:solidFill>
                <a:latin typeface="+mj-lt"/>
              </a:rPr>
              <a:t>https://affectation3e.phm.education.gouv.fr/pna-affelmap/</a:t>
            </a:r>
            <a:endParaRPr lang="fr-FR" sz="1400" dirty="0">
              <a:latin typeface="+mj-lt"/>
            </a:endParaRPr>
          </a:p>
        </p:txBody>
      </p:sp>
      <p:sp>
        <p:nvSpPr>
          <p:cNvPr id="7" name="Rectangle 10"/>
          <p:cNvSpPr/>
          <p:nvPr/>
        </p:nvSpPr>
        <p:spPr bwMode="auto">
          <a:xfrm>
            <a:off x="3282878" y="1378531"/>
            <a:ext cx="1200222" cy="17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755576" y="188640"/>
            <a:ext cx="3851961" cy="368272"/>
          </a:xfrm>
        </p:spPr>
        <p:txBody>
          <a:bodyPr/>
          <a:lstStyle/>
          <a:p>
            <a:pPr>
              <a:defRPr/>
            </a:pPr>
            <a:r>
              <a:rPr lang="fr-FR" dirty="0">
                <a:solidFill>
                  <a:schemeClr val="tx1"/>
                </a:solidFill>
                <a:cs typeface="Arial"/>
              </a:rPr>
              <a:t>Accès à AFFELMAP</a:t>
            </a:r>
            <a:endParaRPr lang="fr-FR" dirty="0"/>
          </a:p>
        </p:txBody>
      </p:sp>
      <p:cxnSp>
        <p:nvCxnSpPr>
          <p:cNvPr id="14" name="Connecteur droit avec flèche 13">
            <a:extLst>
              <a:ext uri="{FF2B5EF4-FFF2-40B4-BE49-F238E27FC236}">
                <a16:creationId xmlns:a16="http://schemas.microsoft.com/office/drawing/2014/main" id="{0355BB86-1821-AC7D-F93B-51E7F17186D3}"/>
              </a:ext>
            </a:extLst>
          </p:cNvPr>
          <p:cNvCxnSpPr>
            <a:cxnSpLocks/>
          </p:cNvCxnSpPr>
          <p:nvPr/>
        </p:nvCxnSpPr>
        <p:spPr>
          <a:xfrm>
            <a:off x="3286053" y="1466484"/>
            <a:ext cx="72" cy="9655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4"/>
          <p:cNvSpPr txBox="1">
            <a:spLocks/>
          </p:cNvSpPr>
          <p:nvPr/>
        </p:nvSpPr>
        <p:spPr bwMode="auto">
          <a:xfrm>
            <a:off x="7426050" y="6378000"/>
            <a:ext cx="1350000" cy="480000"/>
          </a:xfrm>
          <a:prstGeom prst="rect">
            <a:avLst/>
          </a:prstGeom>
        </p:spPr>
        <p:txBody>
          <a:bodyPr anchor="ct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a:defRPr/>
            </a:pPr>
            <a:fld id="{1872769E-0CC4-C296-739A-AC5BB06CE945}" type="slidenum">
              <a:rPr lang="fr-FR" sz="800" smtClean="0"/>
              <a:pPr algn="r">
                <a:defRPr/>
              </a:pPr>
              <a:t>28</a:t>
            </a:fld>
            <a:endParaRPr lang="fr-FR" sz="800" dirty="0"/>
          </a:p>
        </p:txBody>
      </p:sp>
      <p:sp>
        <p:nvSpPr>
          <p:cNvPr id="2" name="Rectangle 1">
            <a:extLst>
              <a:ext uri="{FF2B5EF4-FFF2-40B4-BE49-F238E27FC236}">
                <a16:creationId xmlns:a16="http://schemas.microsoft.com/office/drawing/2014/main" id="{512AEA4A-7D92-F98A-139D-B524D244F094}"/>
              </a:ext>
            </a:extLst>
          </p:cNvPr>
          <p:cNvSpPr/>
          <p:nvPr/>
        </p:nvSpPr>
        <p:spPr bwMode="auto">
          <a:xfrm>
            <a:off x="7188868" y="860258"/>
            <a:ext cx="631658" cy="216569"/>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39C0D317-35D5-D585-25CE-FAA2290EC1A5}"/>
              </a:ext>
            </a:extLst>
          </p:cNvPr>
          <p:cNvSpPr/>
          <p:nvPr/>
        </p:nvSpPr>
        <p:spPr bwMode="auto">
          <a:xfrm>
            <a:off x="6583277" y="1076826"/>
            <a:ext cx="1628276" cy="168442"/>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706C750-CBA0-DCAB-788D-DFB485F34FAF}"/>
              </a:ext>
            </a:extLst>
          </p:cNvPr>
          <p:cNvSpPr/>
          <p:nvPr/>
        </p:nvSpPr>
        <p:spPr bwMode="auto">
          <a:xfrm>
            <a:off x="5191627" y="2165685"/>
            <a:ext cx="481263" cy="174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a:extLst>
              <a:ext uri="{FF2B5EF4-FFF2-40B4-BE49-F238E27FC236}">
                <a16:creationId xmlns:a16="http://schemas.microsoft.com/office/drawing/2014/main" id="{53922CC2-6158-2B9F-52BF-DA1FE85E5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76" y="2466474"/>
            <a:ext cx="4271695" cy="3374858"/>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13" name="Connecteur droit avec flèche 12">
            <a:extLst>
              <a:ext uri="{FF2B5EF4-FFF2-40B4-BE49-F238E27FC236}">
                <a16:creationId xmlns:a16="http://schemas.microsoft.com/office/drawing/2014/main" id="{D06ECEF1-71BA-5583-C25B-F49B15330E64}"/>
              </a:ext>
            </a:extLst>
          </p:cNvPr>
          <p:cNvCxnSpPr>
            <a:cxnSpLocks/>
          </p:cNvCxnSpPr>
          <p:nvPr/>
        </p:nvCxnSpPr>
        <p:spPr bwMode="auto">
          <a:xfrm>
            <a:off x="5249277" y="1479884"/>
            <a:ext cx="0" cy="9361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0843971-A32C-A0FF-C29E-5BFE8060D4F8}"/>
              </a:ext>
            </a:extLst>
          </p:cNvPr>
          <p:cNvCxnSpPr>
            <a:cxnSpLocks/>
          </p:cNvCxnSpPr>
          <p:nvPr/>
        </p:nvCxnSpPr>
        <p:spPr>
          <a:xfrm flipH="1">
            <a:off x="4487777" y="1485900"/>
            <a:ext cx="7760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CCAF8FD9-9B62-ACE2-218D-4C3A178B7CE3}"/>
              </a:ext>
            </a:extLst>
          </p:cNvPr>
          <p:cNvSpPr txBox="1"/>
          <p:nvPr/>
        </p:nvSpPr>
        <p:spPr bwMode="auto">
          <a:xfrm>
            <a:off x="381000" y="6479500"/>
            <a:ext cx="805029" cy="276999"/>
          </a:xfrm>
          <a:prstGeom prst="rect">
            <a:avLst/>
          </a:prstGeom>
          <a:noFill/>
        </p:spPr>
        <p:txBody>
          <a:bodyPr wrap="none" rtlCol="0">
            <a:spAutoFit/>
          </a:bodyPr>
          <a:lstStyle/>
          <a:p>
            <a:r>
              <a:rPr lang="fr-FR" sz="1200" dirty="0"/>
              <a:t>Fiche 20</a:t>
            </a:r>
          </a:p>
        </p:txBody>
      </p:sp>
      <p:sp>
        <p:nvSpPr>
          <p:cNvPr id="12" name="ZoneTexte 11">
            <a:extLst>
              <a:ext uri="{FF2B5EF4-FFF2-40B4-BE49-F238E27FC236}">
                <a16:creationId xmlns:a16="http://schemas.microsoft.com/office/drawing/2014/main" id="{01D1B1CF-293E-2D59-C8A6-EFBEB311E6D2}"/>
              </a:ext>
            </a:extLst>
          </p:cNvPr>
          <p:cNvSpPr txBox="1"/>
          <p:nvPr/>
        </p:nvSpPr>
        <p:spPr bwMode="auto">
          <a:xfrm>
            <a:off x="3540307" y="6485128"/>
            <a:ext cx="2063385" cy="276999"/>
          </a:xfrm>
          <a:prstGeom prst="rect">
            <a:avLst/>
          </a:prstGeom>
          <a:noFill/>
        </p:spPr>
        <p:txBody>
          <a:bodyPr wrap="none" rtlCol="0">
            <a:spAutoFit/>
          </a:bodyPr>
          <a:lstStyle/>
          <a:p>
            <a:r>
              <a:rPr lang="fr-FR" sz="1200" dirty="0"/>
              <a:t>Accès et écrans d’accueil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216" y="2905780"/>
            <a:ext cx="9144216" cy="1046440"/>
          </a:xfrm>
          <a:prstGeom prst="rect">
            <a:avLst/>
          </a:prstGeom>
          <a:noFill/>
        </p:spPr>
        <p:txBody>
          <a:bodyPr wrap="square" rtlCol="0">
            <a:spAutoFit/>
          </a:bodyPr>
          <a:lstStyle/>
          <a:p>
            <a:pPr algn="ctr">
              <a:defRPr/>
            </a:pPr>
            <a:r>
              <a:rPr lang="fr-FR" sz="6200" b="1" dirty="0">
                <a:latin typeface="+mj-lt"/>
              </a:rPr>
              <a:t>Livret scolaire unique</a:t>
            </a:r>
          </a:p>
        </p:txBody>
      </p:sp>
    </p:spTree>
    <p:extLst>
      <p:ext uri="{BB962C8B-B14F-4D97-AF65-F5344CB8AC3E}">
        <p14:creationId xmlns:p14="http://schemas.microsoft.com/office/powerpoint/2010/main" val="43387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3</a:t>
            </a:fld>
            <a:endParaRPr lang="fr-FR" dirty="0">
              <a:solidFill>
                <a:srgbClr val="000000"/>
              </a:solidFill>
            </a:endParaRPr>
          </a:p>
        </p:txBody>
      </p:sp>
      <p:sp>
        <p:nvSpPr>
          <p:cNvPr id="13" name="ZoneTexte 12"/>
          <p:cNvSpPr txBox="1"/>
          <p:nvPr/>
        </p:nvSpPr>
        <p:spPr>
          <a:xfrm>
            <a:off x="427045" y="1018823"/>
            <a:ext cx="8460827" cy="5139869"/>
          </a:xfrm>
          <a:prstGeom prst="rect">
            <a:avLst/>
          </a:prstGeom>
          <a:solidFill>
            <a:schemeClr val="bg1"/>
          </a:solidFill>
        </p:spPr>
        <p:txBody>
          <a:bodyPr wrap="square" rtlCol="0">
            <a:spAutoFit/>
          </a:bodyPr>
          <a:lstStyle/>
          <a:p>
            <a:r>
              <a:rPr lang="fr-FR" b="1" dirty="0">
                <a:solidFill>
                  <a:srgbClr val="0070C0"/>
                </a:solidFill>
                <a:latin typeface="Calibri" panose="020F0502020204030204" pitchFamily="34" charset="0"/>
                <a:cs typeface="Calibri" panose="020F0502020204030204" pitchFamily="34" charset="0"/>
              </a:rPr>
              <a:t>1. Anticiper l’affectation post 3</a:t>
            </a:r>
            <a:r>
              <a:rPr lang="fr-FR" b="1" baseline="30000" dirty="0">
                <a:solidFill>
                  <a:srgbClr val="0070C0"/>
                </a:solidFill>
                <a:latin typeface="Calibri" panose="020F0502020204030204" pitchFamily="34" charset="0"/>
                <a:cs typeface="Calibri" panose="020F0502020204030204" pitchFamily="34" charset="0"/>
              </a:rPr>
              <a:t>è</a:t>
            </a:r>
            <a:r>
              <a:rPr lang="fr-FR" b="1" dirty="0">
                <a:solidFill>
                  <a:srgbClr val="0070C0"/>
                </a:solidFill>
                <a:latin typeface="Calibri" panose="020F0502020204030204" pitchFamily="34" charset="0"/>
                <a:cs typeface="Calibri" panose="020F0502020204030204" pitchFamily="34" charset="0"/>
              </a:rPr>
              <a:t> avec un Pré-tour Voie Pro (2</a:t>
            </a:r>
            <a:r>
              <a:rPr lang="fr-FR" b="1" baseline="30000" dirty="0">
                <a:solidFill>
                  <a:srgbClr val="0070C0"/>
                </a:solidFill>
                <a:latin typeface="Calibri" panose="020F0502020204030204" pitchFamily="34" charset="0"/>
                <a:cs typeface="Calibri" panose="020F0502020204030204" pitchFamily="34" charset="0"/>
              </a:rPr>
              <a:t>nde</a:t>
            </a:r>
            <a:r>
              <a:rPr lang="fr-FR" b="1" dirty="0">
                <a:solidFill>
                  <a:srgbClr val="0070C0"/>
                </a:solidFill>
                <a:latin typeface="Calibri" panose="020F0502020204030204" pitchFamily="34" charset="0"/>
                <a:cs typeface="Calibri" panose="020F0502020204030204" pitchFamily="34" charset="0"/>
              </a:rPr>
              <a:t> Pro et 1</a:t>
            </a:r>
            <a:r>
              <a:rPr lang="fr-FR" b="1" baseline="30000" dirty="0">
                <a:solidFill>
                  <a:srgbClr val="0070C0"/>
                </a:solidFill>
                <a:latin typeface="Calibri" panose="020F0502020204030204" pitchFamily="34" charset="0"/>
                <a:cs typeface="Calibri" panose="020F0502020204030204" pitchFamily="34" charset="0"/>
              </a:rPr>
              <a:t>ère</a:t>
            </a:r>
            <a:r>
              <a:rPr lang="fr-FR" b="1" dirty="0">
                <a:solidFill>
                  <a:srgbClr val="0070C0"/>
                </a:solidFill>
                <a:latin typeface="Calibri" panose="020F0502020204030204" pitchFamily="34" charset="0"/>
                <a:cs typeface="Calibri" panose="020F0502020204030204" pitchFamily="34" charset="0"/>
              </a:rPr>
              <a:t> année de CAP) le 13 juin 2024 : </a:t>
            </a:r>
          </a:p>
          <a:p>
            <a:pPr defTabSz="914400" rtl="0">
              <a:defRPr/>
            </a:pPr>
            <a:endParaRPr lang="fr-FR" b="1" dirty="0">
              <a:solidFill>
                <a:srgbClr val="5770BE"/>
              </a:solidFill>
              <a:latin typeface="Calibri" panose="020F0502020204030204" pitchFamily="34" charset="0"/>
              <a:cs typeface="Calibri" panose="020F0502020204030204" pitchFamily="34" charset="0"/>
            </a:endParaRPr>
          </a:p>
          <a:p>
            <a:pPr marL="536575" indent="-179388">
              <a:buFont typeface="Symbol" panose="05050102010706020507" pitchFamily="18" charset="2"/>
              <a:buChar char="Þ"/>
            </a:pPr>
            <a:r>
              <a:rPr lang="fr-FR"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Sécuriser l’affectation </a:t>
            </a:r>
            <a:r>
              <a:rPr lang="fr-FR" sz="1600" u="sng" dirty="0">
                <a:latin typeface="Calibri" panose="020F0502020204030204" pitchFamily="34" charset="0"/>
                <a:cs typeface="Calibri" panose="020F0502020204030204" pitchFamily="34" charset="0"/>
              </a:rPr>
              <a:t>des élèves de 3</a:t>
            </a:r>
            <a:r>
              <a:rPr lang="fr-FR" sz="1600" u="sng" baseline="30000" dirty="0">
                <a:latin typeface="Calibri" panose="020F0502020204030204" pitchFamily="34" charset="0"/>
                <a:cs typeface="Calibri" panose="020F0502020204030204" pitchFamily="34" charset="0"/>
              </a:rPr>
              <a:t>è</a:t>
            </a:r>
            <a:r>
              <a:rPr lang="fr-FR" sz="1600" u="sng"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en VP </a:t>
            </a:r>
            <a:r>
              <a:rPr lang="fr-FR" sz="1600" dirty="0">
                <a:solidFill>
                  <a:sysClr val="windowText" lastClr="000000"/>
                </a:solidFill>
                <a:latin typeface="Calibri" panose="020F0502020204030204" pitchFamily="34" charset="0"/>
                <a:cs typeface="Calibri" panose="020F0502020204030204" pitchFamily="34" charset="0"/>
              </a:rPr>
              <a:t>(</a:t>
            </a:r>
            <a:r>
              <a:rPr lang="fr-FR" sz="1600" b="1" dirty="0">
                <a:solidFill>
                  <a:sysClr val="windowText" lastClr="000000"/>
                </a:solidFill>
                <a:latin typeface="Calibri" panose="020F0502020204030204" pitchFamily="34" charset="0"/>
                <a:cs typeface="Calibri" panose="020F0502020204030204" pitchFamily="34" charset="0"/>
              </a:rPr>
              <a:t>au moins 3 vœux d’ici le 5 juin-12h</a:t>
            </a:r>
            <a:r>
              <a:rPr lang="fr-FR" sz="1600" dirty="0">
                <a:solidFill>
                  <a:sysClr val="windowText" lastClr="000000"/>
                </a:solidFill>
                <a:latin typeface="Calibri" panose="020F0502020204030204" pitchFamily="34" charset="0"/>
                <a:cs typeface="Calibri" panose="020F0502020204030204" pitchFamily="34" charset="0"/>
              </a:rPr>
              <a:t>) </a:t>
            </a:r>
            <a:br>
              <a:rPr lang="fr-FR" sz="1600" dirty="0">
                <a:solidFill>
                  <a:sysClr val="windowText" lastClr="000000"/>
                </a:solidFill>
                <a:latin typeface="Calibri" panose="020F0502020204030204" pitchFamily="34" charset="0"/>
                <a:cs typeface="Calibri" panose="020F0502020204030204" pitchFamily="34" charset="0"/>
              </a:rPr>
            </a:br>
            <a:r>
              <a:rPr lang="fr-FR" sz="1600" dirty="0">
                <a:solidFill>
                  <a:sysClr val="windowText" lastClr="000000"/>
                </a:solidFill>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(suppression des listes supplémentaires)</a:t>
            </a:r>
          </a:p>
          <a:p>
            <a:pPr marL="357187"/>
            <a:endParaRPr lang="fr-FR" sz="1600" dirty="0">
              <a:latin typeface="Calibri" panose="020F0502020204030204" pitchFamily="34" charset="0"/>
              <a:cs typeface="Calibri" panose="020F0502020204030204" pitchFamily="34" charset="0"/>
            </a:endParaRPr>
          </a:p>
          <a:p>
            <a:pPr marL="536575" indent="-179388">
              <a:buFont typeface="Symbol" panose="05050102010706020507" pitchFamily="18" charset="2"/>
              <a:buChar char="Þ"/>
            </a:pPr>
            <a:r>
              <a:rPr lang="fr-FR" sz="1600" dirty="0">
                <a:latin typeface="Calibri" panose="020F0502020204030204" pitchFamily="34" charset="0"/>
                <a:cs typeface="Calibri" panose="020F0502020204030204" pitchFamily="34" charset="0"/>
              </a:rPr>
              <a:t> Identifier et recevoir les élèves dont les vœux ne permettent pas de garantir une admission (</a:t>
            </a:r>
            <a:r>
              <a:rPr lang="fr-FR" sz="1600" b="1" dirty="0">
                <a:solidFill>
                  <a:sysClr val="windowText" lastClr="000000"/>
                </a:solidFill>
                <a:latin typeface="Calibri" panose="020F0502020204030204" pitchFamily="34" charset="0"/>
                <a:cs typeface="Calibri" panose="020F0502020204030204" pitchFamily="34" charset="0"/>
              </a:rPr>
              <a:t>ajout de vœux à hauteur des 10 vœux jusqu’au mardi 18 juin -12h</a:t>
            </a:r>
            <a:r>
              <a:rPr lang="fr-FR" sz="1600" dirty="0">
                <a:solidFill>
                  <a:sysClr val="windowText" lastClr="000000"/>
                </a:solidFill>
                <a:latin typeface="Calibri" panose="020F0502020204030204" pitchFamily="34" charset="0"/>
                <a:cs typeface="Calibri" panose="020F0502020204030204" pitchFamily="34" charset="0"/>
              </a:rPr>
              <a:t>)</a:t>
            </a:r>
            <a:endParaRPr lang="fr-FR" sz="1600" dirty="0">
              <a:latin typeface="Calibri" panose="020F0502020204030204" pitchFamily="34" charset="0"/>
              <a:cs typeface="Calibri" panose="020F0502020204030204" pitchFamily="34" charset="0"/>
            </a:endParaRPr>
          </a:p>
          <a:p>
            <a:pPr marL="357187"/>
            <a:endParaRPr lang="fr-FR" sz="1600" b="1" dirty="0">
              <a:solidFill>
                <a:sysClr val="windowText" lastClr="000000"/>
              </a:solidFill>
              <a:latin typeface="Calibri" panose="020F0502020204030204" pitchFamily="34" charset="0"/>
              <a:cs typeface="Calibri" panose="020F0502020204030204" pitchFamily="34" charset="0"/>
            </a:endParaRPr>
          </a:p>
          <a:p>
            <a:r>
              <a:rPr lang="fr-FR" sz="1600" b="1" dirty="0">
                <a:latin typeface="Calibri" panose="020F0502020204030204" pitchFamily="34" charset="0"/>
                <a:cs typeface="Calibri" panose="020F0502020204030204" pitchFamily="34" charset="0"/>
              </a:rPr>
              <a:t>ATTENTION : Pas de suppression de vœux, ni modification de rangs : </a:t>
            </a:r>
          </a:p>
          <a:p>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Dans Affelnet, module accès aux </a:t>
            </a:r>
            <a:r>
              <a:rPr lang="fr-FR" sz="1600" b="1" dirty="0">
                <a:latin typeface="Calibri" panose="020F0502020204030204" pitchFamily="34" charset="0"/>
                <a:cs typeface="Calibri" panose="020F0502020204030204" pitchFamily="34" charset="0"/>
              </a:rPr>
              <a:t>« résultats provisoires », 2 statuts majeurs :</a:t>
            </a:r>
          </a:p>
          <a:p>
            <a:endParaRPr lang="fr-F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600" dirty="0">
                <a:latin typeface="Calibri" panose="020F0502020204030204" pitchFamily="34" charset="0"/>
                <a:cs typeface="Calibri" panose="020F0502020204030204" pitchFamily="34" charset="0"/>
              </a:rPr>
              <a:t>Statut </a:t>
            </a:r>
            <a:r>
              <a:rPr lang="fr-FR" sz="1600" b="1" dirty="0">
                <a:latin typeface="Calibri" panose="020F0502020204030204" pitchFamily="34" charset="0"/>
                <a:cs typeface="Calibri" panose="020F0502020204030204" pitchFamily="34" charset="0"/>
              </a:rPr>
              <a:t>« Sécurisé » </a:t>
            </a:r>
            <a:r>
              <a:rPr lang="fr-FR" sz="1600" dirty="0">
                <a:latin typeface="Calibri" panose="020F0502020204030204" pitchFamily="34" charset="0"/>
                <a:cs typeface="Calibri" panose="020F0502020204030204" pitchFamily="34" charset="0"/>
              </a:rPr>
              <a:t>: l’élève « provisoirement affecté » sur un vœu peut obtenir satisfaction sur un vœu de rang mieux classé lors de l’affectation définitive ; </a:t>
            </a:r>
          </a:p>
          <a:p>
            <a:pPr marL="285750" indent="-285750">
              <a:buFont typeface="Arial" panose="020B0604020202020204" pitchFamily="34" charset="0"/>
              <a:buChar char="•"/>
            </a:pPr>
            <a:endParaRPr lang="fr-F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600" dirty="0">
                <a:latin typeface="Calibri" panose="020F0502020204030204" pitchFamily="34" charset="0"/>
                <a:cs typeface="Calibri" panose="020F0502020204030204" pitchFamily="34" charset="0"/>
              </a:rPr>
              <a:t>Statut </a:t>
            </a:r>
            <a:r>
              <a:rPr lang="fr-FR" sz="1600" b="1" dirty="0">
                <a:latin typeface="Calibri" panose="020F0502020204030204" pitchFamily="34" charset="0"/>
                <a:cs typeface="Calibri" panose="020F0502020204030204" pitchFamily="34" charset="0"/>
              </a:rPr>
              <a:t>« Non assuré d’une affectation » </a:t>
            </a:r>
            <a:r>
              <a:rPr lang="fr-FR" sz="1600" dirty="0">
                <a:latin typeface="Calibri" panose="020F0502020204030204" pitchFamily="34" charset="0"/>
                <a:cs typeface="Calibri" panose="020F0502020204030204" pitchFamily="34" charset="0"/>
              </a:rPr>
              <a:t>: l’élève « provisoirement non affecté » peut, lors du tour définitif, être affecté sur l’un des voeux initialement formulés. </a:t>
            </a:r>
          </a:p>
          <a:p>
            <a:pPr lvl="0"/>
            <a:endParaRPr lang="fr-FR" sz="1600" dirty="0">
              <a:latin typeface="Calibri" panose="020F0502020204030204" pitchFamily="34" charset="0"/>
              <a:cs typeface="Calibri" panose="020F0502020204030204" pitchFamily="34" charset="0"/>
            </a:endParaRPr>
          </a:p>
          <a:p>
            <a:pPr lvl="0" algn="r"/>
            <a:r>
              <a:rPr lang="fr-FR" sz="1600" b="1" dirty="0">
                <a:solidFill>
                  <a:srgbClr val="FF0000"/>
                </a:solidFill>
                <a:latin typeface="Calibri" panose="020F0502020204030204" pitchFamily="34" charset="0"/>
                <a:cs typeface="Calibri" panose="020F0502020204030204" pitchFamily="34" charset="0"/>
              </a:rPr>
              <a:t>Affectation provisoire </a:t>
            </a:r>
            <a:r>
              <a:rPr lang="fr-FR" sz="1600" dirty="0">
                <a:solidFill>
                  <a:srgbClr val="FF0000"/>
                </a:solidFill>
                <a:latin typeface="Calibri" panose="020F0502020204030204" pitchFamily="34" charset="0"/>
                <a:cs typeface="Calibri" panose="020F0502020204030204" pitchFamily="34" charset="0"/>
              </a:rPr>
              <a:t>=&gt; affectation définitive le 26 juin 2024</a:t>
            </a:r>
          </a:p>
        </p:txBody>
      </p:sp>
      <p:sp>
        <p:nvSpPr>
          <p:cNvPr id="6" name="Titre 1">
            <a:extLst>
              <a:ext uri="{FF2B5EF4-FFF2-40B4-BE49-F238E27FC236}">
                <a16:creationId xmlns:a16="http://schemas.microsoft.com/office/drawing/2014/main" id="{6089CFF8-B6B3-0C54-2258-AA77B63645C6}"/>
              </a:ext>
            </a:extLst>
          </p:cNvPr>
          <p:cNvSpPr txBox="1">
            <a:spLocks/>
          </p:cNvSpPr>
          <p:nvPr/>
        </p:nvSpPr>
        <p:spPr bwMode="gray">
          <a:xfrm>
            <a:off x="880414" y="446503"/>
            <a:ext cx="5091721" cy="419093"/>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Palier 3</a:t>
            </a:r>
            <a:r>
              <a:rPr lang="fr-FR" sz="2215" baseline="30000" dirty="0">
                <a:latin typeface="+mn-lt"/>
              </a:rPr>
              <a:t>e</a:t>
            </a:r>
          </a:p>
        </p:txBody>
      </p:sp>
    </p:spTree>
    <p:extLst>
      <p:ext uri="{BB962C8B-B14F-4D97-AF65-F5344CB8AC3E}">
        <p14:creationId xmlns:p14="http://schemas.microsoft.com/office/powerpoint/2010/main" val="1828994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4"/>
          <p:cNvSpPr>
            <a:spLocks/>
          </p:cNvSpPr>
          <p:nvPr/>
        </p:nvSpPr>
        <p:spPr bwMode="auto">
          <a:xfrm>
            <a:off x="395535" y="1124743"/>
            <a:ext cx="8143931" cy="584774"/>
          </a:xfrm>
          <a:prstGeom prst="rect">
            <a:avLst/>
          </a:prstGeom>
          <a:noFill/>
        </p:spPr>
        <p:txBody>
          <a:bodyPr wrap="square" rtlCol="0">
            <a:spAutoFit/>
          </a:bodyPr>
          <a:lstStyle/>
          <a:p>
            <a:pPr>
              <a:defRPr/>
            </a:pPr>
            <a:r>
              <a:rPr lang="fr-FR" sz="3200" b="1">
                <a:solidFill>
                  <a:srgbClr val="9360A8"/>
                </a:solidFill>
                <a:latin typeface="Arial"/>
                <a:cs typeface="Arial"/>
              </a:rPr>
              <a:t> </a:t>
            </a:r>
            <a:endParaRPr/>
          </a:p>
        </p:txBody>
      </p:sp>
      <p:sp>
        <p:nvSpPr>
          <p:cNvPr id="12" name="Titre 3"/>
          <p:cNvSpPr>
            <a:spLocks noGrp="1"/>
          </p:cNvSpPr>
          <p:nvPr>
            <p:ph type="title"/>
          </p:nvPr>
        </p:nvSpPr>
        <p:spPr bwMode="auto">
          <a:xfrm>
            <a:off x="805399" y="183293"/>
            <a:ext cx="7881400" cy="507931"/>
          </a:xfrm>
        </p:spPr>
        <p:txBody>
          <a:bodyPr>
            <a:normAutofit/>
          </a:bodyPr>
          <a:lstStyle/>
          <a:p>
            <a:pPr>
              <a:defRPr/>
            </a:pPr>
            <a:r>
              <a:rPr lang="fr-FR" dirty="0"/>
              <a:t>LSU - Préparation des évaluations</a:t>
            </a:r>
            <a:endParaRPr dirty="0"/>
          </a:p>
        </p:txBody>
      </p:sp>
      <p:sp>
        <p:nvSpPr>
          <p:cNvPr id="14" name="Rectangle 15"/>
          <p:cNvSpPr/>
          <p:nvPr/>
        </p:nvSpPr>
        <p:spPr bwMode="auto">
          <a:xfrm>
            <a:off x="4854471" y="1862495"/>
            <a:ext cx="1846368" cy="68092"/>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defRPr/>
            </a:pPr>
            <a:endParaRPr lang="fr-FR">
              <a:ln w="0"/>
              <a:solidFill>
                <a:schemeClr val="tx1"/>
              </a:solidFill>
            </a:endParaRPr>
          </a:p>
        </p:txBody>
      </p:sp>
      <p:grpSp>
        <p:nvGrpSpPr>
          <p:cNvPr id="8" name="Groupe 7">
            <a:extLst>
              <a:ext uri="{FF2B5EF4-FFF2-40B4-BE49-F238E27FC236}">
                <a16:creationId xmlns:a16="http://schemas.microsoft.com/office/drawing/2014/main" id="{478E53DB-2CCA-F256-6A6D-15017C5810C3}"/>
              </a:ext>
            </a:extLst>
          </p:cNvPr>
          <p:cNvGrpSpPr/>
          <p:nvPr/>
        </p:nvGrpSpPr>
        <p:grpSpPr>
          <a:xfrm>
            <a:off x="1557259" y="5496371"/>
            <a:ext cx="6207206" cy="805391"/>
            <a:chOff x="1557259" y="5496371"/>
            <a:chExt cx="6207206" cy="805391"/>
          </a:xfrm>
        </p:grpSpPr>
        <p:pic>
          <p:nvPicPr>
            <p:cNvPr id="6" name="Picture 3"/>
            <p:cNvPicPr>
              <a:picLocks noChangeAspect="1" noChangeArrowheads="1"/>
            </p:cNvPicPr>
            <p:nvPr/>
          </p:nvPicPr>
          <p:blipFill rotWithShape="1">
            <a:blip r:embed="rId2"/>
            <a:srcRect t="21323" b="52466"/>
            <a:stretch/>
          </p:blipFill>
          <p:spPr bwMode="auto">
            <a:xfrm>
              <a:off x="1557259" y="5496371"/>
              <a:ext cx="6207206" cy="805391"/>
            </a:xfrm>
            <a:prstGeom prst="rect">
              <a:avLst/>
            </a:prstGeom>
            <a:noFill/>
            <a:ln w="9525">
              <a:noFill/>
              <a:miter lim="800000"/>
              <a:headEnd/>
              <a:tailEnd/>
            </a:ln>
          </p:spPr>
        </p:pic>
        <p:sp>
          <p:nvSpPr>
            <p:cNvPr id="15" name="Rectangle 17"/>
            <p:cNvSpPr/>
            <p:nvPr/>
          </p:nvSpPr>
          <p:spPr bwMode="auto">
            <a:xfrm>
              <a:off x="4528313" y="5959437"/>
              <a:ext cx="584199" cy="55120"/>
            </a:xfrm>
            <a:prstGeom prst="rect">
              <a:avLst/>
            </a:prstGeom>
            <a:solidFill>
              <a:srgbClr val="E0E0E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defRPr/>
              </a:pPr>
              <a:endParaRPr lang="fr-FR">
                <a:ln w="0"/>
                <a:solidFill>
                  <a:schemeClr val="tx1"/>
                </a:solidFill>
              </a:endParaRPr>
            </a:p>
          </p:txBody>
        </p:sp>
      </p:grpSp>
      <p:pic>
        <p:nvPicPr>
          <p:cNvPr id="16" name="Image 15"/>
          <p:cNvPicPr>
            <a:picLocks noChangeAspect="1"/>
          </p:cNvPicPr>
          <p:nvPr/>
        </p:nvPicPr>
        <p:blipFill>
          <a:blip r:embed="rId3"/>
          <a:stretch/>
        </p:blipFill>
        <p:spPr bwMode="auto">
          <a:xfrm>
            <a:off x="0" y="2238540"/>
            <a:ext cx="1395362" cy="252173"/>
          </a:xfrm>
          <a:prstGeom prst="rect">
            <a:avLst/>
          </a:prstGeom>
        </p:spPr>
      </p:pic>
      <p:sp>
        <p:nvSpPr>
          <p:cNvPr id="19" name="Espace réservé du numéro de diapositive 4"/>
          <p:cNvSpPr txBox="1">
            <a:spLocks/>
          </p:cNvSpPr>
          <p:nvPr/>
        </p:nvSpPr>
        <p:spPr bwMode="auto">
          <a:xfrm>
            <a:off x="7426050" y="6378000"/>
            <a:ext cx="1350000" cy="480000"/>
          </a:xfrm>
          <a:prstGeom prst="rect">
            <a:avLst/>
          </a:prstGeom>
        </p:spPr>
        <p:txBody>
          <a:bodyPr anchor="ct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a:defRPr/>
            </a:pPr>
            <a:fld id="{1872769E-0CC4-C296-739A-AC5BB06CE945}" type="slidenum">
              <a:rPr lang="fr-FR" sz="800" b="1" smtClean="0"/>
              <a:pPr algn="r">
                <a:defRPr/>
              </a:pPr>
              <a:t>30</a:t>
            </a:fld>
            <a:endParaRPr lang="fr-FR" sz="800" b="1" dirty="0"/>
          </a:p>
        </p:txBody>
      </p:sp>
      <p:pic>
        <p:nvPicPr>
          <p:cNvPr id="2" name="Picture 2">
            <a:extLst>
              <a:ext uri="{FF2B5EF4-FFF2-40B4-BE49-F238E27FC236}">
                <a16:creationId xmlns:a16="http://schemas.microsoft.com/office/drawing/2014/main" id="{E6479986-B773-1E99-300C-BD15570FF360}"/>
              </a:ext>
            </a:extLst>
          </p:cNvPr>
          <p:cNvPicPr>
            <a:picLocks noChangeAspect="1" noChangeArrowheads="1"/>
          </p:cNvPicPr>
          <p:nvPr/>
        </p:nvPicPr>
        <p:blipFill rotWithShape="1">
          <a:blip r:embed="rId4"/>
          <a:srcRect t="27654" b="-1"/>
          <a:stretch/>
        </p:blipFill>
        <p:spPr bwMode="auto">
          <a:xfrm>
            <a:off x="1551882" y="4066525"/>
            <a:ext cx="6341168" cy="1469323"/>
          </a:xfrm>
          <a:prstGeom prst="rect">
            <a:avLst/>
          </a:prstGeom>
          <a:noFill/>
          <a:ln w="9525">
            <a:noFill/>
            <a:miter lim="800000"/>
            <a:headEnd/>
            <a:tailEnd/>
          </a:ln>
        </p:spPr>
      </p:pic>
      <p:grpSp>
        <p:nvGrpSpPr>
          <p:cNvPr id="7" name="Groupe 6">
            <a:extLst>
              <a:ext uri="{FF2B5EF4-FFF2-40B4-BE49-F238E27FC236}">
                <a16:creationId xmlns:a16="http://schemas.microsoft.com/office/drawing/2014/main" id="{97BD5044-CE08-E26A-F153-B714CAF02D9F}"/>
              </a:ext>
            </a:extLst>
          </p:cNvPr>
          <p:cNvGrpSpPr/>
          <p:nvPr/>
        </p:nvGrpSpPr>
        <p:grpSpPr>
          <a:xfrm>
            <a:off x="1551881" y="1634976"/>
            <a:ext cx="6223127" cy="1711474"/>
            <a:chOff x="1551881" y="1468478"/>
            <a:chExt cx="6223127" cy="1711474"/>
          </a:xfrm>
        </p:grpSpPr>
        <p:pic>
          <p:nvPicPr>
            <p:cNvPr id="4" name="Image 3"/>
            <p:cNvPicPr>
              <a:picLocks noChangeAspect="1"/>
            </p:cNvPicPr>
            <p:nvPr/>
          </p:nvPicPr>
          <p:blipFill rotWithShape="1">
            <a:blip r:embed="rId5"/>
            <a:srcRect t="26804" b="4635"/>
            <a:stretch/>
          </p:blipFill>
          <p:spPr bwMode="auto">
            <a:xfrm>
              <a:off x="1551881" y="1468478"/>
              <a:ext cx="6223127" cy="1711474"/>
            </a:xfrm>
            <a:prstGeom prst="rect">
              <a:avLst/>
            </a:prstGeom>
          </p:spPr>
        </p:pic>
        <p:sp>
          <p:nvSpPr>
            <p:cNvPr id="3" name="Rectangle 2">
              <a:extLst>
                <a:ext uri="{FF2B5EF4-FFF2-40B4-BE49-F238E27FC236}">
                  <a16:creationId xmlns:a16="http://schemas.microsoft.com/office/drawing/2014/main" id="{A2F7F7DC-B967-5A0F-28FF-94A7A194CF62}"/>
                </a:ext>
              </a:extLst>
            </p:cNvPr>
            <p:cNvSpPr/>
            <p:nvPr/>
          </p:nvSpPr>
          <p:spPr>
            <a:xfrm>
              <a:off x="4298950" y="2187149"/>
              <a:ext cx="1104830" cy="1385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E05709D-12CF-5B21-075D-85DD41945FD8}"/>
                </a:ext>
              </a:extLst>
            </p:cNvPr>
            <p:cNvSpPr/>
            <p:nvPr/>
          </p:nvSpPr>
          <p:spPr bwMode="auto">
            <a:xfrm>
              <a:off x="3033712" y="2976503"/>
              <a:ext cx="1195387" cy="1385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ZoneTexte 8">
            <a:extLst>
              <a:ext uri="{FF2B5EF4-FFF2-40B4-BE49-F238E27FC236}">
                <a16:creationId xmlns:a16="http://schemas.microsoft.com/office/drawing/2014/main" id="{41200132-2066-18EB-AC49-82255FD32828}"/>
              </a:ext>
            </a:extLst>
          </p:cNvPr>
          <p:cNvSpPr txBox="1"/>
          <p:nvPr/>
        </p:nvSpPr>
        <p:spPr>
          <a:xfrm>
            <a:off x="1404810" y="3437170"/>
            <a:ext cx="6606296" cy="584775"/>
          </a:xfrm>
          <a:prstGeom prst="rect">
            <a:avLst/>
          </a:prstGeom>
          <a:noFill/>
        </p:spPr>
        <p:txBody>
          <a:bodyPr wrap="none" rtlCol="0">
            <a:spAutoFit/>
          </a:bodyPr>
          <a:lstStyle/>
          <a:p>
            <a:r>
              <a:rPr lang="fr-FR" sz="1600" dirty="0"/>
              <a:t>Si vous utilisez un mode de notation non reconnu par AFFELNET,</a:t>
            </a:r>
          </a:p>
          <a:p>
            <a:r>
              <a:rPr lang="fr-FR" sz="1600" dirty="0"/>
              <a:t>vous devez effectuer la correspondance manuellement.</a:t>
            </a:r>
          </a:p>
        </p:txBody>
      </p:sp>
      <p:sp>
        <p:nvSpPr>
          <p:cNvPr id="10" name="ZoneTexte 9">
            <a:extLst>
              <a:ext uri="{FF2B5EF4-FFF2-40B4-BE49-F238E27FC236}">
                <a16:creationId xmlns:a16="http://schemas.microsoft.com/office/drawing/2014/main" id="{646BB4F2-D67E-64CB-19D2-E6CD094BA0BA}"/>
              </a:ext>
            </a:extLst>
          </p:cNvPr>
          <p:cNvSpPr txBox="1"/>
          <p:nvPr/>
        </p:nvSpPr>
        <p:spPr bwMode="auto">
          <a:xfrm>
            <a:off x="259263" y="848205"/>
            <a:ext cx="8783137" cy="584775"/>
          </a:xfrm>
          <a:prstGeom prst="rect">
            <a:avLst/>
          </a:prstGeom>
          <a:noFill/>
        </p:spPr>
        <p:txBody>
          <a:bodyPr wrap="square" rtlCol="0">
            <a:spAutoFit/>
          </a:bodyPr>
          <a:lstStyle/>
          <a:p>
            <a:r>
              <a:rPr lang="fr-FR" sz="1600" dirty="0"/>
              <a:t>Avant de lancer les opérations côté AFFELNET, veuillez vous assurer que tout est en ordre et complet côté LSU (Bilan de fin cycle IV, Bilans périodiques, …).</a:t>
            </a:r>
          </a:p>
        </p:txBody>
      </p:sp>
      <p:sp>
        <p:nvSpPr>
          <p:cNvPr id="11" name="Rectangle 10">
            <a:extLst>
              <a:ext uri="{FF2B5EF4-FFF2-40B4-BE49-F238E27FC236}">
                <a16:creationId xmlns:a16="http://schemas.microsoft.com/office/drawing/2014/main" id="{79DC047B-0F31-2650-3A53-8FC0E5D68AB4}"/>
              </a:ext>
            </a:extLst>
          </p:cNvPr>
          <p:cNvSpPr/>
          <p:nvPr/>
        </p:nvSpPr>
        <p:spPr>
          <a:xfrm>
            <a:off x="5005388" y="2024062"/>
            <a:ext cx="214312" cy="6188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75F7E97-0136-FC07-1FFF-95C11E3259FC}"/>
              </a:ext>
            </a:extLst>
          </p:cNvPr>
          <p:cNvSpPr/>
          <p:nvPr/>
        </p:nvSpPr>
        <p:spPr bwMode="auto">
          <a:xfrm>
            <a:off x="5641181" y="2030590"/>
            <a:ext cx="1059657" cy="6188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83EC1B2B-55E3-66AA-DB4D-BCAAA47E9629}"/>
              </a:ext>
            </a:extLst>
          </p:cNvPr>
          <p:cNvSpPr txBox="1"/>
          <p:nvPr/>
        </p:nvSpPr>
        <p:spPr bwMode="auto">
          <a:xfrm>
            <a:off x="381000" y="6479500"/>
            <a:ext cx="1143262" cy="276999"/>
          </a:xfrm>
          <a:prstGeom prst="rect">
            <a:avLst/>
          </a:prstGeom>
          <a:noFill/>
        </p:spPr>
        <p:txBody>
          <a:bodyPr wrap="none" rtlCol="0">
            <a:spAutoFit/>
          </a:bodyPr>
          <a:lstStyle/>
          <a:p>
            <a:r>
              <a:rPr lang="fr-FR" sz="1200" dirty="0"/>
              <a:t>Fiches 9 &amp; 17</a:t>
            </a:r>
          </a:p>
        </p:txBody>
      </p:sp>
      <p:sp>
        <p:nvSpPr>
          <p:cNvPr id="13" name="Flèche : droite 12">
            <a:extLst>
              <a:ext uri="{FF2B5EF4-FFF2-40B4-BE49-F238E27FC236}">
                <a16:creationId xmlns:a16="http://schemas.microsoft.com/office/drawing/2014/main" id="{53756273-91BC-99FC-0AD6-FAF03CCCBDEB}"/>
              </a:ext>
            </a:extLst>
          </p:cNvPr>
          <p:cNvSpPr/>
          <p:nvPr/>
        </p:nvSpPr>
        <p:spPr>
          <a:xfrm>
            <a:off x="1391043" y="2327278"/>
            <a:ext cx="133219" cy="6598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5"/>
          <p:cNvSpPr>
            <a:spLocks/>
          </p:cNvSpPr>
          <p:nvPr/>
        </p:nvSpPr>
        <p:spPr bwMode="auto">
          <a:xfrm>
            <a:off x="251519" y="1748613"/>
            <a:ext cx="8748463" cy="1938991"/>
          </a:xfrm>
          <a:prstGeom prst="rect">
            <a:avLst/>
          </a:prstGeom>
          <a:noFill/>
        </p:spPr>
        <p:txBody>
          <a:bodyPr wrap="square" rtlCol="0">
            <a:spAutoFit/>
          </a:bodyPr>
          <a:lstStyle/>
          <a:p>
            <a:pPr marL="379476" lvl="0" indent="-342900">
              <a:buClr>
                <a:srgbClr val="6EA0B0"/>
              </a:buClr>
              <a:defRPr/>
            </a:pPr>
            <a:r>
              <a:rPr lang="fr-FR" sz="2000" dirty="0">
                <a:latin typeface="Cambria"/>
                <a:cs typeface="Cambria"/>
              </a:rPr>
              <a:t>  </a:t>
            </a:r>
            <a:endParaRPr dirty="0"/>
          </a:p>
          <a:p>
            <a:pPr marL="379476" lvl="0" indent="-342900">
              <a:buClr>
                <a:srgbClr val="6EA0B0"/>
              </a:buClr>
              <a:buFont typeface="Wingdings"/>
              <a:buChar char="§"/>
              <a:defRPr/>
            </a:pPr>
            <a:endParaRPr lang="fr-FR" sz="2000" dirty="0">
              <a:latin typeface="Cambria"/>
              <a:cs typeface="Cambria"/>
            </a:endParaRPr>
          </a:p>
          <a:p>
            <a:pPr marL="379476" lvl="0" indent="-342900">
              <a:buClr>
                <a:srgbClr val="6EA0B0"/>
              </a:buClr>
              <a:defRPr/>
            </a:pPr>
            <a:r>
              <a:rPr lang="fr-FR" sz="2000" dirty="0">
                <a:latin typeface="Cambria"/>
                <a:cs typeface="Cambria"/>
              </a:rPr>
              <a:t> </a:t>
            </a:r>
            <a:endParaRPr dirty="0"/>
          </a:p>
          <a:p>
            <a:pPr marL="379476" lvl="0" indent="-342900">
              <a:buClr>
                <a:srgbClr val="6EA0B0"/>
              </a:buClr>
              <a:buFont typeface="Wingdings"/>
              <a:buChar char="§"/>
              <a:defRPr/>
            </a:pPr>
            <a:endParaRPr lang="fr-FR" sz="2000" dirty="0">
              <a:latin typeface="Cambria"/>
              <a:cs typeface="Cambria"/>
            </a:endParaRPr>
          </a:p>
          <a:p>
            <a:pPr marL="379476" lvl="0" indent="-342900">
              <a:buClr>
                <a:srgbClr val="6EA0B0"/>
              </a:buClr>
              <a:buFont typeface="Wingdings"/>
              <a:buChar char="§"/>
              <a:defRPr/>
            </a:pPr>
            <a:endParaRPr lang="fr-FR" sz="2000" dirty="0">
              <a:latin typeface="Cambria"/>
              <a:cs typeface="Cambria"/>
            </a:endParaRPr>
          </a:p>
          <a:p>
            <a:pPr marL="379476" lvl="0" indent="-342900">
              <a:buClr>
                <a:srgbClr val="6EA0B0"/>
              </a:buClr>
              <a:buFont typeface="Wingdings"/>
              <a:buChar char="§"/>
              <a:defRPr/>
            </a:pPr>
            <a:endParaRPr lang="fr-FR" sz="2000" dirty="0">
              <a:latin typeface="Cambria"/>
              <a:cs typeface="Cambria"/>
            </a:endParaRPr>
          </a:p>
        </p:txBody>
      </p:sp>
      <p:sp>
        <p:nvSpPr>
          <p:cNvPr id="6" name="ZoneTexte 1"/>
          <p:cNvSpPr>
            <a:spLocks/>
          </p:cNvSpPr>
          <p:nvPr/>
        </p:nvSpPr>
        <p:spPr bwMode="auto">
          <a:xfrm>
            <a:off x="285735" y="960959"/>
            <a:ext cx="8143931" cy="1169551"/>
          </a:xfrm>
          <a:prstGeom prst="rect">
            <a:avLst/>
          </a:prstGeom>
          <a:noFill/>
        </p:spPr>
        <p:txBody>
          <a:bodyPr wrap="square" rtlCol="0">
            <a:spAutoFit/>
          </a:bodyPr>
          <a:lstStyle/>
          <a:p>
            <a:pPr>
              <a:defRPr/>
            </a:pPr>
            <a:r>
              <a:rPr lang="fr-FR" sz="1400" dirty="0">
                <a:latin typeface="+mj-lt"/>
              </a:rPr>
              <a:t>Une fois la préparation effectuée, vous pouvez lancer le transfert des données LSU dans AFFELNET Lycée.</a:t>
            </a:r>
          </a:p>
          <a:p>
            <a:pPr>
              <a:defRPr/>
            </a:pPr>
            <a:br>
              <a:rPr lang="fr-FR" sz="1400" dirty="0">
                <a:latin typeface="+mj-lt"/>
              </a:rPr>
            </a:br>
            <a:r>
              <a:rPr lang="fr-FR" sz="1400" dirty="0">
                <a:latin typeface="+mj-lt"/>
              </a:rPr>
              <a:t>Cette opération permet le calcul automatique des points attribués à chacun des élèves enregistrés dans l’application.</a:t>
            </a:r>
            <a:endParaRPr sz="1400" dirty="0">
              <a:latin typeface="+mj-lt"/>
            </a:endParaRPr>
          </a:p>
        </p:txBody>
      </p:sp>
      <p:sp>
        <p:nvSpPr>
          <p:cNvPr id="9" name="Titre 2"/>
          <p:cNvSpPr>
            <a:spLocks noGrp="1"/>
          </p:cNvSpPr>
          <p:nvPr>
            <p:ph type="title"/>
          </p:nvPr>
        </p:nvSpPr>
        <p:spPr bwMode="auto">
          <a:xfrm>
            <a:off x="755576" y="188640"/>
            <a:ext cx="5220113" cy="356792"/>
          </a:xfrm>
        </p:spPr>
        <p:txBody>
          <a:bodyPr/>
          <a:lstStyle/>
          <a:p>
            <a:pPr>
              <a:defRPr/>
            </a:pPr>
            <a:r>
              <a:rPr lang="fr-FR" dirty="0"/>
              <a:t>LSU - Intégration des évaluations</a:t>
            </a:r>
            <a:br>
              <a:rPr lang="fr-FR" dirty="0"/>
            </a:br>
            <a:endParaRPr lang="fr-FR" dirty="0"/>
          </a:p>
        </p:txBody>
      </p:sp>
      <p:sp>
        <p:nvSpPr>
          <p:cNvPr id="13" name="Rectangle 13"/>
          <p:cNvSpPr/>
          <p:nvPr/>
        </p:nvSpPr>
        <p:spPr bwMode="auto">
          <a:xfrm>
            <a:off x="4524372" y="5128164"/>
            <a:ext cx="765700" cy="73025"/>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defRPr/>
            </a:pPr>
            <a:endParaRPr lang="fr-FR">
              <a:ln w="0"/>
              <a:solidFill>
                <a:schemeClr val="tx1"/>
              </a:solidFill>
            </a:endParaRPr>
          </a:p>
        </p:txBody>
      </p:sp>
      <p:sp>
        <p:nvSpPr>
          <p:cNvPr id="15" name="Espace réservé du numéro de diapositive 4"/>
          <p:cNvSpPr txBox="1">
            <a:spLocks/>
          </p:cNvSpPr>
          <p:nvPr/>
        </p:nvSpPr>
        <p:spPr bwMode="auto">
          <a:xfrm>
            <a:off x="7426050" y="6378000"/>
            <a:ext cx="1350000" cy="480000"/>
          </a:xfrm>
          <a:prstGeom prst="rect">
            <a:avLst/>
          </a:prstGeom>
        </p:spPr>
        <p:txBody>
          <a:bodyPr anchor="ct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a:defRPr/>
            </a:pPr>
            <a:fld id="{1872769E-0CC4-C296-739A-AC5BB06CE945}" type="slidenum">
              <a:rPr lang="fr-FR" sz="800" b="1" smtClean="0"/>
              <a:pPr algn="r">
                <a:defRPr/>
              </a:pPr>
              <a:t>31</a:t>
            </a:fld>
            <a:endParaRPr lang="fr-FR" sz="800" b="1" dirty="0"/>
          </a:p>
        </p:txBody>
      </p:sp>
      <p:grpSp>
        <p:nvGrpSpPr>
          <p:cNvPr id="10" name="Groupe 9">
            <a:extLst>
              <a:ext uri="{FF2B5EF4-FFF2-40B4-BE49-F238E27FC236}">
                <a16:creationId xmlns:a16="http://schemas.microsoft.com/office/drawing/2014/main" id="{0A09AF8E-C865-B7D8-2BA9-721B3518197F}"/>
              </a:ext>
            </a:extLst>
          </p:cNvPr>
          <p:cNvGrpSpPr/>
          <p:nvPr/>
        </p:nvGrpSpPr>
        <p:grpSpPr>
          <a:xfrm>
            <a:off x="959856" y="2297249"/>
            <a:ext cx="6809254" cy="2114509"/>
            <a:chOff x="0" y="3022203"/>
            <a:chExt cx="9144000" cy="2839528"/>
          </a:xfrm>
        </p:grpSpPr>
        <p:grpSp>
          <p:nvGrpSpPr>
            <p:cNvPr id="2" name="Groupe 1">
              <a:extLst>
                <a:ext uri="{FF2B5EF4-FFF2-40B4-BE49-F238E27FC236}">
                  <a16:creationId xmlns:a16="http://schemas.microsoft.com/office/drawing/2014/main" id="{06CC299B-7B3E-B751-A7C2-A9C602DA142C}"/>
                </a:ext>
              </a:extLst>
            </p:cNvPr>
            <p:cNvGrpSpPr/>
            <p:nvPr/>
          </p:nvGrpSpPr>
          <p:grpSpPr>
            <a:xfrm>
              <a:off x="0" y="3022203"/>
              <a:ext cx="9144000" cy="2839528"/>
              <a:chOff x="0" y="3029347"/>
              <a:chExt cx="9144000" cy="2839528"/>
            </a:xfrm>
          </p:grpSpPr>
          <p:pic>
            <p:nvPicPr>
              <p:cNvPr id="4" name="Image 12"/>
              <p:cNvPicPr>
                <a:picLocks noChangeAspect="1"/>
              </p:cNvPicPr>
              <p:nvPr/>
            </p:nvPicPr>
            <p:blipFill>
              <a:blip r:embed="rId2"/>
              <a:stretch/>
            </p:blipFill>
            <p:spPr bwMode="auto">
              <a:xfrm>
                <a:off x="0" y="3029347"/>
                <a:ext cx="9144000" cy="2839528"/>
              </a:xfrm>
              <a:prstGeom prst="rect">
                <a:avLst/>
              </a:prstGeom>
            </p:spPr>
          </p:pic>
          <p:sp>
            <p:nvSpPr>
              <p:cNvPr id="11" name="Rectangle 9"/>
              <p:cNvSpPr/>
              <p:nvPr/>
            </p:nvSpPr>
            <p:spPr bwMode="auto">
              <a:xfrm>
                <a:off x="6984928" y="3042820"/>
                <a:ext cx="580072" cy="208842"/>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9"/>
              <p:cNvSpPr/>
              <p:nvPr/>
            </p:nvSpPr>
            <p:spPr bwMode="auto">
              <a:xfrm>
                <a:off x="7744626" y="3157105"/>
                <a:ext cx="1399374" cy="208841"/>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3" name="Rectangle 13">
              <a:extLst>
                <a:ext uri="{FF2B5EF4-FFF2-40B4-BE49-F238E27FC236}">
                  <a16:creationId xmlns:a16="http://schemas.microsoft.com/office/drawing/2014/main" id="{B44E20E6-45AA-0D20-773D-12C39047C288}"/>
                </a:ext>
              </a:extLst>
            </p:cNvPr>
            <p:cNvSpPr/>
            <p:nvPr/>
          </p:nvSpPr>
          <p:spPr bwMode="auto">
            <a:xfrm>
              <a:off x="4760117" y="5226844"/>
              <a:ext cx="257177" cy="93409"/>
            </a:xfrm>
            <a:prstGeom prst="rect">
              <a:avLst/>
            </a:prstGeom>
            <a:solidFill>
              <a:srgbClr val="E0E0E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defRPr/>
              </a:pPr>
              <a:endParaRPr lang="fr-FR">
                <a:ln w="0"/>
                <a:solidFill>
                  <a:schemeClr val="tx1"/>
                </a:solidFill>
              </a:endParaRPr>
            </a:p>
          </p:txBody>
        </p:sp>
      </p:grpSp>
      <p:pic>
        <p:nvPicPr>
          <p:cNvPr id="16" name="Image 3">
            <a:extLst>
              <a:ext uri="{FF2B5EF4-FFF2-40B4-BE49-F238E27FC236}">
                <a16:creationId xmlns:a16="http://schemas.microsoft.com/office/drawing/2014/main" id="{07788175-5E7E-586A-E02E-7515021DC3C0}"/>
              </a:ext>
            </a:extLst>
          </p:cNvPr>
          <p:cNvPicPr>
            <a:picLocks noChangeAspect="1"/>
          </p:cNvPicPr>
          <p:nvPr/>
        </p:nvPicPr>
        <p:blipFill>
          <a:blip r:embed="rId3"/>
          <a:stretch/>
        </p:blipFill>
        <p:spPr bwMode="auto">
          <a:xfrm>
            <a:off x="956241" y="4431314"/>
            <a:ext cx="6816485" cy="775756"/>
          </a:xfrm>
          <a:prstGeom prst="rect">
            <a:avLst/>
          </a:prstGeom>
        </p:spPr>
      </p:pic>
      <p:pic>
        <p:nvPicPr>
          <p:cNvPr id="17" name="Image 6">
            <a:extLst>
              <a:ext uri="{FF2B5EF4-FFF2-40B4-BE49-F238E27FC236}">
                <a16:creationId xmlns:a16="http://schemas.microsoft.com/office/drawing/2014/main" id="{F6C36F3C-F445-2898-D140-85BE1CFECE41}"/>
              </a:ext>
            </a:extLst>
          </p:cNvPr>
          <p:cNvPicPr>
            <a:picLocks noChangeAspect="1"/>
          </p:cNvPicPr>
          <p:nvPr/>
        </p:nvPicPr>
        <p:blipFill>
          <a:blip r:embed="rId4"/>
          <a:stretch/>
        </p:blipFill>
        <p:spPr bwMode="auto">
          <a:xfrm>
            <a:off x="956241" y="5204833"/>
            <a:ext cx="6816485" cy="837780"/>
          </a:xfrm>
          <a:prstGeom prst="rect">
            <a:avLst/>
          </a:prstGeom>
        </p:spPr>
      </p:pic>
      <p:sp>
        <p:nvSpPr>
          <p:cNvPr id="7" name="Rectangle 6">
            <a:extLst>
              <a:ext uri="{FF2B5EF4-FFF2-40B4-BE49-F238E27FC236}">
                <a16:creationId xmlns:a16="http://schemas.microsoft.com/office/drawing/2014/main" id="{23570E0B-8F9E-7CA3-00C1-54F9BDC6E4B2}"/>
              </a:ext>
            </a:extLst>
          </p:cNvPr>
          <p:cNvSpPr/>
          <p:nvPr/>
        </p:nvSpPr>
        <p:spPr>
          <a:xfrm>
            <a:off x="3876675" y="4143374"/>
            <a:ext cx="883746" cy="1236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79F9797D-70EF-2E5A-5BD1-315AB4426DAA}"/>
              </a:ext>
            </a:extLst>
          </p:cNvPr>
          <p:cNvSpPr txBox="1"/>
          <p:nvPr/>
        </p:nvSpPr>
        <p:spPr bwMode="auto">
          <a:xfrm>
            <a:off x="381000" y="6479500"/>
            <a:ext cx="1143262" cy="276999"/>
          </a:xfrm>
          <a:prstGeom prst="rect">
            <a:avLst/>
          </a:prstGeom>
          <a:noFill/>
        </p:spPr>
        <p:txBody>
          <a:bodyPr wrap="none" rtlCol="0">
            <a:spAutoFit/>
          </a:bodyPr>
          <a:lstStyle/>
          <a:p>
            <a:r>
              <a:rPr lang="fr-FR" sz="1200" dirty="0"/>
              <a:t>Fiches 9 &amp; 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2"/>
          <p:cNvSpPr>
            <a:spLocks/>
          </p:cNvSpPr>
          <p:nvPr/>
        </p:nvSpPr>
        <p:spPr bwMode="auto">
          <a:xfrm>
            <a:off x="424357" y="2636911"/>
            <a:ext cx="7344815" cy="369331"/>
          </a:xfrm>
          <a:prstGeom prst="rect">
            <a:avLst/>
          </a:prstGeom>
          <a:noFill/>
        </p:spPr>
        <p:txBody>
          <a:bodyPr wrap="square" rtlCol="0">
            <a:spAutoFit/>
          </a:bodyPr>
          <a:lstStyle/>
          <a:p>
            <a:pPr>
              <a:defRPr/>
            </a:pPr>
            <a:r>
              <a:rPr lang="fr-FR">
                <a:solidFill>
                  <a:srgbClr val="FF0000"/>
                </a:solidFill>
              </a:rPr>
              <a:t> </a:t>
            </a:r>
            <a:endParaRPr lang="fr-FR" b="1" i="1"/>
          </a:p>
        </p:txBody>
      </p:sp>
      <p:sp>
        <p:nvSpPr>
          <p:cNvPr id="10" name="Titre 1"/>
          <p:cNvSpPr>
            <a:spLocks noGrp="1"/>
          </p:cNvSpPr>
          <p:nvPr>
            <p:ph type="title"/>
          </p:nvPr>
        </p:nvSpPr>
        <p:spPr bwMode="auto">
          <a:xfrm>
            <a:off x="720000" y="188640"/>
            <a:ext cx="5148144" cy="432048"/>
          </a:xfrm>
        </p:spPr>
        <p:txBody>
          <a:bodyPr/>
          <a:lstStyle/>
          <a:p>
            <a:pPr>
              <a:defRPr/>
            </a:pPr>
            <a:r>
              <a:rPr lang="fr-FR" dirty="0"/>
              <a:t>LSU - Compte-rendu du traitement</a:t>
            </a:r>
          </a:p>
        </p:txBody>
      </p:sp>
      <p:sp>
        <p:nvSpPr>
          <p:cNvPr id="13" name="Rectangle 12"/>
          <p:cNvSpPr/>
          <p:nvPr/>
        </p:nvSpPr>
        <p:spPr bwMode="auto">
          <a:xfrm>
            <a:off x="4452548" y="2571839"/>
            <a:ext cx="584200" cy="83828"/>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defRPr/>
            </a:pPr>
            <a:endParaRPr lang="fr-FR">
              <a:ln w="0"/>
              <a:solidFill>
                <a:schemeClr val="tx1"/>
              </a:solidFill>
            </a:endParaRPr>
          </a:p>
        </p:txBody>
      </p:sp>
      <p:sp>
        <p:nvSpPr>
          <p:cNvPr id="14" name="Rectangle 13"/>
          <p:cNvSpPr/>
          <p:nvPr/>
        </p:nvSpPr>
        <p:spPr bwMode="auto">
          <a:xfrm>
            <a:off x="4437308" y="2806336"/>
            <a:ext cx="853584" cy="98190"/>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defRPr/>
            </a:pPr>
            <a:endParaRPr lang="fr-FR">
              <a:ln w="0"/>
              <a:solidFill>
                <a:schemeClr val="tx1"/>
              </a:solidFill>
            </a:endParaRPr>
          </a:p>
        </p:txBody>
      </p:sp>
      <p:sp>
        <p:nvSpPr>
          <p:cNvPr id="16" name="Espace réservé du numéro de diapositive 4"/>
          <p:cNvSpPr txBox="1">
            <a:spLocks/>
          </p:cNvSpPr>
          <p:nvPr/>
        </p:nvSpPr>
        <p:spPr bwMode="auto">
          <a:xfrm>
            <a:off x="7426050" y="6378000"/>
            <a:ext cx="1350000" cy="480000"/>
          </a:xfrm>
          <a:prstGeom prst="rect">
            <a:avLst/>
          </a:prstGeom>
        </p:spPr>
        <p:txBody>
          <a:bodyPr anchor="ct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a:defRPr/>
            </a:pPr>
            <a:fld id="{1872769E-0CC4-C296-739A-AC5BB06CE945}" type="slidenum">
              <a:rPr lang="fr-FR" sz="800" b="1" smtClean="0"/>
              <a:pPr algn="r">
                <a:defRPr/>
              </a:pPr>
              <a:t>32</a:t>
            </a:fld>
            <a:endParaRPr lang="fr-FR" sz="800" b="1" dirty="0"/>
          </a:p>
        </p:txBody>
      </p:sp>
      <p:grpSp>
        <p:nvGrpSpPr>
          <p:cNvPr id="11" name="Groupe 10">
            <a:extLst>
              <a:ext uri="{FF2B5EF4-FFF2-40B4-BE49-F238E27FC236}">
                <a16:creationId xmlns:a16="http://schemas.microsoft.com/office/drawing/2014/main" id="{22DB5526-74D1-133C-16CE-BAC3CBC174AD}"/>
              </a:ext>
            </a:extLst>
          </p:cNvPr>
          <p:cNvGrpSpPr/>
          <p:nvPr/>
        </p:nvGrpSpPr>
        <p:grpSpPr>
          <a:xfrm>
            <a:off x="919959" y="1876547"/>
            <a:ext cx="6858298" cy="2818644"/>
            <a:chOff x="0" y="1311397"/>
            <a:chExt cx="6858298" cy="2818644"/>
          </a:xfrm>
        </p:grpSpPr>
        <p:pic>
          <p:nvPicPr>
            <p:cNvPr id="6" name="Image 5"/>
            <p:cNvPicPr>
              <a:picLocks noChangeAspect="1"/>
            </p:cNvPicPr>
            <p:nvPr/>
          </p:nvPicPr>
          <p:blipFill rotWithShape="1">
            <a:blip r:embed="rId2"/>
            <a:srcRect l="1250" t="-3450" r="23747" b="29609"/>
            <a:stretch/>
          </p:blipFill>
          <p:spPr bwMode="auto">
            <a:xfrm>
              <a:off x="0" y="1311397"/>
              <a:ext cx="6858298" cy="2818644"/>
            </a:xfrm>
            <a:prstGeom prst="rect">
              <a:avLst/>
            </a:prstGeom>
          </p:spPr>
        </p:pic>
        <p:sp>
          <p:nvSpPr>
            <p:cNvPr id="3" name="Flèche : gauche 2">
              <a:extLst>
                <a:ext uri="{FF2B5EF4-FFF2-40B4-BE49-F238E27FC236}">
                  <a16:creationId xmlns:a16="http://schemas.microsoft.com/office/drawing/2014/main" id="{D8672910-08FD-D693-9B6A-2E52EA7D9788}"/>
                </a:ext>
              </a:extLst>
            </p:cNvPr>
            <p:cNvSpPr/>
            <p:nvPr/>
          </p:nvSpPr>
          <p:spPr>
            <a:xfrm>
              <a:off x="5092772" y="3243120"/>
              <a:ext cx="396240" cy="216681"/>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gauche 3">
              <a:extLst>
                <a:ext uri="{FF2B5EF4-FFF2-40B4-BE49-F238E27FC236}">
                  <a16:creationId xmlns:a16="http://schemas.microsoft.com/office/drawing/2014/main" id="{F4C52298-9BF9-6B5F-44DD-0D30B6579738}"/>
                </a:ext>
              </a:extLst>
            </p:cNvPr>
            <p:cNvSpPr/>
            <p:nvPr/>
          </p:nvSpPr>
          <p:spPr bwMode="auto">
            <a:xfrm>
              <a:off x="5103004" y="3702024"/>
              <a:ext cx="396240" cy="216681"/>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Rectangle 8">
            <a:extLst>
              <a:ext uri="{FF2B5EF4-FFF2-40B4-BE49-F238E27FC236}">
                <a16:creationId xmlns:a16="http://schemas.microsoft.com/office/drawing/2014/main" id="{6671E6D1-733D-F200-5C1D-CEA713638712}"/>
              </a:ext>
            </a:extLst>
          </p:cNvPr>
          <p:cNvSpPr/>
          <p:nvPr/>
        </p:nvSpPr>
        <p:spPr bwMode="auto">
          <a:xfrm>
            <a:off x="812009" y="959646"/>
            <a:ext cx="7554683" cy="830997"/>
          </a:xfrm>
          <a:prstGeom prst="rect">
            <a:avLst/>
          </a:prstGeom>
        </p:spPr>
        <p:txBody>
          <a:bodyPr wrap="square">
            <a:spAutoFit/>
          </a:bodyPr>
          <a:lstStyle/>
          <a:p>
            <a:pPr>
              <a:defRPr/>
            </a:pPr>
            <a:r>
              <a:rPr lang="fr-FR" sz="1600" dirty="0">
                <a:solidFill>
                  <a:srgbClr val="000000"/>
                </a:solidFill>
                <a:latin typeface="Marianne" panose="02000000000000000000" pitchFamily="50" charset="0"/>
              </a:rPr>
              <a:t>Si l’intégration s’est bien déroulée, vous avez accès au compte-rendu du traitement qui vous permet de visualiser vos élèves dont les évaluations n’ont pas été intégrées.</a:t>
            </a:r>
            <a:endParaRPr lang="fr-FR" sz="1600" dirty="0">
              <a:latin typeface="Marianne" panose="02000000000000000000" pitchFamily="50" charset="0"/>
            </a:endParaRPr>
          </a:p>
        </p:txBody>
      </p:sp>
      <p:sp>
        <p:nvSpPr>
          <p:cNvPr id="18" name="Rectangle 8">
            <a:extLst>
              <a:ext uri="{FF2B5EF4-FFF2-40B4-BE49-F238E27FC236}">
                <a16:creationId xmlns:a16="http://schemas.microsoft.com/office/drawing/2014/main" id="{9241814F-40B0-1011-10BE-6EA7DA47FBE7}"/>
              </a:ext>
            </a:extLst>
          </p:cNvPr>
          <p:cNvSpPr/>
          <p:nvPr/>
        </p:nvSpPr>
        <p:spPr bwMode="auto">
          <a:xfrm>
            <a:off x="381000" y="4965762"/>
            <a:ext cx="8553450" cy="830997"/>
          </a:xfrm>
          <a:prstGeom prst="rect">
            <a:avLst/>
          </a:prstGeom>
        </p:spPr>
        <p:txBody>
          <a:bodyPr wrap="square">
            <a:spAutoFit/>
          </a:bodyPr>
          <a:lstStyle/>
          <a:p>
            <a:pPr>
              <a:defRPr/>
            </a:pPr>
            <a:r>
              <a:rPr lang="fr-FR" sz="1600" dirty="0">
                <a:solidFill>
                  <a:srgbClr val="000000"/>
                </a:solidFill>
                <a:latin typeface="Marianne" panose="02000000000000000000" pitchFamily="50" charset="0"/>
              </a:rPr>
              <a:t>Il faut alors vérifier dans le LSU l’origine du blocage grâce à la liste d’élèves proposée.</a:t>
            </a:r>
          </a:p>
          <a:p>
            <a:pPr>
              <a:defRPr/>
            </a:pPr>
            <a:endParaRPr lang="fr-FR" sz="1600" dirty="0">
              <a:solidFill>
                <a:srgbClr val="000000"/>
              </a:solidFill>
              <a:latin typeface="Marianne" panose="02000000000000000000" pitchFamily="50" charset="0"/>
            </a:endParaRPr>
          </a:p>
          <a:p>
            <a:pPr>
              <a:defRPr/>
            </a:pPr>
            <a:r>
              <a:rPr lang="fr-FR" sz="1600" dirty="0">
                <a:solidFill>
                  <a:srgbClr val="000000"/>
                </a:solidFill>
                <a:latin typeface="Marianne" panose="02000000000000000000" pitchFamily="50" charset="0"/>
              </a:rPr>
              <a:t>Vous pouvez envoyer une demande         en cas de difficulté.</a:t>
            </a:r>
            <a:endParaRPr lang="fr-FR" sz="1600" dirty="0">
              <a:latin typeface="Marianne" panose="02000000000000000000" pitchFamily="50" charset="0"/>
            </a:endParaRPr>
          </a:p>
        </p:txBody>
      </p:sp>
      <p:pic>
        <p:nvPicPr>
          <p:cNvPr id="19" name="Image 18">
            <a:extLst>
              <a:ext uri="{FF2B5EF4-FFF2-40B4-BE49-F238E27FC236}">
                <a16:creationId xmlns:a16="http://schemas.microsoft.com/office/drawing/2014/main" id="{870D5B72-E36C-EF85-4F93-131CD8F3CBF3}"/>
              </a:ext>
            </a:extLst>
          </p:cNvPr>
          <p:cNvPicPr>
            <a:picLocks noChangeAspect="1"/>
          </p:cNvPicPr>
          <p:nvPr/>
        </p:nvPicPr>
        <p:blipFill>
          <a:blip r:embed="rId3"/>
          <a:stretch/>
        </p:blipFill>
        <p:spPr bwMode="auto">
          <a:xfrm>
            <a:off x="4035518" y="5419956"/>
            <a:ext cx="410680" cy="449182"/>
          </a:xfrm>
          <a:prstGeom prst="rect">
            <a:avLst/>
          </a:prstGeom>
        </p:spPr>
      </p:pic>
      <p:sp>
        <p:nvSpPr>
          <p:cNvPr id="7" name="ZoneTexte 6">
            <a:extLst>
              <a:ext uri="{FF2B5EF4-FFF2-40B4-BE49-F238E27FC236}">
                <a16:creationId xmlns:a16="http://schemas.microsoft.com/office/drawing/2014/main" id="{EB53A9DC-CC09-57BD-4E06-DFC0141334E2}"/>
              </a:ext>
            </a:extLst>
          </p:cNvPr>
          <p:cNvSpPr txBox="1"/>
          <p:nvPr/>
        </p:nvSpPr>
        <p:spPr bwMode="auto">
          <a:xfrm>
            <a:off x="381000" y="6479500"/>
            <a:ext cx="1143262" cy="276999"/>
          </a:xfrm>
          <a:prstGeom prst="rect">
            <a:avLst/>
          </a:prstGeom>
          <a:noFill/>
        </p:spPr>
        <p:txBody>
          <a:bodyPr wrap="none" rtlCol="0">
            <a:spAutoFit/>
          </a:bodyPr>
          <a:lstStyle/>
          <a:p>
            <a:r>
              <a:rPr lang="fr-FR" sz="1200" dirty="0"/>
              <a:t>Fiches 9 &amp; 17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216" y="2428726"/>
            <a:ext cx="9144216" cy="2000548"/>
          </a:xfrm>
          <a:prstGeom prst="rect">
            <a:avLst/>
          </a:prstGeom>
          <a:noFill/>
        </p:spPr>
        <p:txBody>
          <a:bodyPr wrap="square" rtlCol="0">
            <a:spAutoFit/>
          </a:bodyPr>
          <a:lstStyle/>
          <a:p>
            <a:pPr algn="ctr">
              <a:defRPr/>
            </a:pPr>
            <a:r>
              <a:rPr lang="fr-FR" sz="6200" b="1" dirty="0">
                <a:latin typeface="+mj-lt"/>
              </a:rPr>
              <a:t>Saisie des vœux en établissement</a:t>
            </a:r>
          </a:p>
        </p:txBody>
      </p:sp>
    </p:spTree>
    <p:extLst>
      <p:ext uri="{BB962C8B-B14F-4D97-AF65-F5344CB8AC3E}">
        <p14:creationId xmlns:p14="http://schemas.microsoft.com/office/powerpoint/2010/main" val="250186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1"/>
          <p:cNvSpPr>
            <a:spLocks/>
          </p:cNvSpPr>
          <p:nvPr/>
        </p:nvSpPr>
        <p:spPr bwMode="auto">
          <a:xfrm>
            <a:off x="496860" y="769545"/>
            <a:ext cx="8066478" cy="830997"/>
          </a:xfrm>
          <a:prstGeom prst="rect">
            <a:avLst/>
          </a:prstGeom>
          <a:noFill/>
        </p:spPr>
        <p:txBody>
          <a:bodyPr wrap="square" rtlCol="0">
            <a:spAutoFit/>
          </a:bodyPr>
          <a:lstStyle/>
          <a:p>
            <a:pPr>
              <a:defRPr/>
            </a:pPr>
            <a:r>
              <a:rPr lang="fr-FR" sz="1600" dirty="0">
                <a:latin typeface="+mj-lt"/>
                <a:cs typeface="Arial"/>
              </a:rPr>
              <a:t>Après l'élaboration de la carte scolaire par la DSDEN et la DSI, il est nécessaire, du 18 au 19 avril, de corriger manuellement certaines adresses non reconnues par AFFELNET pour les rattacher aux adresses proposées. </a:t>
            </a:r>
          </a:p>
        </p:txBody>
      </p:sp>
      <p:sp>
        <p:nvSpPr>
          <p:cNvPr id="6" name="Titre 2"/>
          <p:cNvSpPr>
            <a:spLocks noGrp="1"/>
          </p:cNvSpPr>
          <p:nvPr>
            <p:ph type="title"/>
          </p:nvPr>
        </p:nvSpPr>
        <p:spPr bwMode="auto">
          <a:xfrm>
            <a:off x="755576" y="188640"/>
            <a:ext cx="7741310" cy="356792"/>
          </a:xfrm>
        </p:spPr>
        <p:txBody>
          <a:bodyPr/>
          <a:lstStyle/>
          <a:p>
            <a:pPr marL="379476" lvl="0" indent="-342900">
              <a:defRPr/>
            </a:pPr>
            <a:r>
              <a:rPr lang="fr-FR" sz="2400" dirty="0">
                <a:latin typeface="+mn-lt"/>
                <a:cs typeface="Arial"/>
              </a:rPr>
              <a:t>Sectorisation - Adresses à traiter</a:t>
            </a:r>
            <a:endParaRPr lang="fr-FR" sz="2300" dirty="0">
              <a:solidFill>
                <a:schemeClr val="tx1"/>
              </a:solidFill>
              <a:latin typeface="Arial Black"/>
            </a:endParaRPr>
          </a:p>
        </p:txBody>
      </p:sp>
      <p:grpSp>
        <p:nvGrpSpPr>
          <p:cNvPr id="27" name="Groupe 26">
            <a:extLst>
              <a:ext uri="{FF2B5EF4-FFF2-40B4-BE49-F238E27FC236}">
                <a16:creationId xmlns:a16="http://schemas.microsoft.com/office/drawing/2014/main" id="{46C6FD7E-356D-D7D3-15C9-4CA1DEEE17CF}"/>
              </a:ext>
            </a:extLst>
          </p:cNvPr>
          <p:cNvGrpSpPr/>
          <p:nvPr/>
        </p:nvGrpSpPr>
        <p:grpSpPr>
          <a:xfrm>
            <a:off x="406114" y="2104368"/>
            <a:ext cx="8248936" cy="2451367"/>
            <a:chOff x="406114" y="3506002"/>
            <a:chExt cx="8248936" cy="2451367"/>
          </a:xfrm>
        </p:grpSpPr>
        <p:pic>
          <p:nvPicPr>
            <p:cNvPr id="4" name="Image 3"/>
            <p:cNvPicPr>
              <a:picLocks noChangeAspect="1"/>
            </p:cNvPicPr>
            <p:nvPr/>
          </p:nvPicPr>
          <p:blipFill>
            <a:blip r:embed="rId2"/>
            <a:stretch/>
          </p:blipFill>
          <p:spPr bwMode="auto">
            <a:xfrm>
              <a:off x="406114" y="3506002"/>
              <a:ext cx="8247971" cy="2451367"/>
            </a:xfrm>
            <a:prstGeom prst="rect">
              <a:avLst/>
            </a:prstGeom>
          </p:spPr>
        </p:pic>
        <p:sp>
          <p:nvSpPr>
            <p:cNvPr id="8" name="Rectangle 6"/>
            <p:cNvSpPr/>
            <p:nvPr/>
          </p:nvSpPr>
          <p:spPr bwMode="auto">
            <a:xfrm>
              <a:off x="2952555" y="5137892"/>
              <a:ext cx="515031" cy="2357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dirty="0"/>
            </a:p>
          </p:txBody>
        </p:sp>
        <p:sp>
          <p:nvSpPr>
            <p:cNvPr id="9" name="Rectangle 7"/>
            <p:cNvSpPr/>
            <p:nvPr/>
          </p:nvSpPr>
          <p:spPr bwMode="auto">
            <a:xfrm>
              <a:off x="3929549" y="5203244"/>
              <a:ext cx="1265494" cy="72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0" name="Rectangle 8"/>
            <p:cNvSpPr/>
            <p:nvPr/>
          </p:nvSpPr>
          <p:spPr bwMode="auto">
            <a:xfrm>
              <a:off x="5953612" y="5192300"/>
              <a:ext cx="1319212" cy="1401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976924" y="5572052"/>
              <a:ext cx="785811" cy="29058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2" name="Rectangle 11"/>
            <p:cNvSpPr/>
            <p:nvPr/>
          </p:nvSpPr>
          <p:spPr bwMode="auto">
            <a:xfrm>
              <a:off x="5853600" y="5388502"/>
              <a:ext cx="1480650" cy="568867"/>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3" name="Rectangle 12"/>
            <p:cNvSpPr/>
            <p:nvPr/>
          </p:nvSpPr>
          <p:spPr bwMode="auto">
            <a:xfrm>
              <a:off x="7117700" y="5416964"/>
              <a:ext cx="581608" cy="155088"/>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1924436" y="5184712"/>
              <a:ext cx="714475" cy="16833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5" name="Rectangle 14"/>
            <p:cNvSpPr/>
            <p:nvPr/>
          </p:nvSpPr>
          <p:spPr bwMode="auto">
            <a:xfrm>
              <a:off x="1814800" y="4576456"/>
              <a:ext cx="219273" cy="130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6" name="Rectangle 15"/>
            <p:cNvSpPr/>
            <p:nvPr/>
          </p:nvSpPr>
          <p:spPr bwMode="auto">
            <a:xfrm>
              <a:off x="1738800" y="4511141"/>
              <a:ext cx="1976437" cy="1703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7" name="Rectangle 17"/>
            <p:cNvSpPr/>
            <p:nvPr/>
          </p:nvSpPr>
          <p:spPr bwMode="auto">
            <a:xfrm>
              <a:off x="5503276" y="4912295"/>
              <a:ext cx="2264847" cy="104427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8" name="Rectangle 16"/>
            <p:cNvSpPr/>
            <p:nvPr/>
          </p:nvSpPr>
          <p:spPr bwMode="auto">
            <a:xfrm>
              <a:off x="3524737" y="4910490"/>
              <a:ext cx="1978539" cy="104635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dirty="0"/>
            </a:p>
          </p:txBody>
        </p:sp>
        <p:sp>
          <p:nvSpPr>
            <p:cNvPr id="19" name="Flèche vers le bas 7"/>
            <p:cNvSpPr/>
            <p:nvPr/>
          </p:nvSpPr>
          <p:spPr bwMode="auto">
            <a:xfrm rot="6263613" flipH="1">
              <a:off x="1289027" y="4779700"/>
              <a:ext cx="119102" cy="315990"/>
            </a:xfrm>
            <a:prstGeom prst="down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Rectangle 10"/>
            <p:cNvSpPr/>
            <p:nvPr/>
          </p:nvSpPr>
          <p:spPr bwMode="auto">
            <a:xfrm>
              <a:off x="3905736" y="5572053"/>
              <a:ext cx="1123950" cy="133421"/>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1" name="Rectangle 10"/>
            <p:cNvSpPr/>
            <p:nvPr/>
          </p:nvSpPr>
          <p:spPr bwMode="auto">
            <a:xfrm>
              <a:off x="2941721" y="5514109"/>
              <a:ext cx="485456" cy="350982"/>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 name="Rectangle 1">
              <a:extLst>
                <a:ext uri="{FF2B5EF4-FFF2-40B4-BE49-F238E27FC236}">
                  <a16:creationId xmlns:a16="http://schemas.microsoft.com/office/drawing/2014/main" id="{D8E8C7BC-24B0-70CC-36AD-ED1BE44CFB9A}"/>
                </a:ext>
              </a:extLst>
            </p:cNvPr>
            <p:cNvSpPr/>
            <p:nvPr/>
          </p:nvSpPr>
          <p:spPr>
            <a:xfrm>
              <a:off x="6794500" y="3530600"/>
              <a:ext cx="539750" cy="247650"/>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3D9EFE5-B309-294C-AC9C-0B1850A6DCFF}"/>
                </a:ext>
              </a:extLst>
            </p:cNvPr>
            <p:cNvSpPr/>
            <p:nvPr/>
          </p:nvSpPr>
          <p:spPr bwMode="auto">
            <a:xfrm>
              <a:off x="8115300" y="3632200"/>
              <a:ext cx="539750" cy="247650"/>
            </a:xfrm>
            <a:prstGeom prst="rect">
              <a:avLst/>
            </a:prstGeom>
            <a:solidFill>
              <a:srgbClr val="9E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Espace réservé du numéro de diapositive 4"/>
          <p:cNvSpPr txBox="1">
            <a:spLocks/>
          </p:cNvSpPr>
          <p:nvPr/>
        </p:nvSpPr>
        <p:spPr bwMode="auto">
          <a:xfrm>
            <a:off x="7426050" y="6378000"/>
            <a:ext cx="1350000" cy="480000"/>
          </a:xfrm>
          <a:prstGeom prst="rect">
            <a:avLst/>
          </a:prstGeom>
        </p:spPr>
        <p:txBody>
          <a:bodyPr anchor="ct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a:defRPr/>
            </a:pPr>
            <a:fld id="{1872769E-0CC4-C296-739A-AC5BB06CE945}" type="slidenum">
              <a:rPr lang="fr-FR" sz="800" b="1" smtClean="0"/>
              <a:pPr algn="r">
                <a:defRPr/>
              </a:pPr>
              <a:t>34</a:t>
            </a:fld>
            <a:endParaRPr lang="fr-FR" sz="800" b="1" dirty="0"/>
          </a:p>
        </p:txBody>
      </p:sp>
      <p:pic>
        <p:nvPicPr>
          <p:cNvPr id="25" name="Image 24">
            <a:extLst>
              <a:ext uri="{FF2B5EF4-FFF2-40B4-BE49-F238E27FC236}">
                <a16:creationId xmlns:a16="http://schemas.microsoft.com/office/drawing/2014/main" id="{0AB34E52-3CAB-5617-95EE-BDC5CFBCA458}"/>
              </a:ext>
            </a:extLst>
          </p:cNvPr>
          <p:cNvPicPr>
            <a:picLocks noChangeAspect="1"/>
          </p:cNvPicPr>
          <p:nvPr/>
        </p:nvPicPr>
        <p:blipFill>
          <a:blip r:embed="rId3"/>
          <a:stretch>
            <a:fillRect/>
          </a:stretch>
        </p:blipFill>
        <p:spPr>
          <a:xfrm>
            <a:off x="406114" y="1676014"/>
            <a:ext cx="1705213" cy="438211"/>
          </a:xfrm>
          <a:prstGeom prst="rect">
            <a:avLst/>
          </a:prstGeom>
        </p:spPr>
      </p:pic>
      <p:sp>
        <p:nvSpPr>
          <p:cNvPr id="28" name="ZoneTexte 27">
            <a:extLst>
              <a:ext uri="{FF2B5EF4-FFF2-40B4-BE49-F238E27FC236}">
                <a16:creationId xmlns:a16="http://schemas.microsoft.com/office/drawing/2014/main" id="{A5D4BEC3-80CA-790A-E9CA-93E8B46CE4B9}"/>
              </a:ext>
            </a:extLst>
          </p:cNvPr>
          <p:cNvSpPr txBox="1"/>
          <p:nvPr/>
        </p:nvSpPr>
        <p:spPr>
          <a:xfrm>
            <a:off x="227656" y="4772058"/>
            <a:ext cx="8713144" cy="1446550"/>
          </a:xfrm>
          <a:prstGeom prst="rect">
            <a:avLst/>
          </a:prstGeom>
          <a:noFill/>
        </p:spPr>
        <p:txBody>
          <a:bodyPr wrap="square" rtlCol="0">
            <a:spAutoFit/>
          </a:bodyPr>
          <a:lstStyle/>
          <a:p>
            <a:r>
              <a:rPr lang="fr-FR" sz="1600" dirty="0"/>
              <a:t>Si aucune adresse ne correspond, il faudra conserver l’adresse et saisir manuellement le code zone géographique dans l’onglet « Identification » de l’élève.</a:t>
            </a:r>
          </a:p>
          <a:p>
            <a:endParaRPr lang="fr-FR" sz="800" dirty="0"/>
          </a:p>
          <a:p>
            <a:r>
              <a:rPr lang="fr-FR" sz="1600" dirty="0"/>
              <a:t>La détermination automatique des zones géographiques sera lancée dans AFFELNET Lycée par la DIASI la semaine 17.</a:t>
            </a:r>
          </a:p>
          <a:p>
            <a:r>
              <a:rPr lang="fr-FR" sz="1600" dirty="0"/>
              <a:t>Chaque élève aura alors une zone géographique définie qui sera aussi envoyée au SLA.</a:t>
            </a:r>
          </a:p>
        </p:txBody>
      </p:sp>
      <p:sp>
        <p:nvSpPr>
          <p:cNvPr id="24" name="ZoneTexte 23">
            <a:extLst>
              <a:ext uri="{FF2B5EF4-FFF2-40B4-BE49-F238E27FC236}">
                <a16:creationId xmlns:a16="http://schemas.microsoft.com/office/drawing/2014/main" id="{1F10FA82-5A5D-2A4D-674E-4EB42E8843A9}"/>
              </a:ext>
            </a:extLst>
          </p:cNvPr>
          <p:cNvSpPr txBox="1"/>
          <p:nvPr/>
        </p:nvSpPr>
        <p:spPr bwMode="auto">
          <a:xfrm>
            <a:off x="381000" y="6473150"/>
            <a:ext cx="1247457" cy="276999"/>
          </a:xfrm>
          <a:prstGeom prst="rect">
            <a:avLst/>
          </a:prstGeom>
          <a:noFill/>
        </p:spPr>
        <p:txBody>
          <a:bodyPr wrap="none" rtlCol="0">
            <a:spAutoFit/>
          </a:bodyPr>
          <a:lstStyle/>
          <a:p>
            <a:r>
              <a:rPr lang="fr-FR" sz="1200" dirty="0"/>
              <a:t>Annexes 7 &amp; 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1"/>
          <p:cNvSpPr>
            <a:spLocks/>
          </p:cNvSpPr>
          <p:nvPr/>
        </p:nvSpPr>
        <p:spPr bwMode="auto">
          <a:xfrm>
            <a:off x="539552" y="841956"/>
            <a:ext cx="8064895" cy="1077218"/>
          </a:xfrm>
          <a:prstGeom prst="rect">
            <a:avLst/>
          </a:prstGeom>
          <a:noFill/>
        </p:spPr>
        <p:txBody>
          <a:bodyPr wrap="square" rtlCol="0">
            <a:spAutoFit/>
          </a:bodyPr>
          <a:lstStyle/>
          <a:p>
            <a:pPr>
              <a:defRPr/>
            </a:pPr>
            <a:r>
              <a:rPr lang="fr-FR" sz="1600" dirty="0">
                <a:latin typeface="Arial"/>
                <a:cs typeface="Arial"/>
              </a:rPr>
              <a:t>A chaque modification sur un dossier élève, il faut effectuer un envoi pour que l’information soit modifiée sur le SLA.</a:t>
            </a:r>
            <a:endParaRPr sz="1600" dirty="0"/>
          </a:p>
          <a:p>
            <a:pPr>
              <a:defRPr/>
            </a:pPr>
            <a:r>
              <a:rPr lang="fr-FR" sz="1600" dirty="0">
                <a:latin typeface="Arial"/>
                <a:cs typeface="Arial"/>
              </a:rPr>
              <a:t>Il suffit d’appuyer sur « Envoyer » pour que l’opération se lance sur l’ensemble de vos élèves.</a:t>
            </a:r>
            <a:endParaRPr sz="1600" dirty="0"/>
          </a:p>
        </p:txBody>
      </p:sp>
      <p:sp>
        <p:nvSpPr>
          <p:cNvPr id="6" name="Titre 2"/>
          <p:cNvSpPr>
            <a:spLocks noGrp="1"/>
          </p:cNvSpPr>
          <p:nvPr>
            <p:ph type="title"/>
          </p:nvPr>
        </p:nvSpPr>
        <p:spPr bwMode="auto">
          <a:xfrm>
            <a:off x="755576" y="188640"/>
            <a:ext cx="9036537" cy="428800"/>
          </a:xfrm>
        </p:spPr>
        <p:txBody>
          <a:bodyPr/>
          <a:lstStyle/>
          <a:p>
            <a:pPr marL="379476" lvl="0" indent="-342900">
              <a:defRPr/>
            </a:pPr>
            <a:r>
              <a:rPr lang="fr-FR" sz="2350" dirty="0">
                <a:solidFill>
                  <a:schemeClr val="tx1"/>
                </a:solidFill>
                <a:cs typeface="Arial"/>
              </a:rPr>
              <a:t>SLA - Transfert des données depuis AFFELNET</a:t>
            </a:r>
            <a:br>
              <a:rPr lang="fr-FR" sz="2350" dirty="0">
                <a:solidFill>
                  <a:schemeClr val="tx1"/>
                </a:solidFill>
                <a:cs typeface="Arial"/>
              </a:rPr>
            </a:br>
            <a:endParaRPr lang="fr-FR" sz="2350" dirty="0">
              <a:solidFill>
                <a:schemeClr val="tx1"/>
              </a:solidFill>
            </a:endParaRPr>
          </a:p>
        </p:txBody>
      </p:sp>
      <p:sp>
        <p:nvSpPr>
          <p:cNvPr id="11" name="Espace réservé du numéro de diapositive 4"/>
          <p:cNvSpPr txBox="1">
            <a:spLocks/>
          </p:cNvSpPr>
          <p:nvPr/>
        </p:nvSpPr>
        <p:spPr bwMode="auto">
          <a:xfrm>
            <a:off x="7426050" y="6378000"/>
            <a:ext cx="1350000" cy="480000"/>
          </a:xfrm>
          <a:prstGeom prst="rect">
            <a:avLst/>
          </a:prstGeom>
        </p:spPr>
        <p:txBody>
          <a:bodyPr anchor="ct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a:defRPr/>
            </a:pPr>
            <a:fld id="{1872769E-0CC4-C296-739A-AC5BB06CE945}" type="slidenum">
              <a:rPr lang="fr-FR" sz="800" smtClean="0"/>
              <a:pPr algn="r">
                <a:defRPr/>
              </a:pPr>
              <a:t>35</a:t>
            </a:fld>
            <a:endParaRPr lang="fr-FR" sz="800" dirty="0"/>
          </a:p>
        </p:txBody>
      </p:sp>
      <p:grpSp>
        <p:nvGrpSpPr>
          <p:cNvPr id="15" name="Groupe 14">
            <a:extLst>
              <a:ext uri="{FF2B5EF4-FFF2-40B4-BE49-F238E27FC236}">
                <a16:creationId xmlns:a16="http://schemas.microsoft.com/office/drawing/2014/main" id="{FCBC9335-19CF-513A-89C4-DA82C76C18AA}"/>
              </a:ext>
            </a:extLst>
          </p:cNvPr>
          <p:cNvGrpSpPr/>
          <p:nvPr/>
        </p:nvGrpSpPr>
        <p:grpSpPr>
          <a:xfrm>
            <a:off x="2166094" y="2094623"/>
            <a:ext cx="5885706" cy="1581792"/>
            <a:chOff x="1414022" y="3397250"/>
            <a:chExt cx="6315956" cy="1581792"/>
          </a:xfrm>
        </p:grpSpPr>
        <p:pic>
          <p:nvPicPr>
            <p:cNvPr id="12" name="Image 11"/>
            <p:cNvPicPr>
              <a:picLocks noChangeAspect="1"/>
            </p:cNvPicPr>
            <p:nvPr/>
          </p:nvPicPr>
          <p:blipFill rotWithShape="1">
            <a:blip r:embed="rId2"/>
            <a:srcRect t="41943"/>
            <a:stretch/>
          </p:blipFill>
          <p:spPr>
            <a:xfrm>
              <a:off x="1414022" y="3397250"/>
              <a:ext cx="6315956" cy="1581792"/>
            </a:xfrm>
            <a:prstGeom prst="rect">
              <a:avLst/>
            </a:prstGeom>
          </p:spPr>
        </p:pic>
        <p:sp>
          <p:nvSpPr>
            <p:cNvPr id="4" name="Rectangle 3">
              <a:extLst>
                <a:ext uri="{FF2B5EF4-FFF2-40B4-BE49-F238E27FC236}">
                  <a16:creationId xmlns:a16="http://schemas.microsoft.com/office/drawing/2014/main" id="{C261EF1F-1B82-0BAA-A3F2-3E3E77CA6F9C}"/>
                </a:ext>
              </a:extLst>
            </p:cNvPr>
            <p:cNvSpPr/>
            <p:nvPr/>
          </p:nvSpPr>
          <p:spPr>
            <a:xfrm>
              <a:off x="1866900" y="4000500"/>
              <a:ext cx="647700" cy="15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7" name="Rectangle 6">
              <a:extLst>
                <a:ext uri="{FF2B5EF4-FFF2-40B4-BE49-F238E27FC236}">
                  <a16:creationId xmlns:a16="http://schemas.microsoft.com/office/drawing/2014/main" id="{A5D7CFFD-5BE0-28EF-48B6-D7C0D6EC94B8}"/>
                </a:ext>
              </a:extLst>
            </p:cNvPr>
            <p:cNvSpPr/>
            <p:nvPr/>
          </p:nvSpPr>
          <p:spPr bwMode="auto">
            <a:xfrm>
              <a:off x="3486150" y="3971925"/>
              <a:ext cx="2895600"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14" name="Image 13">
            <a:extLst>
              <a:ext uri="{FF2B5EF4-FFF2-40B4-BE49-F238E27FC236}">
                <a16:creationId xmlns:a16="http://schemas.microsoft.com/office/drawing/2014/main" id="{D3B2E776-5F96-3A5F-6F07-E3900B39B3D3}"/>
              </a:ext>
            </a:extLst>
          </p:cNvPr>
          <p:cNvPicPr>
            <a:picLocks noChangeAspect="1"/>
          </p:cNvPicPr>
          <p:nvPr/>
        </p:nvPicPr>
        <p:blipFill>
          <a:blip r:embed="rId3"/>
          <a:stretch>
            <a:fillRect/>
          </a:stretch>
        </p:blipFill>
        <p:spPr bwMode="auto">
          <a:xfrm>
            <a:off x="353605" y="1963594"/>
            <a:ext cx="1360810" cy="388802"/>
          </a:xfrm>
          <a:prstGeom prst="rect">
            <a:avLst/>
          </a:prstGeom>
        </p:spPr>
      </p:pic>
      <p:pic>
        <p:nvPicPr>
          <p:cNvPr id="19" name="Image 18">
            <a:extLst>
              <a:ext uri="{FF2B5EF4-FFF2-40B4-BE49-F238E27FC236}">
                <a16:creationId xmlns:a16="http://schemas.microsoft.com/office/drawing/2014/main" id="{623F893E-BC5A-E44F-7F64-66387DF2404A}"/>
              </a:ext>
            </a:extLst>
          </p:cNvPr>
          <p:cNvPicPr>
            <a:picLocks noChangeAspect="1"/>
          </p:cNvPicPr>
          <p:nvPr/>
        </p:nvPicPr>
        <p:blipFill>
          <a:blip r:embed="rId4"/>
          <a:stretch>
            <a:fillRect/>
          </a:stretch>
        </p:blipFill>
        <p:spPr>
          <a:xfrm>
            <a:off x="271631" y="2513003"/>
            <a:ext cx="1524758" cy="1134564"/>
          </a:xfrm>
          <a:prstGeom prst="rect">
            <a:avLst/>
          </a:prstGeom>
        </p:spPr>
      </p:pic>
      <p:sp>
        <p:nvSpPr>
          <p:cNvPr id="20" name="Flèche : bas 19">
            <a:extLst>
              <a:ext uri="{FF2B5EF4-FFF2-40B4-BE49-F238E27FC236}">
                <a16:creationId xmlns:a16="http://schemas.microsoft.com/office/drawing/2014/main" id="{4467A685-5C0F-75EB-6043-D3C450513A9E}"/>
              </a:ext>
            </a:extLst>
          </p:cNvPr>
          <p:cNvSpPr/>
          <p:nvPr/>
        </p:nvSpPr>
        <p:spPr>
          <a:xfrm>
            <a:off x="1011151" y="2385123"/>
            <a:ext cx="45719" cy="92301"/>
          </a:xfrm>
          <a:prstGeom prst="downArrow">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id="{2856F37E-526B-448E-157D-3D921AAC659B}"/>
              </a:ext>
            </a:extLst>
          </p:cNvPr>
          <p:cNvSpPr/>
          <p:nvPr/>
        </p:nvSpPr>
        <p:spPr bwMode="auto">
          <a:xfrm rot="16200000">
            <a:off x="1977432" y="3352488"/>
            <a:ext cx="45719" cy="209687"/>
          </a:xfrm>
          <a:prstGeom prst="downArrow">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5A33DB91-627E-A3AA-FCD4-D0AC3907112A}"/>
              </a:ext>
            </a:extLst>
          </p:cNvPr>
          <p:cNvSpPr txBox="1"/>
          <p:nvPr/>
        </p:nvSpPr>
        <p:spPr>
          <a:xfrm>
            <a:off x="317400" y="3979729"/>
            <a:ext cx="8509198" cy="646331"/>
          </a:xfrm>
          <a:prstGeom prst="rect">
            <a:avLst/>
          </a:prstGeom>
          <a:noFill/>
        </p:spPr>
        <p:txBody>
          <a:bodyPr wrap="square" rtlCol="0">
            <a:spAutoFit/>
          </a:bodyPr>
          <a:lstStyle/>
          <a:p>
            <a:r>
              <a:rPr lang="fr-FR" dirty="0"/>
              <a:t>Le renvoi vers SLA peut également se faire de manière individuel à partir de l’onglet « Identification » de l’élève en cliquant sur le bouton </a:t>
            </a:r>
          </a:p>
        </p:txBody>
      </p:sp>
      <p:pic>
        <p:nvPicPr>
          <p:cNvPr id="24" name="Image 23">
            <a:extLst>
              <a:ext uri="{FF2B5EF4-FFF2-40B4-BE49-F238E27FC236}">
                <a16:creationId xmlns:a16="http://schemas.microsoft.com/office/drawing/2014/main" id="{D544A4D3-098C-4E76-B3E9-369CBBF630C1}"/>
              </a:ext>
            </a:extLst>
          </p:cNvPr>
          <p:cNvPicPr>
            <a:picLocks noChangeAspect="1"/>
          </p:cNvPicPr>
          <p:nvPr/>
        </p:nvPicPr>
        <p:blipFill rotWithShape="1">
          <a:blip r:embed="rId5"/>
          <a:srcRect l="24218" t="49380" b="6262"/>
          <a:stretch/>
        </p:blipFill>
        <p:spPr>
          <a:xfrm>
            <a:off x="1326975" y="4754137"/>
            <a:ext cx="6490050" cy="1288799"/>
          </a:xfrm>
          <a:prstGeom prst="rect">
            <a:avLst/>
          </a:prstGeom>
        </p:spPr>
      </p:pic>
      <p:sp>
        <p:nvSpPr>
          <p:cNvPr id="26" name="Flèche : bas 25">
            <a:extLst>
              <a:ext uri="{FF2B5EF4-FFF2-40B4-BE49-F238E27FC236}">
                <a16:creationId xmlns:a16="http://schemas.microsoft.com/office/drawing/2014/main" id="{8D36131B-B656-C93A-40A0-429A03902115}"/>
              </a:ext>
            </a:extLst>
          </p:cNvPr>
          <p:cNvSpPr/>
          <p:nvPr/>
        </p:nvSpPr>
        <p:spPr>
          <a:xfrm>
            <a:off x="6795414" y="4580675"/>
            <a:ext cx="85920" cy="17346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AA8277E-8730-843D-A739-ABB55AEE25B4}"/>
              </a:ext>
            </a:extLst>
          </p:cNvPr>
          <p:cNvSpPr txBox="1"/>
          <p:nvPr/>
        </p:nvSpPr>
        <p:spPr bwMode="auto">
          <a:xfrm>
            <a:off x="381000" y="6479500"/>
            <a:ext cx="712054" cy="276999"/>
          </a:xfrm>
          <a:prstGeom prst="rect">
            <a:avLst/>
          </a:prstGeom>
          <a:noFill/>
        </p:spPr>
        <p:txBody>
          <a:bodyPr wrap="none" rtlCol="0">
            <a:spAutoFit/>
          </a:bodyPr>
          <a:lstStyle/>
          <a:p>
            <a:r>
              <a:rPr lang="fr-FR" sz="1200" dirty="0"/>
              <a:t>Fiche 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14510" y="1970802"/>
            <a:ext cx="1402492" cy="2263112"/>
          </a:xfrm>
          <a:prstGeom prst="rect">
            <a:avLst/>
          </a:prstGeom>
        </p:spPr>
      </p:pic>
      <p:sp>
        <p:nvSpPr>
          <p:cNvPr id="2" name="Titre 1"/>
          <p:cNvSpPr>
            <a:spLocks noGrp="1"/>
          </p:cNvSpPr>
          <p:nvPr>
            <p:ph type="title"/>
          </p:nvPr>
        </p:nvSpPr>
        <p:spPr>
          <a:xfrm>
            <a:off x="745417" y="102188"/>
            <a:ext cx="8211276" cy="536235"/>
          </a:xfrm>
        </p:spPr>
        <p:txBody>
          <a:bodyPr vert="horz" lIns="91440" tIns="45720" rIns="91440" bIns="45720" rtlCol="0" anchor="ctr">
            <a:noAutofit/>
          </a:bodyPr>
          <a:lstStyle/>
          <a:p>
            <a:r>
              <a:rPr lang="fr-FR" dirty="0"/>
              <a:t>SLA - Suivi des saisies</a:t>
            </a:r>
          </a:p>
        </p:txBody>
      </p:sp>
      <p:sp>
        <p:nvSpPr>
          <p:cNvPr id="3" name="Espace réservé du texte 2"/>
          <p:cNvSpPr>
            <a:spLocks noGrp="1"/>
          </p:cNvSpPr>
          <p:nvPr>
            <p:ph type="body" sz="quarter" idx="13"/>
          </p:nvPr>
        </p:nvSpPr>
        <p:spPr>
          <a:xfrm>
            <a:off x="261055" y="1144605"/>
            <a:ext cx="8711495" cy="404069"/>
          </a:xfrm>
        </p:spPr>
        <p:txBody>
          <a:bodyPr/>
          <a:lstStyle/>
          <a:p>
            <a:pPr marL="0" indent="0">
              <a:buNone/>
            </a:pPr>
            <a:r>
              <a:rPr lang="fr-FR" sz="1600" b="0" dirty="0">
                <a:solidFill>
                  <a:schemeClr val="tx1"/>
                </a:solidFill>
                <a:latin typeface="+mj-lt"/>
                <a:cs typeface="Arial" panose="020B0604020202020204" pitchFamily="34" charset="0"/>
              </a:rPr>
              <a:t>Vous pouvez suivre et visualiser directement dans AFFELNET les saisies SLA des familles.</a:t>
            </a:r>
          </a:p>
        </p:txBody>
      </p:sp>
      <p:sp>
        <p:nvSpPr>
          <p:cNvPr id="6" name="Espace réservé du numéro de diapositive 5"/>
          <p:cNvSpPr>
            <a:spLocks noGrp="1"/>
          </p:cNvSpPr>
          <p:nvPr>
            <p:ph type="sldNum" sz="quarter" idx="4294967295"/>
          </p:nvPr>
        </p:nvSpPr>
        <p:spPr>
          <a:xfrm>
            <a:off x="7445100" y="6378000"/>
            <a:ext cx="1350000" cy="480000"/>
          </a:xfrm>
        </p:spPr>
        <p:txBody>
          <a:bodyPr/>
          <a:lstStyle/>
          <a:p>
            <a:fld id="{DF7E0924-CFEF-4FA7-BE71-C6F290B144E3}" type="slidenum">
              <a:rPr lang="fr-FR" sz="800" smtClean="0"/>
              <a:pPr/>
              <a:t>36</a:t>
            </a:fld>
            <a:endParaRPr lang="fr-FR" sz="800" dirty="0"/>
          </a:p>
        </p:txBody>
      </p:sp>
      <p:sp>
        <p:nvSpPr>
          <p:cNvPr id="17" name="Rectangle à coins arrondis 5"/>
          <p:cNvSpPr/>
          <p:nvPr/>
        </p:nvSpPr>
        <p:spPr>
          <a:xfrm>
            <a:off x="295460" y="3879628"/>
            <a:ext cx="1358080" cy="1571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ZoneTexte 17"/>
          <p:cNvSpPr txBox="1"/>
          <p:nvPr/>
        </p:nvSpPr>
        <p:spPr>
          <a:xfrm>
            <a:off x="1877646" y="1965166"/>
            <a:ext cx="6659136" cy="430887"/>
          </a:xfrm>
          <a:prstGeom prst="rect">
            <a:avLst/>
          </a:prstGeom>
          <a:noFill/>
          <a:ln>
            <a:solidFill>
              <a:srgbClr val="FF0000"/>
            </a:solidFill>
          </a:ln>
        </p:spPr>
        <p:txBody>
          <a:bodyPr wrap="square" rtlCol="0">
            <a:spAutoFit/>
          </a:bodyPr>
          <a:lstStyle/>
          <a:p>
            <a:r>
              <a:rPr lang="fr-FR" sz="1100" b="1" dirty="0">
                <a:latin typeface="Arial" panose="020B0604020202020204" pitchFamily="34" charset="0"/>
                <a:cs typeface="Arial" panose="020B0604020202020204" pitchFamily="34" charset="0"/>
              </a:rPr>
              <a:t>Chaque jour, vous verrez les vœux saisis la veille sur le SLA. Par défaut, les élèves sont triés par date de dernière mise à jour.</a:t>
            </a:r>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438" y="2426617"/>
            <a:ext cx="6642344" cy="2320819"/>
          </a:xfrm>
          <a:prstGeom prst="rect">
            <a:avLst/>
          </a:prstGeom>
          <a:ln>
            <a:solidFill>
              <a:schemeClr val="bg1">
                <a:lumMod val="50000"/>
              </a:schemeClr>
            </a:solidFill>
          </a:ln>
        </p:spPr>
      </p:pic>
      <p:sp>
        <p:nvSpPr>
          <p:cNvPr id="22" name="ZoneTexte 21"/>
          <p:cNvSpPr txBox="1"/>
          <p:nvPr/>
        </p:nvSpPr>
        <p:spPr>
          <a:xfrm>
            <a:off x="868546" y="4779583"/>
            <a:ext cx="1976823" cy="1002839"/>
          </a:xfrm>
          <a:prstGeom prst="rect">
            <a:avLst/>
          </a:prstGeom>
          <a:noFill/>
        </p:spPr>
        <p:txBody>
          <a:bodyPr wrap="none" rtlCol="0">
            <a:spAutoFit/>
          </a:bodyPr>
          <a:lstStyle/>
          <a:p>
            <a:pPr>
              <a:spcAft>
                <a:spcPts val="225"/>
              </a:spcAft>
            </a:pPr>
            <a:r>
              <a:rPr lang="fr-FR" sz="1050" dirty="0">
                <a:latin typeface="Arial" panose="020B0604020202020204" pitchFamily="34" charset="0"/>
                <a:cs typeface="Arial" panose="020B0604020202020204" pitchFamily="34" charset="0"/>
              </a:rPr>
              <a:t>: affiche les vœux d’un élève</a:t>
            </a:r>
          </a:p>
          <a:p>
            <a:pPr>
              <a:spcAft>
                <a:spcPts val="225"/>
              </a:spcAft>
            </a:pPr>
            <a:r>
              <a:rPr lang="fr-FR" sz="1050" dirty="0">
                <a:latin typeface="Arial" panose="020B0604020202020204" pitchFamily="34" charset="0"/>
                <a:cs typeface="Arial" panose="020B0604020202020204" pitchFamily="34" charset="0"/>
              </a:rPr>
              <a:t>: masque les vœux d’un élève</a:t>
            </a:r>
          </a:p>
          <a:p>
            <a:pPr>
              <a:spcAft>
                <a:spcPts val="225"/>
              </a:spcAft>
            </a:pPr>
            <a:r>
              <a:rPr lang="fr-FR" sz="1050" dirty="0">
                <a:latin typeface="Arial" panose="020B0604020202020204" pitchFamily="34" charset="0"/>
                <a:cs typeface="Arial" panose="020B0604020202020204" pitchFamily="34" charset="0"/>
              </a:rPr>
              <a:t>: icône offre de formation</a:t>
            </a:r>
          </a:p>
          <a:p>
            <a:pPr>
              <a:spcAft>
                <a:spcPts val="225"/>
              </a:spcAft>
            </a:pPr>
            <a:r>
              <a:rPr lang="fr-FR" sz="1050" dirty="0">
                <a:latin typeface="Arial" panose="020B0604020202020204" pitchFamily="34" charset="0"/>
                <a:cs typeface="Arial" panose="020B0604020202020204" pitchFamily="34" charset="0"/>
              </a:rPr>
              <a:t>: icône établissement</a:t>
            </a:r>
          </a:p>
          <a:p>
            <a:pPr>
              <a:spcAft>
                <a:spcPts val="225"/>
              </a:spcAft>
            </a:pPr>
            <a:r>
              <a:rPr lang="fr-FR" sz="1050" dirty="0">
                <a:latin typeface="Arial" panose="020B0604020202020204" pitchFamily="34" charset="0"/>
                <a:cs typeface="Arial" panose="020B0604020202020204" pitchFamily="34" charset="0"/>
              </a:rPr>
              <a:t>: icône formation</a:t>
            </a:r>
          </a:p>
        </p:txBody>
      </p:sp>
      <p:sp>
        <p:nvSpPr>
          <p:cNvPr id="24" name="ZoneTexte 23"/>
          <p:cNvSpPr txBox="1"/>
          <p:nvPr/>
        </p:nvSpPr>
        <p:spPr>
          <a:xfrm>
            <a:off x="3721894" y="4795290"/>
            <a:ext cx="3921266" cy="738664"/>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 l’élève possède au moins un vœu 2-GT sur le SLA </a:t>
            </a:r>
            <a:br>
              <a:rPr lang="fr-FR" sz="1050" dirty="0">
                <a:latin typeface="Arial" panose="020B0604020202020204" pitchFamily="34" charset="0"/>
                <a:cs typeface="Arial" panose="020B0604020202020204" pitchFamily="34" charset="0"/>
              </a:rPr>
            </a:br>
            <a:r>
              <a:rPr lang="fr-FR" sz="1050" dirty="0">
                <a:latin typeface="Arial" panose="020B0604020202020204" pitchFamily="34" charset="0"/>
                <a:cs typeface="Arial" panose="020B0604020202020204" pitchFamily="34" charset="0"/>
              </a:rPr>
              <a:t>  mais aucun dans son lycée de secteur.</a:t>
            </a:r>
          </a:p>
          <a:p>
            <a:br>
              <a:rPr lang="fr-FR" sz="1050" dirty="0">
                <a:latin typeface="Arial" panose="020B0604020202020204" pitchFamily="34" charset="0"/>
                <a:cs typeface="Arial" panose="020B0604020202020204" pitchFamily="34" charset="0"/>
              </a:rPr>
            </a:br>
            <a:r>
              <a:rPr lang="fr-FR" sz="1050" dirty="0">
                <a:latin typeface="Arial" panose="020B0604020202020204" pitchFamily="34" charset="0"/>
                <a:cs typeface="Arial" panose="020B0604020202020204" pitchFamily="34" charset="0"/>
              </a:rPr>
              <a:t>: l’élève possède à la fois des vœux SLA et des vœux </a:t>
            </a:r>
            <a:r>
              <a:rPr lang="fr-FR" sz="1050" dirty="0" err="1">
                <a:latin typeface="Arial" panose="020B0604020202020204" pitchFamily="34" charset="0"/>
                <a:cs typeface="Arial" panose="020B0604020202020204" pitchFamily="34" charset="0"/>
              </a:rPr>
              <a:t>Affelnet</a:t>
            </a:r>
            <a:r>
              <a:rPr lang="fr-FR" sz="1050" dirty="0">
                <a:latin typeface="Arial" panose="020B0604020202020204" pitchFamily="34" charset="0"/>
                <a:cs typeface="Arial" panose="020B0604020202020204" pitchFamily="34" charset="0"/>
              </a:rPr>
              <a:t>.</a:t>
            </a:r>
          </a:p>
        </p:txBody>
      </p:sp>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17" y="4811510"/>
            <a:ext cx="114300" cy="142875"/>
          </a:xfrm>
          <a:prstGeom prst="rect">
            <a:avLst/>
          </a:prstGeom>
          <a:ln>
            <a:solidFill>
              <a:schemeClr val="bg1">
                <a:lumMod val="50000"/>
              </a:schemeClr>
            </a:solidFill>
          </a:ln>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17" y="5017349"/>
            <a:ext cx="114300" cy="121444"/>
          </a:xfrm>
          <a:prstGeom prst="rect">
            <a:avLst/>
          </a:prstGeom>
          <a:ln>
            <a:solidFill>
              <a:schemeClr val="bg1">
                <a:lumMod val="50000"/>
              </a:schemeClr>
            </a:solidFill>
          </a:ln>
        </p:spPr>
      </p:pic>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417" y="5187755"/>
            <a:ext cx="114300" cy="142875"/>
          </a:xfrm>
          <a:prstGeom prst="rect">
            <a:avLst/>
          </a:prstGeom>
          <a:ln>
            <a:solidFill>
              <a:schemeClr val="bg1">
                <a:lumMod val="50000"/>
              </a:schemeClr>
            </a:solidFill>
          </a:ln>
        </p:spPr>
      </p:pic>
      <p:sp>
        <p:nvSpPr>
          <p:cNvPr id="28" name="Rectangle à coins arrondis 22"/>
          <p:cNvSpPr/>
          <p:nvPr/>
        </p:nvSpPr>
        <p:spPr>
          <a:xfrm>
            <a:off x="6730305" y="2778539"/>
            <a:ext cx="927795" cy="1357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9" name="Connecteur droit avec flèche 28"/>
          <p:cNvCxnSpPr>
            <a:cxnSpLocks/>
          </p:cNvCxnSpPr>
          <p:nvPr/>
        </p:nvCxnSpPr>
        <p:spPr>
          <a:xfrm>
            <a:off x="7293769" y="2396053"/>
            <a:ext cx="0" cy="306896"/>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85" y="5367996"/>
            <a:ext cx="157163" cy="142875"/>
          </a:xfrm>
          <a:prstGeom prst="rect">
            <a:avLst/>
          </a:prstGeom>
          <a:ln>
            <a:solidFill>
              <a:schemeClr val="bg1">
                <a:lumMod val="50000"/>
              </a:schemeClr>
            </a:solidFill>
          </a:ln>
        </p:spPr>
      </p:pic>
      <p:pic>
        <p:nvPicPr>
          <p:cNvPr id="31" name="Imag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40" y="5559833"/>
            <a:ext cx="157163" cy="142875"/>
          </a:xfrm>
          <a:prstGeom prst="rect">
            <a:avLst/>
          </a:prstGeom>
          <a:ln>
            <a:solidFill>
              <a:schemeClr val="bg1">
                <a:lumMod val="50000"/>
              </a:schemeClr>
            </a:solidFill>
          </a:ln>
        </p:spPr>
      </p:pic>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7077" y="4859584"/>
            <a:ext cx="164306" cy="114300"/>
          </a:xfrm>
          <a:prstGeom prst="rect">
            <a:avLst/>
          </a:prstGeom>
          <a:ln>
            <a:solidFill>
              <a:schemeClr val="bg1">
                <a:lumMod val="50000"/>
              </a:schemeClr>
            </a:solidFill>
          </a:ln>
        </p:spPr>
      </p:pic>
      <p:pic>
        <p:nvPicPr>
          <p:cNvPr id="33" name="Imag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87075" y="5310225"/>
            <a:ext cx="157163" cy="135731"/>
          </a:xfrm>
          <a:prstGeom prst="rect">
            <a:avLst/>
          </a:prstGeom>
          <a:ln>
            <a:solidFill>
              <a:schemeClr val="bg1">
                <a:lumMod val="50000"/>
              </a:schemeClr>
            </a:solidFill>
          </a:ln>
        </p:spPr>
      </p:pic>
      <p:sp>
        <p:nvSpPr>
          <p:cNvPr id="21" name="ZoneTexte 1"/>
          <p:cNvSpPr>
            <a:spLocks/>
          </p:cNvSpPr>
          <p:nvPr/>
        </p:nvSpPr>
        <p:spPr bwMode="auto">
          <a:xfrm>
            <a:off x="-3174" y="5871078"/>
            <a:ext cx="9147174" cy="523220"/>
          </a:xfrm>
          <a:prstGeom prst="rect">
            <a:avLst/>
          </a:prstGeom>
          <a:noFill/>
        </p:spPr>
        <p:txBody>
          <a:bodyPr wrap="square" rtlCol="0">
            <a:spAutoFit/>
          </a:bodyPr>
          <a:lstStyle/>
          <a:p>
            <a:pPr algn="ctr">
              <a:defRPr/>
            </a:pPr>
            <a:r>
              <a:rPr lang="fr-FR" sz="1400" b="1" dirty="0">
                <a:solidFill>
                  <a:srgbClr val="FF0000"/>
                </a:solidFill>
                <a:latin typeface="+mj-lt"/>
                <a:cs typeface="Arial"/>
              </a:rPr>
              <a:t>Ne rien saisir dans Affelnet avant le 28</a:t>
            </a:r>
            <a:r>
              <a:rPr lang="fr-FR" sz="1400" b="1" baseline="30000" dirty="0">
                <a:solidFill>
                  <a:srgbClr val="FF0000"/>
                </a:solidFill>
                <a:latin typeface="+mj-lt"/>
                <a:cs typeface="Arial"/>
              </a:rPr>
              <a:t> </a:t>
            </a:r>
            <a:r>
              <a:rPr lang="fr-FR" sz="1400" b="1" dirty="0">
                <a:solidFill>
                  <a:srgbClr val="FF0000"/>
                </a:solidFill>
                <a:latin typeface="+mj-lt"/>
                <a:cs typeface="Arial"/>
              </a:rPr>
              <a:t>mai pour les familles saisissant des vœux dans le SLA.</a:t>
            </a:r>
            <a:br>
              <a:rPr lang="fr-FR" sz="1400" b="1" dirty="0">
                <a:solidFill>
                  <a:srgbClr val="FF0000"/>
                </a:solidFill>
                <a:latin typeface="+mj-lt"/>
                <a:cs typeface="Arial"/>
              </a:rPr>
            </a:br>
            <a:r>
              <a:rPr lang="fr-FR" sz="1400" b="1" dirty="0">
                <a:solidFill>
                  <a:srgbClr val="FF0000"/>
                </a:solidFill>
                <a:latin typeface="+mj-lt"/>
                <a:cs typeface="Arial"/>
              </a:rPr>
              <a:t>Les vœux des familles écrasent les saisies établissement.</a:t>
            </a:r>
            <a:endParaRPr sz="1400" dirty="0">
              <a:solidFill>
                <a:srgbClr val="FF0000"/>
              </a:solidFill>
              <a:latin typeface="+mj-lt"/>
            </a:endParaRPr>
          </a:p>
        </p:txBody>
      </p:sp>
      <p:pic>
        <p:nvPicPr>
          <p:cNvPr id="7" name="Image 6"/>
          <p:cNvPicPr>
            <a:picLocks noChangeAspect="1"/>
          </p:cNvPicPr>
          <p:nvPr/>
        </p:nvPicPr>
        <p:blipFill>
          <a:blip r:embed="rId11"/>
          <a:stretch>
            <a:fillRect/>
          </a:stretch>
        </p:blipFill>
        <p:spPr>
          <a:xfrm>
            <a:off x="1976991" y="2438646"/>
            <a:ext cx="1748992" cy="208329"/>
          </a:xfrm>
          <a:prstGeom prst="rect">
            <a:avLst/>
          </a:prstGeom>
        </p:spPr>
      </p:pic>
      <p:sp>
        <p:nvSpPr>
          <p:cNvPr id="4" name="ZoneTexte 3">
            <a:extLst>
              <a:ext uri="{FF2B5EF4-FFF2-40B4-BE49-F238E27FC236}">
                <a16:creationId xmlns:a16="http://schemas.microsoft.com/office/drawing/2014/main" id="{DD4FCE5A-623E-E51C-61C9-1AA7C2360688}"/>
              </a:ext>
            </a:extLst>
          </p:cNvPr>
          <p:cNvSpPr txBox="1"/>
          <p:nvPr/>
        </p:nvSpPr>
        <p:spPr bwMode="auto">
          <a:xfrm>
            <a:off x="381000" y="6479500"/>
            <a:ext cx="712054" cy="276999"/>
          </a:xfrm>
          <a:prstGeom prst="rect">
            <a:avLst/>
          </a:prstGeom>
          <a:noFill/>
        </p:spPr>
        <p:txBody>
          <a:bodyPr wrap="none" rtlCol="0">
            <a:spAutoFit/>
          </a:bodyPr>
          <a:lstStyle/>
          <a:p>
            <a:r>
              <a:rPr lang="fr-FR" sz="1200" dirty="0"/>
              <a:t>Fiche 8</a:t>
            </a:r>
          </a:p>
        </p:txBody>
      </p:sp>
    </p:spTree>
    <p:extLst>
      <p:ext uri="{BB962C8B-B14F-4D97-AF65-F5344CB8AC3E}">
        <p14:creationId xmlns:p14="http://schemas.microsoft.com/office/powerpoint/2010/main" val="3378443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86719" y="179880"/>
            <a:ext cx="8424000" cy="399291"/>
          </a:xfrm>
        </p:spPr>
        <p:txBody>
          <a:bodyPr/>
          <a:lstStyle/>
          <a:p>
            <a:r>
              <a:rPr lang="fr-FR" dirty="0"/>
              <a:t>Calendrier des Services en Ligne</a:t>
            </a:r>
          </a:p>
        </p:txBody>
      </p:sp>
      <p:sp>
        <p:nvSpPr>
          <p:cNvPr id="40" name="Espace réservé du pied de page 39"/>
          <p:cNvSpPr>
            <a:spLocks noGrp="1"/>
          </p:cNvSpPr>
          <p:nvPr>
            <p:ph type="ftr" sz="quarter" idx="11"/>
          </p:nvPr>
        </p:nvSpPr>
        <p:spPr/>
        <p:txBody>
          <a:bodyPr/>
          <a:lstStyle/>
          <a:p>
            <a:r>
              <a:rPr lang="fr-FR"/>
              <a:t>ACADEMIE DE NICE – Direction Interacadémique des Systèmes d'Information (DIASI)</a:t>
            </a:r>
            <a:endParaRPr lang="fr-FR" dirty="0"/>
          </a:p>
        </p:txBody>
      </p:sp>
      <p:pic>
        <p:nvPicPr>
          <p:cNvPr id="2" name="Espace réservé pour une image  7">
            <a:extLst>
              <a:ext uri="{FF2B5EF4-FFF2-40B4-BE49-F238E27FC236}">
                <a16:creationId xmlns:a16="http://schemas.microsoft.com/office/drawing/2014/main" id="{492DAA46-C59B-87EA-CEC7-27D1A6091618}"/>
              </a:ext>
            </a:extLst>
          </p:cNvPr>
          <p:cNvPicPr>
            <a:picLocks noChangeAspect="1"/>
          </p:cNvPicPr>
          <p:nvPr/>
        </p:nvPicPr>
        <p:blipFill rotWithShape="1">
          <a:blip r:embed="rId2">
            <a:extLst>
              <a:ext uri="{28A0092B-C50C-407E-A947-70E740481C1C}">
                <a14:useLocalDpi xmlns:a14="http://schemas.microsoft.com/office/drawing/2010/main" val="0"/>
              </a:ext>
            </a:extLst>
          </a:blip>
          <a:srcRect l="-33224" r="-33224"/>
          <a:stretch/>
        </p:blipFill>
        <p:spPr bwMode="gray">
          <a:xfrm>
            <a:off x="3014366" y="905248"/>
            <a:ext cx="6311198" cy="4983379"/>
          </a:xfrm>
          <a:prstGeom prst="rect">
            <a:avLst/>
          </a:prstGeom>
        </p:spPr>
      </p:pic>
      <p:sp>
        <p:nvSpPr>
          <p:cNvPr id="3" name="Espace réservé du texte 5">
            <a:extLst>
              <a:ext uri="{FF2B5EF4-FFF2-40B4-BE49-F238E27FC236}">
                <a16:creationId xmlns:a16="http://schemas.microsoft.com/office/drawing/2014/main" id="{087AB98A-5884-77FC-05C8-7DAEFA6CE943}"/>
              </a:ext>
            </a:extLst>
          </p:cNvPr>
          <p:cNvSpPr txBox="1">
            <a:spLocks/>
          </p:cNvSpPr>
          <p:nvPr/>
        </p:nvSpPr>
        <p:spPr>
          <a:xfrm>
            <a:off x="360000" y="1170360"/>
            <a:ext cx="3932237" cy="4881563"/>
          </a:xfrm>
          <a:prstGeom prst="rect">
            <a:avLst/>
          </a:prstGeom>
        </p:spPr>
        <p:txBody>
          <a:bodyPr/>
          <a:lstStyle>
            <a:lvl1pPr marL="0" indent="0" algn="l" defTabSz="844062" rtl="0" eaLnBrk="1" latinLnBrk="0" hangingPunct="1">
              <a:lnSpc>
                <a:spcPct val="100000"/>
              </a:lnSpc>
              <a:spcBef>
                <a:spcPts val="0"/>
              </a:spcBef>
              <a:spcAft>
                <a:spcPts val="462"/>
              </a:spcAft>
              <a:buFont typeface="Arial" pitchFamily="34" charset="0"/>
              <a:buNone/>
              <a:defRPr sz="969" b="0" kern="1200">
                <a:solidFill>
                  <a:schemeClr val="tx1"/>
                </a:solidFill>
                <a:latin typeface="+mn-lt"/>
                <a:ea typeface="+mn-ea"/>
                <a:cs typeface="+mn-cs"/>
              </a:defRPr>
            </a:lvl1pPr>
            <a:lvl2pPr marL="232616" indent="-66462" algn="l" defTabSz="844062" rtl="0" eaLnBrk="1" latinLnBrk="0" hangingPunct="1">
              <a:lnSpc>
                <a:spcPct val="100000"/>
              </a:lnSpc>
              <a:spcBef>
                <a:spcPts val="554"/>
              </a:spcBef>
              <a:spcAft>
                <a:spcPts val="554"/>
              </a:spcAft>
              <a:buFont typeface="Arial" pitchFamily="34" charset="0"/>
              <a:buChar char="•"/>
              <a:defRPr sz="877" kern="1200">
                <a:solidFill>
                  <a:schemeClr val="tx1"/>
                </a:solidFill>
                <a:latin typeface="+mn-lt"/>
                <a:ea typeface="+mn-ea"/>
                <a:cs typeface="+mn-cs"/>
              </a:defRPr>
            </a:lvl2pPr>
            <a:lvl3pPr marL="398770" indent="-66462" algn="l" defTabSz="844062" rtl="0" eaLnBrk="1" latinLnBrk="0" hangingPunct="1">
              <a:lnSpc>
                <a:spcPct val="100000"/>
              </a:lnSpc>
              <a:spcBef>
                <a:spcPts val="92"/>
              </a:spcBef>
              <a:spcAft>
                <a:spcPts val="92"/>
              </a:spcAft>
              <a:buSzPct val="100000"/>
              <a:buFont typeface="Arial" pitchFamily="34" charset="0"/>
              <a:buChar char="•"/>
              <a:defRPr sz="785" kern="1200">
                <a:solidFill>
                  <a:schemeClr val="tx1"/>
                </a:solidFill>
                <a:latin typeface="+mn-lt"/>
                <a:ea typeface="+mn-ea"/>
                <a:cs typeface="+mn-cs"/>
              </a:defRPr>
            </a:lvl3pPr>
            <a:lvl4pPr marL="564923" indent="-66462" algn="l" defTabSz="844062" rtl="0" eaLnBrk="1" latinLnBrk="0" hangingPunct="1">
              <a:lnSpc>
                <a:spcPct val="100000"/>
              </a:lnSpc>
              <a:spcBef>
                <a:spcPts val="92"/>
              </a:spcBef>
              <a:spcAft>
                <a:spcPts val="92"/>
              </a:spcAft>
              <a:buSzPct val="100000"/>
              <a:buFont typeface="Arial" pitchFamily="34" charset="0"/>
              <a:buChar char="•"/>
              <a:defRPr sz="692" kern="1200">
                <a:solidFill>
                  <a:schemeClr val="tx1"/>
                </a:solidFill>
                <a:latin typeface="+mn-lt"/>
                <a:ea typeface="+mn-ea"/>
                <a:cs typeface="+mn-cs"/>
              </a:defRPr>
            </a:lvl4pPr>
            <a:lvl5pPr marL="764307" indent="-66462" algn="l" defTabSz="844062" rtl="0" eaLnBrk="1" latinLnBrk="0" hangingPunct="1">
              <a:lnSpc>
                <a:spcPct val="100000"/>
              </a:lnSpc>
              <a:spcBef>
                <a:spcPts val="92"/>
              </a:spcBef>
              <a:spcAft>
                <a:spcPts val="92"/>
              </a:spcAft>
              <a:buSzPct val="100000"/>
              <a:buFont typeface="Arial" pitchFamily="34" charset="0"/>
              <a:buChar char="•"/>
              <a:defRPr sz="646" kern="1200">
                <a:solidFill>
                  <a:schemeClr val="tx1"/>
                </a:solidFill>
                <a:latin typeface="+mn-lt"/>
                <a:ea typeface="+mn-ea"/>
                <a:cs typeface="+mn-cs"/>
              </a:defRPr>
            </a:lvl5pPr>
            <a:lvl6pPr marL="2321169"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00"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231"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262"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r>
              <a:rPr lang="fr-FR" b="1" dirty="0"/>
              <a:t>•  Pour les élèves de 3e qui rentrent au lycée</a:t>
            </a:r>
          </a:p>
          <a:p>
            <a:endParaRPr lang="fr-FR" dirty="0"/>
          </a:p>
          <a:p>
            <a:r>
              <a:rPr lang="fr-FR" dirty="0"/>
              <a:t>La frise chronologique est commune aux différents services en ligne pour guider les familles tout au long des procédures d’Orientation, d’Affectation et d’Inscription.</a:t>
            </a:r>
          </a:p>
          <a:p>
            <a:endParaRPr lang="fr-FR" dirty="0"/>
          </a:p>
          <a:p>
            <a:r>
              <a:rPr lang="fr-FR" dirty="0"/>
              <a:t>Elle permet au responsable légal de repérer facilement les actions qu’il peut effectuer tout au long de l’année.</a:t>
            </a:r>
          </a:p>
          <a:p>
            <a:endParaRPr lang="fr-FR" dirty="0"/>
          </a:p>
          <a:p>
            <a:r>
              <a:rPr lang="fr-FR" dirty="0"/>
              <a:t>Chaque service sera accessible aux familles en fonction du calendrier indiqué.</a:t>
            </a:r>
          </a:p>
          <a:p>
            <a:endParaRPr lang="fr-FR" dirty="0"/>
          </a:p>
          <a:p>
            <a:endParaRPr lang="fr-FR" dirty="0"/>
          </a:p>
        </p:txBody>
      </p:sp>
    </p:spTree>
    <p:extLst>
      <p:ext uri="{BB962C8B-B14F-4D97-AF65-F5344CB8AC3E}">
        <p14:creationId xmlns:p14="http://schemas.microsoft.com/office/powerpoint/2010/main" val="2010199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D97884-1CDB-3FDF-08ED-6E63D69A2348}"/>
              </a:ext>
            </a:extLst>
          </p:cNvPr>
          <p:cNvSpPr>
            <a:spLocks noGrp="1"/>
          </p:cNvSpPr>
          <p:nvPr>
            <p:ph type="sldNum" sz="quarter" idx="4"/>
          </p:nvPr>
        </p:nvSpPr>
        <p:spPr>
          <a:xfrm>
            <a:off x="8557856" y="6432397"/>
            <a:ext cx="409318" cy="365125"/>
          </a:xfrm>
        </p:spPr>
        <p:txBody>
          <a:bodyPr/>
          <a:lstStyle/>
          <a:p>
            <a:fld id="{A6FA545C-1803-4390-9B97-CB4E6FA40145}" type="slidenum">
              <a:rPr lang="fr-FR" smtClean="0"/>
              <a:pPr/>
              <a:t>38</a:t>
            </a:fld>
            <a:endParaRPr lang="fr-FR" dirty="0"/>
          </a:p>
        </p:txBody>
      </p:sp>
      <p:sp>
        <p:nvSpPr>
          <p:cNvPr id="23" name="Titre 6">
            <a:extLst>
              <a:ext uri="{FF2B5EF4-FFF2-40B4-BE49-F238E27FC236}">
                <a16:creationId xmlns:a16="http://schemas.microsoft.com/office/drawing/2014/main" id="{A9B487D2-A520-4B30-AAC5-7331A2CC7931}"/>
              </a:ext>
            </a:extLst>
          </p:cNvPr>
          <p:cNvSpPr>
            <a:spLocks noGrp="1"/>
          </p:cNvSpPr>
          <p:nvPr>
            <p:ph type="title"/>
          </p:nvPr>
        </p:nvSpPr>
        <p:spPr>
          <a:xfrm>
            <a:off x="942472" y="184050"/>
            <a:ext cx="7211712" cy="360485"/>
          </a:xfrm>
        </p:spPr>
        <p:txBody>
          <a:bodyPr/>
          <a:lstStyle/>
          <a:p>
            <a:r>
              <a:rPr lang="fr-FR" dirty="0">
                <a:latin typeface="+mj-lt"/>
              </a:rPr>
              <a:t>Page d’accueil</a:t>
            </a:r>
          </a:p>
        </p:txBody>
      </p:sp>
      <p:sp>
        <p:nvSpPr>
          <p:cNvPr id="24" name="Sous-Titre">
            <a:extLst>
              <a:ext uri="{FF2B5EF4-FFF2-40B4-BE49-F238E27FC236}">
                <a16:creationId xmlns:a16="http://schemas.microsoft.com/office/drawing/2014/main" id="{B8C7D1D2-81F7-49B3-BBCE-5091CF025899}"/>
              </a:ext>
            </a:extLst>
          </p:cNvPr>
          <p:cNvSpPr>
            <a:spLocks noGrp="1"/>
          </p:cNvSpPr>
          <p:nvPr>
            <p:ph type="body" sz="quarter" idx="10"/>
          </p:nvPr>
        </p:nvSpPr>
        <p:spPr>
          <a:xfrm>
            <a:off x="1021050" y="493140"/>
            <a:ext cx="7212806" cy="273844"/>
          </a:xfrm>
        </p:spPr>
        <p:txBody>
          <a:bodyPr>
            <a:normAutofit/>
          </a:bodyPr>
          <a:lstStyle/>
          <a:p>
            <a:r>
              <a:rPr lang="fr-FR" sz="1350" dirty="0">
                <a:latin typeface="+mj-lt"/>
              </a:rPr>
              <a:t>SERVICE EN LIGNE AFFECTATION</a:t>
            </a:r>
          </a:p>
        </p:txBody>
      </p:sp>
      <p:pic>
        <p:nvPicPr>
          <p:cNvPr id="3" name="Image 2">
            <a:extLst>
              <a:ext uri="{FF2B5EF4-FFF2-40B4-BE49-F238E27FC236}">
                <a16:creationId xmlns:a16="http://schemas.microsoft.com/office/drawing/2014/main" id="{CEEB74FF-21FC-5261-EA5F-B3A87665840B}"/>
              </a:ext>
            </a:extLst>
          </p:cNvPr>
          <p:cNvPicPr>
            <a:picLocks noChangeAspect="1"/>
          </p:cNvPicPr>
          <p:nvPr/>
        </p:nvPicPr>
        <p:blipFill>
          <a:blip r:embed="rId3"/>
          <a:stretch>
            <a:fillRect/>
          </a:stretch>
        </p:blipFill>
        <p:spPr>
          <a:xfrm>
            <a:off x="680840" y="1584960"/>
            <a:ext cx="7734975" cy="3688080"/>
          </a:xfrm>
          <a:prstGeom prst="rect">
            <a:avLst/>
          </a:prstGeom>
        </p:spPr>
      </p:pic>
      <p:sp>
        <p:nvSpPr>
          <p:cNvPr id="10" name="ZoneTexte 9">
            <a:extLst>
              <a:ext uri="{FF2B5EF4-FFF2-40B4-BE49-F238E27FC236}">
                <a16:creationId xmlns:a16="http://schemas.microsoft.com/office/drawing/2014/main" id="{0FF2BEC4-2D4B-7F97-F6CC-ADAD25217962}"/>
              </a:ext>
            </a:extLst>
          </p:cNvPr>
          <p:cNvSpPr txBox="1"/>
          <p:nvPr/>
        </p:nvSpPr>
        <p:spPr>
          <a:xfrm>
            <a:off x="333375" y="5736924"/>
            <a:ext cx="6962300" cy="369332"/>
          </a:xfrm>
          <a:prstGeom prst="rect">
            <a:avLst/>
          </a:prstGeom>
          <a:noFill/>
        </p:spPr>
        <p:txBody>
          <a:bodyPr wrap="square">
            <a:spAutoFit/>
          </a:bodyPr>
          <a:lstStyle/>
          <a:p>
            <a:r>
              <a:rPr lang="fr-FR" dirty="0"/>
              <a:t>https://affectation3e.phm.education.gouv.fr/pna-public/</a:t>
            </a:r>
          </a:p>
        </p:txBody>
      </p:sp>
    </p:spTree>
    <p:extLst>
      <p:ext uri="{BB962C8B-B14F-4D97-AF65-F5344CB8AC3E}">
        <p14:creationId xmlns:p14="http://schemas.microsoft.com/office/powerpoint/2010/main" val="3949856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ervice en Ligne Affectation - Consultation d'une offre de formation contenant l'adresse postale de l'établissement">
            <a:extLst>
              <a:ext uri="{FF2B5EF4-FFF2-40B4-BE49-F238E27FC236}">
                <a16:creationId xmlns:a16="http://schemas.microsoft.com/office/drawing/2014/main" id="{452EE01A-8AE9-48EA-AA39-9C241151181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11875" y="1991343"/>
            <a:ext cx="6266700" cy="3645000"/>
          </a:xfrm>
          <a:prstGeom prst="rect">
            <a:avLst/>
          </a:prstGeom>
          <a:ln>
            <a:solidFill>
              <a:schemeClr val="tx1"/>
            </a:solidFill>
          </a:ln>
        </p:spPr>
      </p:pic>
      <p:sp>
        <p:nvSpPr>
          <p:cNvPr id="4" name="Espace réservé du numéro de diapositive 3">
            <a:extLst>
              <a:ext uri="{FF2B5EF4-FFF2-40B4-BE49-F238E27FC236}">
                <a16:creationId xmlns:a16="http://schemas.microsoft.com/office/drawing/2014/main" id="{A9D97884-1CDB-3FDF-08ED-6E63D69A2348}"/>
              </a:ext>
            </a:extLst>
          </p:cNvPr>
          <p:cNvSpPr>
            <a:spLocks noGrp="1"/>
          </p:cNvSpPr>
          <p:nvPr>
            <p:ph type="sldNum" sz="quarter" idx="4"/>
          </p:nvPr>
        </p:nvSpPr>
        <p:spPr>
          <a:xfrm>
            <a:off x="8557856" y="6432397"/>
            <a:ext cx="409318" cy="365125"/>
          </a:xfrm>
        </p:spPr>
        <p:txBody>
          <a:bodyPr/>
          <a:lstStyle/>
          <a:p>
            <a:fld id="{A6FA545C-1803-4390-9B97-CB4E6FA40145}" type="slidenum">
              <a:rPr lang="fr-FR" smtClean="0"/>
              <a:pPr/>
              <a:t>39</a:t>
            </a:fld>
            <a:endParaRPr lang="fr-FR" dirty="0"/>
          </a:p>
        </p:txBody>
      </p:sp>
      <p:sp>
        <p:nvSpPr>
          <p:cNvPr id="19" name="Texte bas page">
            <a:extLst>
              <a:ext uri="{FF2B5EF4-FFF2-40B4-BE49-F238E27FC236}">
                <a16:creationId xmlns:a16="http://schemas.microsoft.com/office/drawing/2014/main" id="{737BBB87-0591-43CF-8A4C-B6C61F40D8C3}"/>
              </a:ext>
            </a:extLst>
          </p:cNvPr>
          <p:cNvSpPr txBox="1"/>
          <p:nvPr/>
        </p:nvSpPr>
        <p:spPr>
          <a:xfrm>
            <a:off x="294300" y="2477250"/>
            <a:ext cx="2052780" cy="871713"/>
          </a:xfrm>
          <a:prstGeom prst="rect">
            <a:avLst/>
          </a:prstGeom>
          <a:noFill/>
          <a:ln w="19050">
            <a:solidFill>
              <a:schemeClr val="accent1"/>
            </a:solidFill>
          </a:ln>
        </p:spPr>
        <p:txBody>
          <a:bodyPr wrap="square" rtlCol="0">
            <a:spAutoFit/>
          </a:bodyPr>
          <a:lstStyle/>
          <a:p>
            <a:pPr marL="214313" indent="-214313">
              <a:buClr>
                <a:schemeClr val="accent1"/>
              </a:buClr>
              <a:buFont typeface="Wingdings" panose="05000000000000000000" pitchFamily="2" charset="2"/>
              <a:buChar char="q"/>
              <a:tabLst>
                <a:tab pos="1612106" algn="l"/>
              </a:tabLst>
            </a:pPr>
            <a:r>
              <a:rPr lang="fr-FR" sz="1013" dirty="0"/>
              <a:t>Dans le détail d’une offre et dans l’onglet « Plan », ajout de l’adresse postale de l’établissement.</a:t>
            </a:r>
          </a:p>
          <a:p>
            <a:pPr marL="214313" indent="-214313">
              <a:buClr>
                <a:schemeClr val="accent1"/>
              </a:buClr>
              <a:buFont typeface="Wingdings" panose="05000000000000000000" pitchFamily="2" charset="2"/>
              <a:buChar char="q"/>
              <a:tabLst>
                <a:tab pos="1612106" algn="l"/>
              </a:tabLst>
            </a:pPr>
            <a:endParaRPr lang="fr-FR" sz="1013" dirty="0"/>
          </a:p>
        </p:txBody>
      </p:sp>
      <p:sp>
        <p:nvSpPr>
          <p:cNvPr id="23" name="Titre 6">
            <a:extLst>
              <a:ext uri="{FF2B5EF4-FFF2-40B4-BE49-F238E27FC236}">
                <a16:creationId xmlns:a16="http://schemas.microsoft.com/office/drawing/2014/main" id="{A9B487D2-A520-4B30-AAC5-7331A2CC7931}"/>
              </a:ext>
            </a:extLst>
          </p:cNvPr>
          <p:cNvSpPr>
            <a:spLocks noGrp="1"/>
          </p:cNvSpPr>
          <p:nvPr>
            <p:ph type="title"/>
          </p:nvPr>
        </p:nvSpPr>
        <p:spPr>
          <a:xfrm>
            <a:off x="942472" y="184050"/>
            <a:ext cx="7211712" cy="360485"/>
          </a:xfrm>
        </p:spPr>
        <p:txBody>
          <a:bodyPr/>
          <a:lstStyle/>
          <a:p>
            <a:r>
              <a:rPr lang="fr-FR" dirty="0">
                <a:latin typeface="+mj-lt"/>
              </a:rPr>
              <a:t>NOUVEAUTÉS</a:t>
            </a:r>
          </a:p>
        </p:txBody>
      </p:sp>
      <p:sp>
        <p:nvSpPr>
          <p:cNvPr id="24" name="Sous-Titre">
            <a:extLst>
              <a:ext uri="{FF2B5EF4-FFF2-40B4-BE49-F238E27FC236}">
                <a16:creationId xmlns:a16="http://schemas.microsoft.com/office/drawing/2014/main" id="{B8C7D1D2-81F7-49B3-BBCE-5091CF025899}"/>
              </a:ext>
            </a:extLst>
          </p:cNvPr>
          <p:cNvSpPr>
            <a:spLocks noGrp="1"/>
          </p:cNvSpPr>
          <p:nvPr>
            <p:ph type="body" sz="quarter" idx="10"/>
          </p:nvPr>
        </p:nvSpPr>
        <p:spPr>
          <a:xfrm>
            <a:off x="1021050" y="493140"/>
            <a:ext cx="7212806" cy="273844"/>
          </a:xfrm>
        </p:spPr>
        <p:txBody>
          <a:bodyPr>
            <a:normAutofit/>
          </a:bodyPr>
          <a:lstStyle/>
          <a:p>
            <a:r>
              <a:rPr lang="fr-FR" sz="1350" dirty="0">
                <a:latin typeface="+mj-lt"/>
              </a:rPr>
              <a:t>SERVICE EN LIGNE AFFECTATION</a:t>
            </a:r>
          </a:p>
        </p:txBody>
      </p:sp>
      <p:sp>
        <p:nvSpPr>
          <p:cNvPr id="8" name="ZoneTexte 7">
            <a:extLst>
              <a:ext uri="{FF2B5EF4-FFF2-40B4-BE49-F238E27FC236}">
                <a16:creationId xmlns:a16="http://schemas.microsoft.com/office/drawing/2014/main" id="{F2898C27-281E-4B4E-A22C-B4A8E8929DFE}"/>
              </a:ext>
            </a:extLst>
          </p:cNvPr>
          <p:cNvSpPr txBox="1"/>
          <p:nvPr/>
        </p:nvSpPr>
        <p:spPr>
          <a:xfrm>
            <a:off x="348595" y="1356659"/>
            <a:ext cx="2791149" cy="265457"/>
          </a:xfrm>
          <a:prstGeom prst="rect">
            <a:avLst/>
          </a:prstGeom>
          <a:noFill/>
        </p:spPr>
        <p:txBody>
          <a:bodyPr wrap="none" rtlCol="0">
            <a:spAutoFit/>
          </a:bodyPr>
          <a:lstStyle/>
          <a:p>
            <a:r>
              <a:rPr lang="fr-FR" sz="1125" b="1" dirty="0"/>
              <a:t>Consultation des offres de formation</a:t>
            </a:r>
          </a:p>
        </p:txBody>
      </p:sp>
      <p:sp>
        <p:nvSpPr>
          <p:cNvPr id="5" name="Rectangle : coins arrondis 4">
            <a:extLst>
              <a:ext uri="{FF2B5EF4-FFF2-40B4-BE49-F238E27FC236}">
                <a16:creationId xmlns:a16="http://schemas.microsoft.com/office/drawing/2014/main" id="{C12A0101-0AE1-4933-B099-141B2BBDE93D}"/>
              </a:ext>
              <a:ext uri="{C183D7F6-B498-43B3-948B-1728B52AA6E4}">
                <adec:decorative xmlns="" xmlns:adec="http://schemas.microsoft.com/office/drawing/2017/decorative" val="1"/>
              </a:ext>
            </a:extLst>
          </p:cNvPr>
          <p:cNvSpPr/>
          <p:nvPr/>
        </p:nvSpPr>
        <p:spPr>
          <a:xfrm>
            <a:off x="6044666" y="3857127"/>
            <a:ext cx="1275347" cy="13314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Rectangle : coins arrondis 11">
            <a:extLst>
              <a:ext uri="{FF2B5EF4-FFF2-40B4-BE49-F238E27FC236}">
                <a16:creationId xmlns:a16="http://schemas.microsoft.com/office/drawing/2014/main" id="{512F6DB0-03E7-40BB-99B3-F0B213312492}"/>
              </a:ext>
              <a:ext uri="{C183D7F6-B498-43B3-948B-1728B52AA6E4}">
                <adec:decorative xmlns="" xmlns:adec="http://schemas.microsoft.com/office/drawing/2017/decorative" val="1"/>
              </a:ext>
            </a:extLst>
          </p:cNvPr>
          <p:cNvSpPr/>
          <p:nvPr/>
        </p:nvSpPr>
        <p:spPr>
          <a:xfrm>
            <a:off x="6030229" y="3088736"/>
            <a:ext cx="842210" cy="2700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02113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4</a:t>
            </a:fld>
            <a:endParaRPr lang="fr-FR" dirty="0">
              <a:solidFill>
                <a:srgbClr val="000000"/>
              </a:solidFill>
            </a:endParaRPr>
          </a:p>
        </p:txBody>
      </p:sp>
      <p:sp>
        <p:nvSpPr>
          <p:cNvPr id="13" name="ZoneTexte 12"/>
          <p:cNvSpPr txBox="1"/>
          <p:nvPr/>
        </p:nvSpPr>
        <p:spPr>
          <a:xfrm>
            <a:off x="324363" y="1168696"/>
            <a:ext cx="8444944" cy="4678204"/>
          </a:xfrm>
          <a:prstGeom prst="rect">
            <a:avLst/>
          </a:prstGeom>
          <a:solidFill>
            <a:schemeClr val="bg1"/>
          </a:solidFill>
        </p:spPr>
        <p:txBody>
          <a:bodyPr wrap="square" rtlCol="0">
            <a:spAutoFit/>
          </a:bodyPr>
          <a:lstStyle/>
          <a:p>
            <a:pPr algn="just"/>
            <a:r>
              <a:rPr lang="fr-FR" b="1" dirty="0">
                <a:solidFill>
                  <a:srgbClr val="0070C0"/>
                </a:solidFill>
                <a:latin typeface="Calibri" panose="020F0502020204030204" pitchFamily="34" charset="0"/>
                <a:cs typeface="Calibri" panose="020F0502020204030204" pitchFamily="34" charset="0"/>
              </a:rPr>
              <a:t>2. Encadrer le délai d’inscription des élèves </a:t>
            </a:r>
            <a:r>
              <a:rPr lang="fr-FR" dirty="0">
                <a:solidFill>
                  <a:srgbClr val="0070C0"/>
                </a:solidFill>
                <a:latin typeface="Calibri" panose="020F0502020204030204" pitchFamily="34" charset="0"/>
                <a:cs typeface="Calibri" panose="020F0502020204030204" pitchFamily="34" charset="0"/>
              </a:rPr>
              <a:t>afin d’organiser un véritable tour suivant début juillet </a:t>
            </a:r>
            <a:r>
              <a:rPr lang="fr-FR" sz="1400" dirty="0">
                <a:solidFill>
                  <a:srgbClr val="0070C0"/>
                </a:solidFill>
                <a:latin typeface="Calibri" panose="020F0502020204030204" pitchFamily="34" charset="0"/>
                <a:cs typeface="Calibri" panose="020F0502020204030204" pitchFamily="34" charset="0"/>
              </a:rPr>
              <a:t>(</a:t>
            </a:r>
            <a:r>
              <a:rPr lang="fr-FR" sz="1400" i="1" dirty="0">
                <a:solidFill>
                  <a:srgbClr val="0070C0"/>
                </a:solidFill>
                <a:latin typeface="Calibri" panose="020F0502020204030204" pitchFamily="34" charset="0"/>
                <a:cs typeface="Calibri" panose="020F0502020204030204" pitchFamily="34" charset="0"/>
              </a:rPr>
              <a:t>Décret n° 2024-109 du 14 février 2024 relatif à l'affectation des élèves au collège et au lycée - Modification Art. D. 211-11 Code de l’éducation</a:t>
            </a:r>
            <a:r>
              <a:rPr lang="fr-FR" sz="1400" dirty="0">
                <a:solidFill>
                  <a:srgbClr val="0070C0"/>
                </a:solidFill>
                <a:latin typeface="Calibri" panose="020F0502020204030204" pitchFamily="34" charset="0"/>
                <a:cs typeface="Calibri" panose="020F0502020204030204" pitchFamily="34" charset="0"/>
              </a:rPr>
              <a:t>)</a:t>
            </a:r>
          </a:p>
          <a:p>
            <a:pPr marL="285750" indent="-285750" algn="just" defTabSz="914400" rtl="0">
              <a:buFont typeface="Symbol" panose="05050102010706020507" pitchFamily="18" charset="2"/>
              <a:buChar char="Þ"/>
              <a:defRPr/>
            </a:pPr>
            <a:endParaRPr lang="fr-FR" sz="800" b="1" dirty="0">
              <a:solidFill>
                <a:srgbClr val="5770BE"/>
              </a:solidFill>
              <a:latin typeface="Calibri" panose="020F0502020204030204" pitchFamily="34" charset="0"/>
              <a:cs typeface="Calibri" panose="020F0502020204030204" pitchFamily="34" charset="0"/>
            </a:endParaRPr>
          </a:p>
          <a:p>
            <a:pPr marL="355600" indent="-355600" algn="just">
              <a:buFont typeface="Symbol" panose="05050102010706020507" pitchFamily="18" charset="2"/>
              <a:buChar char="Þ"/>
            </a:pPr>
            <a:r>
              <a:rPr lang="fr-FR" sz="1600" b="1" dirty="0">
                <a:latin typeface="Calibri" panose="020F0502020204030204" pitchFamily="34" charset="0"/>
                <a:cs typeface="Calibri" panose="020F0502020204030204" pitchFamily="34" charset="0"/>
              </a:rPr>
              <a:t>Etablissement d’origine </a:t>
            </a:r>
            <a:r>
              <a:rPr lang="fr-FR" sz="1600" dirty="0">
                <a:latin typeface="Calibri" panose="020F0502020204030204" pitchFamily="34" charset="0"/>
                <a:cs typeface="Calibri" panose="020F0502020204030204" pitchFamily="34" charset="0"/>
              </a:rPr>
              <a:t>: communique la notification individuelle des résultats d’affectation portant signature de l’IA DASEN aux familles dès le 26 juin qui mentionne : </a:t>
            </a:r>
          </a:p>
          <a:p>
            <a:pPr marL="355600" indent="-355600" algn="just"/>
            <a:endParaRPr lang="fr-FR" sz="1600" u="sng" dirty="0">
              <a:latin typeface="Calibri" panose="020F0502020204030204" pitchFamily="34" charset="0"/>
              <a:cs typeface="Calibri" panose="020F0502020204030204" pitchFamily="34" charset="0"/>
            </a:endParaRPr>
          </a:p>
          <a:p>
            <a:pPr marL="179388" indent="-179388" algn="just" defTabSz="357188">
              <a:buFont typeface="Arial" panose="020B0604020202020204" pitchFamily="34" charset="0"/>
              <a:buChar char="•"/>
              <a:tabLst>
                <a:tab pos="179388" algn="l"/>
              </a:tabLst>
            </a:pPr>
            <a:r>
              <a:rPr lang="fr-FR" sz="1600" dirty="0">
                <a:latin typeface="Calibri" panose="020F0502020204030204" pitchFamily="34" charset="0"/>
                <a:cs typeface="Calibri" panose="020F0502020204030204" pitchFamily="34" charset="0"/>
              </a:rPr>
              <a:t>	</a:t>
            </a:r>
            <a:r>
              <a:rPr lang="fr-FR" sz="1600" b="1" u="sng" dirty="0">
                <a:latin typeface="Calibri" panose="020F0502020204030204" pitchFamily="34" charset="0"/>
                <a:cs typeface="Calibri" panose="020F0502020204030204" pitchFamily="34" charset="0"/>
              </a:rPr>
              <a:t>Pour les élèves affectés </a:t>
            </a:r>
            <a:r>
              <a:rPr lang="fr-FR" sz="1600" b="1" dirty="0">
                <a:latin typeface="Calibri" panose="020F0502020204030204" pitchFamily="34" charset="0"/>
                <a:cs typeface="Calibri" panose="020F0502020204030204" pitchFamily="34" charset="0"/>
              </a:rPr>
              <a:t>: </a:t>
            </a:r>
          </a:p>
          <a:p>
            <a:pPr algn="just" defTabSz="357188">
              <a:tabLst>
                <a:tab pos="179388" algn="l"/>
              </a:tabLst>
            </a:pPr>
            <a:endParaRPr lang="fr-FR" sz="1600" dirty="0">
              <a:latin typeface="Calibri" panose="020F0502020204030204" pitchFamily="34" charset="0"/>
              <a:cs typeface="Calibri" panose="020F0502020204030204" pitchFamily="34" charset="0"/>
            </a:endParaRPr>
          </a:p>
          <a:p>
            <a:pPr algn="just" defTabSz="357188">
              <a:tabLst>
                <a:tab pos="179388" algn="l"/>
              </a:tabLst>
            </a:pPr>
            <a:r>
              <a:rPr lang="fr-FR" sz="1600" dirty="0">
                <a:latin typeface="Calibri" panose="020F0502020204030204" pitchFamily="34" charset="0"/>
                <a:cs typeface="Calibri" panose="020F0502020204030204" pitchFamily="34" charset="0"/>
              </a:rPr>
              <a:t>Les </a:t>
            </a:r>
            <a:r>
              <a:rPr lang="fr-FR" sz="1600" u="sng" dirty="0">
                <a:latin typeface="Calibri" panose="020F0502020204030204" pitchFamily="34" charset="0"/>
                <a:cs typeface="Calibri" panose="020F0502020204030204" pitchFamily="34" charset="0"/>
              </a:rPr>
              <a:t>démarches</a:t>
            </a:r>
            <a:r>
              <a:rPr lang="fr-FR" sz="1600" dirty="0">
                <a:latin typeface="Calibri" panose="020F0502020204030204" pitchFamily="34" charset="0"/>
                <a:cs typeface="Calibri" panose="020F0502020204030204" pitchFamily="34" charset="0"/>
              </a:rPr>
              <a:t> d’inscription que les représentants légaux doivent effectuer et le </a:t>
            </a:r>
            <a:r>
              <a:rPr lang="fr-FR" sz="1600" u="sng" dirty="0">
                <a:latin typeface="Calibri" panose="020F0502020204030204" pitchFamily="34" charset="0"/>
                <a:cs typeface="Calibri" panose="020F0502020204030204" pitchFamily="34" charset="0"/>
              </a:rPr>
              <a:t>délai</a:t>
            </a:r>
            <a:r>
              <a:rPr lang="fr-FR" sz="1600" dirty="0">
                <a:latin typeface="Calibri" panose="020F0502020204030204" pitchFamily="34" charset="0"/>
                <a:cs typeface="Calibri" panose="020F0502020204030204" pitchFamily="34" charset="0"/>
              </a:rPr>
              <a:t> dans lequel celles-ci doivent être accomplies </a:t>
            </a:r>
            <a:r>
              <a:rPr lang="fr-FR" sz="16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sous peine de la perte du bénéfice de cette affectation </a:t>
            </a:r>
            <a:r>
              <a:rPr lang="fr-FR" sz="1600" dirty="0">
                <a:latin typeface="Calibri" panose="020F0502020204030204" pitchFamily="34" charset="0"/>
                <a:cs typeface="Calibri" panose="020F0502020204030204" pitchFamily="34" charset="0"/>
              </a:rPr>
              <a:t>(du 26 juin au 1</a:t>
            </a:r>
            <a:r>
              <a:rPr lang="fr-FR" sz="1600" baseline="30000" dirty="0">
                <a:latin typeface="Calibri" panose="020F0502020204030204" pitchFamily="34" charset="0"/>
                <a:cs typeface="Calibri" panose="020F0502020204030204" pitchFamily="34" charset="0"/>
              </a:rPr>
              <a:t>er</a:t>
            </a:r>
            <a:r>
              <a:rPr lang="fr-FR" sz="1600" dirty="0">
                <a:latin typeface="Calibri" panose="020F0502020204030204" pitchFamily="34" charset="0"/>
                <a:cs typeface="Calibri" panose="020F0502020204030204" pitchFamily="34" charset="0"/>
              </a:rPr>
              <a:t> juillet 12h) = droit opposable aux familles</a:t>
            </a:r>
          </a:p>
          <a:p>
            <a:pPr marL="357187" algn="just"/>
            <a:endParaRPr lang="fr-FR" sz="1600" u="sng" dirty="0">
              <a:latin typeface="Calibri" panose="020F0502020204030204" pitchFamily="34" charset="0"/>
              <a:cs typeface="Calibri" panose="020F0502020204030204" pitchFamily="34" charset="0"/>
            </a:endParaRPr>
          </a:p>
          <a:p>
            <a:pPr marL="355600" indent="-355600" algn="just">
              <a:buFont typeface="Arial" panose="020B0604020202020204" pitchFamily="34" charset="0"/>
              <a:buChar char="•"/>
              <a:tabLst>
                <a:tab pos="357188" algn="l"/>
              </a:tabLst>
            </a:pPr>
            <a:r>
              <a:rPr lang="fr-FR" sz="1600" b="1" dirty="0">
                <a:latin typeface="Calibri" panose="020F0502020204030204" pitchFamily="34" charset="0"/>
                <a:cs typeface="Calibri" panose="020F0502020204030204" pitchFamily="34" charset="0"/>
              </a:rPr>
              <a:t>	</a:t>
            </a:r>
            <a:r>
              <a:rPr lang="fr-FR" sz="1600" b="1" u="sng" dirty="0">
                <a:latin typeface="Calibri" panose="020F0502020204030204" pitchFamily="34" charset="0"/>
                <a:cs typeface="Calibri" panose="020F0502020204030204" pitchFamily="34" charset="0"/>
              </a:rPr>
              <a:t>Pour les élèves non affectés</a:t>
            </a:r>
            <a:r>
              <a:rPr lang="fr-FR" sz="1600" u="sng"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  </a:t>
            </a:r>
          </a:p>
          <a:p>
            <a:pPr algn="just">
              <a:tabLst>
                <a:tab pos="357188" algn="l"/>
              </a:tabLst>
            </a:pPr>
            <a:r>
              <a:rPr lang="fr-FR" sz="1600" dirty="0">
                <a:latin typeface="Calibri" panose="020F0502020204030204" pitchFamily="34" charset="0"/>
                <a:cs typeface="Calibri" panose="020F0502020204030204" pitchFamily="34" charset="0"/>
              </a:rPr>
              <a:t>La procédure du tour suivant (entretien, saisie de nouveaux vœux dès le 3 juillet, obligation de suivi)</a:t>
            </a:r>
          </a:p>
          <a:p>
            <a:pPr algn="just"/>
            <a:endParaRPr lang="fr-FR" sz="1600" dirty="0">
              <a:latin typeface="Calibri" panose="020F0502020204030204" pitchFamily="34" charset="0"/>
              <a:cs typeface="Calibri" panose="020F0502020204030204" pitchFamily="34" charset="0"/>
            </a:endParaRPr>
          </a:p>
          <a:p>
            <a:pPr marL="357188" indent="-357188" algn="just">
              <a:buFont typeface="Symbol" panose="05050102010706020507" pitchFamily="18" charset="2"/>
              <a:buChar char="Þ"/>
            </a:pPr>
            <a:r>
              <a:rPr lang="fr-FR" sz="1600" b="1" dirty="0">
                <a:latin typeface="Calibri" panose="020F0502020204030204" pitchFamily="34" charset="0"/>
                <a:cs typeface="Calibri" panose="020F0502020204030204" pitchFamily="34" charset="0"/>
              </a:rPr>
              <a:t>Etablissement d’accueil </a:t>
            </a:r>
            <a:r>
              <a:rPr lang="fr-FR" sz="1600" dirty="0">
                <a:latin typeface="Calibri" panose="020F0502020204030204" pitchFamily="34" charset="0"/>
                <a:cs typeface="Calibri" panose="020F0502020204030204" pitchFamily="34" charset="0"/>
              </a:rPr>
              <a:t>: met à jour BEE au fur et à mesure des inscriptions (</a:t>
            </a:r>
            <a:r>
              <a:rPr lang="fr-FR" sz="16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condition sine qua non à la réussite du TS1)</a:t>
            </a:r>
            <a:endParaRPr lang="fr-FR" sz="1600" dirty="0">
              <a:solidFill>
                <a:srgbClr val="00B050"/>
              </a:solidFill>
              <a:latin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6089CFF8-B6B3-0C54-2258-AA77B63645C6}"/>
              </a:ext>
            </a:extLst>
          </p:cNvPr>
          <p:cNvSpPr txBox="1">
            <a:spLocks/>
          </p:cNvSpPr>
          <p:nvPr/>
        </p:nvSpPr>
        <p:spPr bwMode="gray">
          <a:xfrm>
            <a:off x="852278" y="532309"/>
            <a:ext cx="5091721" cy="419093"/>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Palier 3</a:t>
            </a:r>
            <a:r>
              <a:rPr lang="fr-FR" sz="2215" baseline="30000" dirty="0">
                <a:latin typeface="+mn-lt"/>
              </a:rPr>
              <a:t>e</a:t>
            </a:r>
          </a:p>
        </p:txBody>
      </p:sp>
    </p:spTree>
    <p:extLst>
      <p:ext uri="{BB962C8B-B14F-4D97-AF65-F5344CB8AC3E}">
        <p14:creationId xmlns:p14="http://schemas.microsoft.com/office/powerpoint/2010/main" val="3547716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D97884-1CDB-3FDF-08ED-6E63D69A2348}"/>
              </a:ext>
            </a:extLst>
          </p:cNvPr>
          <p:cNvSpPr>
            <a:spLocks noGrp="1"/>
          </p:cNvSpPr>
          <p:nvPr>
            <p:ph type="sldNum" sz="quarter" idx="4"/>
          </p:nvPr>
        </p:nvSpPr>
        <p:spPr>
          <a:xfrm>
            <a:off x="8532000" y="6429370"/>
            <a:ext cx="409318" cy="365125"/>
          </a:xfrm>
        </p:spPr>
        <p:txBody>
          <a:bodyPr/>
          <a:lstStyle/>
          <a:p>
            <a:fld id="{A6FA545C-1803-4390-9B97-CB4E6FA40145}" type="slidenum">
              <a:rPr lang="fr-FR" smtClean="0"/>
              <a:pPr/>
              <a:t>40</a:t>
            </a:fld>
            <a:endParaRPr lang="fr-FR" dirty="0"/>
          </a:p>
        </p:txBody>
      </p:sp>
      <p:sp>
        <p:nvSpPr>
          <p:cNvPr id="23" name="Titre 6">
            <a:extLst>
              <a:ext uri="{FF2B5EF4-FFF2-40B4-BE49-F238E27FC236}">
                <a16:creationId xmlns:a16="http://schemas.microsoft.com/office/drawing/2014/main" id="{A9B487D2-A520-4B30-AAC5-7331A2CC7931}"/>
              </a:ext>
            </a:extLst>
          </p:cNvPr>
          <p:cNvSpPr>
            <a:spLocks noGrp="1"/>
          </p:cNvSpPr>
          <p:nvPr>
            <p:ph type="title"/>
          </p:nvPr>
        </p:nvSpPr>
        <p:spPr>
          <a:xfrm>
            <a:off x="916616" y="166453"/>
            <a:ext cx="7211712" cy="360485"/>
          </a:xfrm>
        </p:spPr>
        <p:txBody>
          <a:bodyPr/>
          <a:lstStyle/>
          <a:p>
            <a:r>
              <a:rPr lang="fr-FR" dirty="0">
                <a:latin typeface="+mj-lt"/>
              </a:rPr>
              <a:t>TAUX d’INSERTION PROFESSIONNELLE</a:t>
            </a:r>
          </a:p>
        </p:txBody>
      </p:sp>
      <p:sp>
        <p:nvSpPr>
          <p:cNvPr id="24" name="Sous-Titre">
            <a:extLst>
              <a:ext uri="{FF2B5EF4-FFF2-40B4-BE49-F238E27FC236}">
                <a16:creationId xmlns:a16="http://schemas.microsoft.com/office/drawing/2014/main" id="{B8C7D1D2-81F7-49B3-BBCE-5091CF025899}"/>
              </a:ext>
            </a:extLst>
          </p:cNvPr>
          <p:cNvSpPr>
            <a:spLocks noGrp="1"/>
          </p:cNvSpPr>
          <p:nvPr>
            <p:ph type="body" sz="quarter" idx="10"/>
          </p:nvPr>
        </p:nvSpPr>
        <p:spPr>
          <a:xfrm>
            <a:off x="995194" y="475543"/>
            <a:ext cx="7212806" cy="273844"/>
          </a:xfrm>
        </p:spPr>
        <p:txBody>
          <a:bodyPr>
            <a:normAutofit/>
          </a:bodyPr>
          <a:lstStyle/>
          <a:p>
            <a:r>
              <a:rPr lang="fr-FR" sz="1350" dirty="0">
                <a:latin typeface="+mj-lt"/>
              </a:rPr>
              <a:t>SERVICE EN LIGNE AFFECTATION</a:t>
            </a:r>
          </a:p>
        </p:txBody>
      </p:sp>
      <p:sp>
        <p:nvSpPr>
          <p:cNvPr id="6" name="Rectangle 5" descr="Version 24.1.0">
            <a:extLst>
              <a:ext uri="{FF2B5EF4-FFF2-40B4-BE49-F238E27FC236}">
                <a16:creationId xmlns:a16="http://schemas.microsoft.com/office/drawing/2014/main" id="{B23B1578-EA42-4099-95A2-816B0B1E651B}"/>
              </a:ext>
            </a:extLst>
          </p:cNvPr>
          <p:cNvSpPr/>
          <p:nvPr/>
        </p:nvSpPr>
        <p:spPr>
          <a:xfrm>
            <a:off x="8208000" y="1656450"/>
            <a:ext cx="648000" cy="243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25" dirty="0"/>
              <a:t>24.1.0</a:t>
            </a:r>
          </a:p>
        </p:txBody>
      </p:sp>
      <p:pic>
        <p:nvPicPr>
          <p:cNvPr id="9" name="Image 8" descr="Service en Ligne Affectation - Taux d'insertion professionnelle">
            <a:extLst>
              <a:ext uri="{FF2B5EF4-FFF2-40B4-BE49-F238E27FC236}">
                <a16:creationId xmlns:a16="http://schemas.microsoft.com/office/drawing/2014/main" id="{12ADAA49-953F-4958-8169-9161F2D5D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692" y="1904508"/>
            <a:ext cx="6213432" cy="3590404"/>
          </a:xfrm>
          <a:prstGeom prst="rect">
            <a:avLst/>
          </a:prstGeom>
          <a:ln>
            <a:solidFill>
              <a:schemeClr val="tx1"/>
            </a:solidFill>
          </a:ln>
        </p:spPr>
      </p:pic>
      <p:sp>
        <p:nvSpPr>
          <p:cNvPr id="10" name="Rectangle : coins arrondis 9">
            <a:extLst>
              <a:ext uri="{FF2B5EF4-FFF2-40B4-BE49-F238E27FC236}">
                <a16:creationId xmlns:a16="http://schemas.microsoft.com/office/drawing/2014/main" id="{E0483EA5-0883-4972-ACAC-4DDDEA06C924}"/>
              </a:ext>
              <a:ext uri="{C183D7F6-B498-43B3-948B-1728B52AA6E4}">
                <adec:decorative xmlns="" xmlns:adec="http://schemas.microsoft.com/office/drawing/2017/decorative" val="1"/>
              </a:ext>
            </a:extLst>
          </p:cNvPr>
          <p:cNvSpPr/>
          <p:nvPr/>
        </p:nvSpPr>
        <p:spPr>
          <a:xfrm>
            <a:off x="3126922" y="3518807"/>
            <a:ext cx="2106386" cy="35106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10">
            <a:extLst>
              <a:ext uri="{FF2B5EF4-FFF2-40B4-BE49-F238E27FC236}">
                <a16:creationId xmlns:a16="http://schemas.microsoft.com/office/drawing/2014/main" id="{4CD963D6-ED0F-4B92-923C-F017428C72B1}"/>
              </a:ext>
              <a:ext uri="{C183D7F6-B498-43B3-948B-1728B52AA6E4}">
                <adec:decorative xmlns="" xmlns:adec="http://schemas.microsoft.com/office/drawing/2017/decorative" val="1"/>
              </a:ext>
            </a:extLst>
          </p:cNvPr>
          <p:cNvSpPr/>
          <p:nvPr/>
        </p:nvSpPr>
        <p:spPr>
          <a:xfrm>
            <a:off x="6906986" y="3592285"/>
            <a:ext cx="685800" cy="21227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Texte bas page">
            <a:extLst>
              <a:ext uri="{FF2B5EF4-FFF2-40B4-BE49-F238E27FC236}">
                <a16:creationId xmlns:a16="http://schemas.microsoft.com/office/drawing/2014/main" id="{54C092A5-8BAF-4CBD-824A-9F51320B2E0A}"/>
              </a:ext>
            </a:extLst>
          </p:cNvPr>
          <p:cNvSpPr txBox="1"/>
          <p:nvPr/>
        </p:nvSpPr>
        <p:spPr>
          <a:xfrm>
            <a:off x="292876" y="2237505"/>
            <a:ext cx="2189067" cy="2892267"/>
          </a:xfrm>
          <a:prstGeom prst="rect">
            <a:avLst/>
          </a:prstGeom>
          <a:noFill/>
          <a:ln w="19050">
            <a:solidFill>
              <a:schemeClr val="accent1"/>
            </a:solidFill>
          </a:ln>
        </p:spPr>
        <p:txBody>
          <a:bodyPr wrap="square" rtlCol="0">
            <a:spAutoFit/>
          </a:bodyPr>
          <a:lstStyle/>
          <a:p>
            <a:pPr marL="214313" indent="-214313">
              <a:buClr>
                <a:schemeClr val="accent1"/>
              </a:buClr>
              <a:buFont typeface="Wingdings" panose="05000000000000000000" pitchFamily="2" charset="2"/>
              <a:buChar char="q"/>
              <a:tabLst>
                <a:tab pos="1612106" algn="l"/>
              </a:tabLst>
            </a:pPr>
            <a:r>
              <a:rPr lang="fr-FR" sz="1013" dirty="0"/>
              <a:t>A gauche, 2 données affichées par rapport à l’offre de formation :</a:t>
            </a:r>
          </a:p>
          <a:p>
            <a:pPr>
              <a:buClr>
                <a:schemeClr val="accent1"/>
              </a:buClr>
              <a:tabLst>
                <a:tab pos="1612106" algn="l"/>
              </a:tabLst>
            </a:pPr>
            <a:endParaRPr lang="fr-FR" sz="1013" dirty="0"/>
          </a:p>
          <a:p>
            <a:pPr marL="214313" indent="-214313">
              <a:buClr>
                <a:schemeClr val="accent1"/>
              </a:buClr>
              <a:buFont typeface="Wingdings" panose="05000000000000000000" pitchFamily="2" charset="2"/>
              <a:buChar char="§"/>
              <a:tabLst>
                <a:tab pos="1612106" algn="l"/>
              </a:tabLst>
            </a:pPr>
            <a:r>
              <a:rPr lang="fr-FR" sz="1013" dirty="0"/>
              <a:t>Nombre de jeunes en emploi</a:t>
            </a:r>
          </a:p>
          <a:p>
            <a:pPr marL="214313" indent="-214313">
              <a:buClr>
                <a:schemeClr val="accent1"/>
              </a:buClr>
              <a:buFont typeface="Wingdings" panose="05000000000000000000" pitchFamily="2" charset="2"/>
              <a:buChar char="§"/>
              <a:tabLst>
                <a:tab pos="1612106" algn="l"/>
              </a:tabLst>
            </a:pPr>
            <a:r>
              <a:rPr lang="fr-FR" sz="1013" dirty="0"/>
              <a:t>Nombre de jeunes en formation</a:t>
            </a:r>
          </a:p>
          <a:p>
            <a:pPr>
              <a:buClr>
                <a:schemeClr val="accent1"/>
              </a:buClr>
              <a:tabLst>
                <a:tab pos="1612106" algn="l"/>
              </a:tabLst>
            </a:pPr>
            <a:endParaRPr lang="fr-FR" sz="1013" dirty="0"/>
          </a:p>
          <a:p>
            <a:pPr marL="214313" indent="-214313">
              <a:buClr>
                <a:schemeClr val="accent1"/>
              </a:buClr>
              <a:buFont typeface="Wingdings" panose="05000000000000000000" pitchFamily="2" charset="2"/>
              <a:buChar char="§"/>
              <a:tabLst>
                <a:tab pos="1612106" algn="l"/>
              </a:tabLst>
            </a:pPr>
            <a:endParaRPr lang="fr-FR" sz="1013" dirty="0"/>
          </a:p>
          <a:p>
            <a:pPr marL="214313" indent="-214313">
              <a:buClr>
                <a:schemeClr val="accent1"/>
              </a:buClr>
              <a:buFont typeface="Wingdings" panose="05000000000000000000" pitchFamily="2" charset="2"/>
              <a:buChar char="q"/>
              <a:tabLst>
                <a:tab pos="1612106" algn="l"/>
              </a:tabLst>
            </a:pPr>
            <a:r>
              <a:rPr lang="fr-FR" sz="1013" dirty="0"/>
              <a:t>A droite, dans le détail d’une offre, l’onglet « Débouchés » affiche des données visuelles sur le parcours des élèves ayant suivi cette formation dans cet établissement.</a:t>
            </a:r>
          </a:p>
          <a:p>
            <a:pPr>
              <a:buClr>
                <a:schemeClr val="accent1"/>
              </a:buClr>
              <a:tabLst>
                <a:tab pos="1612106" algn="l"/>
              </a:tabLst>
            </a:pPr>
            <a:endParaRPr lang="fr-FR" sz="975" dirty="0"/>
          </a:p>
        </p:txBody>
      </p:sp>
    </p:spTree>
    <p:extLst>
      <p:ext uri="{BB962C8B-B14F-4D97-AF65-F5344CB8AC3E}">
        <p14:creationId xmlns:p14="http://schemas.microsoft.com/office/powerpoint/2010/main" val="150851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D97884-1CDB-3FDF-08ED-6E63D69A2348}"/>
              </a:ext>
            </a:extLst>
          </p:cNvPr>
          <p:cNvSpPr>
            <a:spLocks noGrp="1"/>
          </p:cNvSpPr>
          <p:nvPr>
            <p:ph type="sldNum" sz="quarter" idx="4"/>
          </p:nvPr>
        </p:nvSpPr>
        <p:spPr>
          <a:xfrm>
            <a:off x="8471457" y="6432397"/>
            <a:ext cx="409318" cy="365125"/>
          </a:xfrm>
        </p:spPr>
        <p:txBody>
          <a:bodyPr/>
          <a:lstStyle/>
          <a:p>
            <a:fld id="{A6FA545C-1803-4390-9B97-CB4E6FA40145}" type="slidenum">
              <a:rPr lang="fr-FR" smtClean="0"/>
              <a:pPr/>
              <a:t>41</a:t>
            </a:fld>
            <a:endParaRPr lang="fr-FR" dirty="0"/>
          </a:p>
        </p:txBody>
      </p:sp>
      <p:sp>
        <p:nvSpPr>
          <p:cNvPr id="23" name="Titre 6">
            <a:extLst>
              <a:ext uri="{FF2B5EF4-FFF2-40B4-BE49-F238E27FC236}">
                <a16:creationId xmlns:a16="http://schemas.microsoft.com/office/drawing/2014/main" id="{A9B487D2-A520-4B30-AAC5-7331A2CC7931}"/>
              </a:ext>
            </a:extLst>
          </p:cNvPr>
          <p:cNvSpPr>
            <a:spLocks noGrp="1"/>
          </p:cNvSpPr>
          <p:nvPr>
            <p:ph type="title"/>
          </p:nvPr>
        </p:nvSpPr>
        <p:spPr>
          <a:xfrm>
            <a:off x="887019" y="168874"/>
            <a:ext cx="7211712" cy="360485"/>
          </a:xfrm>
        </p:spPr>
        <p:txBody>
          <a:bodyPr/>
          <a:lstStyle/>
          <a:p>
            <a:r>
              <a:rPr lang="fr-FR" dirty="0">
                <a:latin typeface="+mj-lt"/>
              </a:rPr>
              <a:t>TAUX d’INSERTION PROFESSIONNELLE</a:t>
            </a:r>
          </a:p>
        </p:txBody>
      </p:sp>
      <p:sp>
        <p:nvSpPr>
          <p:cNvPr id="24" name="Sous-Titre">
            <a:extLst>
              <a:ext uri="{FF2B5EF4-FFF2-40B4-BE49-F238E27FC236}">
                <a16:creationId xmlns:a16="http://schemas.microsoft.com/office/drawing/2014/main" id="{B8C7D1D2-81F7-49B3-BBCE-5091CF025899}"/>
              </a:ext>
            </a:extLst>
          </p:cNvPr>
          <p:cNvSpPr>
            <a:spLocks noGrp="1"/>
          </p:cNvSpPr>
          <p:nvPr>
            <p:ph type="body" sz="quarter" idx="10"/>
          </p:nvPr>
        </p:nvSpPr>
        <p:spPr>
          <a:xfrm>
            <a:off x="965597" y="477964"/>
            <a:ext cx="7212806" cy="273844"/>
          </a:xfrm>
        </p:spPr>
        <p:txBody>
          <a:bodyPr>
            <a:normAutofit/>
          </a:bodyPr>
          <a:lstStyle/>
          <a:p>
            <a:r>
              <a:rPr lang="fr-FR" sz="1350" dirty="0">
                <a:latin typeface="+mj-lt"/>
              </a:rPr>
              <a:t>SERVICE EN LIGNE AFFECTATION</a:t>
            </a:r>
          </a:p>
        </p:txBody>
      </p:sp>
      <p:pic>
        <p:nvPicPr>
          <p:cNvPr id="3" name="Image 2" descr="Service en Ligne Affectation - Taux d'insertion professionnelle pour les familles de métier">
            <a:extLst>
              <a:ext uri="{FF2B5EF4-FFF2-40B4-BE49-F238E27FC236}">
                <a16:creationId xmlns:a16="http://schemas.microsoft.com/office/drawing/2014/main" id="{AAF445B0-059B-4EA4-AF02-B79503698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688" y="1662965"/>
            <a:ext cx="4725821" cy="4005631"/>
          </a:xfrm>
          <a:prstGeom prst="rect">
            <a:avLst/>
          </a:prstGeom>
          <a:ln>
            <a:solidFill>
              <a:schemeClr val="tx1"/>
            </a:solidFill>
          </a:ln>
        </p:spPr>
      </p:pic>
      <p:sp>
        <p:nvSpPr>
          <p:cNvPr id="10" name="Texte bas page">
            <a:extLst>
              <a:ext uri="{FF2B5EF4-FFF2-40B4-BE49-F238E27FC236}">
                <a16:creationId xmlns:a16="http://schemas.microsoft.com/office/drawing/2014/main" id="{B780CD5C-BE20-48E7-A005-EB567FB74F1F}"/>
              </a:ext>
            </a:extLst>
          </p:cNvPr>
          <p:cNvSpPr txBox="1"/>
          <p:nvPr/>
        </p:nvSpPr>
        <p:spPr>
          <a:xfrm>
            <a:off x="677636" y="2408955"/>
            <a:ext cx="2253343" cy="1183466"/>
          </a:xfrm>
          <a:prstGeom prst="rect">
            <a:avLst/>
          </a:prstGeom>
          <a:noFill/>
          <a:ln w="19050">
            <a:solidFill>
              <a:schemeClr val="accent1"/>
            </a:solidFill>
          </a:ln>
        </p:spPr>
        <p:txBody>
          <a:bodyPr wrap="square" rtlCol="0">
            <a:spAutoFit/>
          </a:bodyPr>
          <a:lstStyle/>
          <a:p>
            <a:pPr marL="214313" indent="-214313">
              <a:buClr>
                <a:schemeClr val="accent1"/>
              </a:buClr>
              <a:buFont typeface="Wingdings" panose="05000000000000000000" pitchFamily="2" charset="2"/>
              <a:buChar char="q"/>
              <a:tabLst>
                <a:tab pos="1612106" algn="l"/>
              </a:tabLst>
            </a:pPr>
            <a:r>
              <a:rPr lang="fr-FR" sz="1013" dirty="0"/>
              <a:t>Cas d’une offre de formation à famille de métiers : les données pour chaque spécialité proposée dans l’établissement sont affichées.</a:t>
            </a:r>
          </a:p>
          <a:p>
            <a:pPr marL="214313" indent="-214313">
              <a:buClr>
                <a:schemeClr val="accent1"/>
              </a:buClr>
              <a:buFont typeface="Wingdings" panose="05000000000000000000" pitchFamily="2" charset="2"/>
              <a:buChar char="q"/>
              <a:tabLst>
                <a:tab pos="1612106" algn="l"/>
              </a:tabLst>
            </a:pPr>
            <a:endParaRPr lang="fr-FR" sz="1013" dirty="0"/>
          </a:p>
        </p:txBody>
      </p:sp>
      <p:sp>
        <p:nvSpPr>
          <p:cNvPr id="7" name="Rectangle : coins arrondis 6">
            <a:extLst>
              <a:ext uri="{FF2B5EF4-FFF2-40B4-BE49-F238E27FC236}">
                <a16:creationId xmlns:a16="http://schemas.microsoft.com/office/drawing/2014/main" id="{11CB0ED2-1652-46FD-9EFB-DE8012DAABC7}"/>
              </a:ext>
              <a:ext uri="{C183D7F6-B498-43B3-948B-1728B52AA6E4}">
                <adec:decorative xmlns="" xmlns:adec="http://schemas.microsoft.com/office/drawing/2017/decorative" val="1"/>
              </a:ext>
            </a:extLst>
          </p:cNvPr>
          <p:cNvSpPr/>
          <p:nvPr/>
        </p:nvSpPr>
        <p:spPr>
          <a:xfrm>
            <a:off x="5910943" y="3077936"/>
            <a:ext cx="2112566" cy="259904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589802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D97884-1CDB-3FDF-08ED-6E63D69A2348}"/>
              </a:ext>
            </a:extLst>
          </p:cNvPr>
          <p:cNvSpPr>
            <a:spLocks noGrp="1"/>
          </p:cNvSpPr>
          <p:nvPr>
            <p:ph type="sldNum" sz="quarter" idx="4"/>
          </p:nvPr>
        </p:nvSpPr>
        <p:spPr>
          <a:xfrm>
            <a:off x="8576118" y="6428742"/>
            <a:ext cx="409318" cy="365125"/>
          </a:xfrm>
        </p:spPr>
        <p:txBody>
          <a:bodyPr/>
          <a:lstStyle/>
          <a:p>
            <a:fld id="{A6FA545C-1803-4390-9B97-CB4E6FA40145}" type="slidenum">
              <a:rPr lang="fr-FR" smtClean="0"/>
              <a:pPr/>
              <a:t>42</a:t>
            </a:fld>
            <a:endParaRPr lang="fr-FR" dirty="0"/>
          </a:p>
        </p:txBody>
      </p:sp>
      <p:sp>
        <p:nvSpPr>
          <p:cNvPr id="19" name="Texte bas page">
            <a:extLst>
              <a:ext uri="{FF2B5EF4-FFF2-40B4-BE49-F238E27FC236}">
                <a16:creationId xmlns:a16="http://schemas.microsoft.com/office/drawing/2014/main" id="{737BBB87-0591-43CF-8A4C-B6C61F40D8C3}"/>
              </a:ext>
            </a:extLst>
          </p:cNvPr>
          <p:cNvSpPr txBox="1"/>
          <p:nvPr/>
        </p:nvSpPr>
        <p:spPr>
          <a:xfrm>
            <a:off x="363224" y="2578949"/>
            <a:ext cx="2022300" cy="2430474"/>
          </a:xfrm>
          <a:prstGeom prst="rect">
            <a:avLst/>
          </a:prstGeom>
          <a:noFill/>
          <a:ln w="19050">
            <a:solidFill>
              <a:schemeClr val="accent1"/>
            </a:solidFill>
          </a:ln>
        </p:spPr>
        <p:txBody>
          <a:bodyPr wrap="square" rtlCol="0">
            <a:spAutoFit/>
          </a:bodyPr>
          <a:lstStyle/>
          <a:p>
            <a:pPr marL="214313" indent="-214313">
              <a:buClr>
                <a:schemeClr val="accent1"/>
              </a:buClr>
              <a:buFont typeface="Wingdings" panose="05000000000000000000" pitchFamily="2" charset="2"/>
              <a:buChar char="q"/>
              <a:tabLst>
                <a:tab pos="1612106" algn="l"/>
              </a:tabLst>
            </a:pPr>
            <a:r>
              <a:rPr lang="fr-FR" sz="1013" dirty="0"/>
              <a:t>Mise en valeur de l’importance du délai d’inscription en cas d’affectation.</a:t>
            </a:r>
          </a:p>
          <a:p>
            <a:pPr marL="214313" indent="-214313">
              <a:buClr>
                <a:schemeClr val="accent1"/>
              </a:buClr>
              <a:buFont typeface="Wingdings" panose="05000000000000000000" pitchFamily="2" charset="2"/>
              <a:buChar char="q"/>
              <a:tabLst>
                <a:tab pos="1612106" algn="l"/>
              </a:tabLst>
            </a:pPr>
            <a:endParaRPr lang="fr-FR" sz="1013" dirty="0"/>
          </a:p>
          <a:p>
            <a:pPr marL="214313" indent="-214313">
              <a:buClr>
                <a:schemeClr val="accent1"/>
              </a:buClr>
              <a:buFont typeface="Wingdings" panose="05000000000000000000" pitchFamily="2" charset="2"/>
              <a:buChar char="q"/>
              <a:tabLst>
                <a:tab pos="1612106" algn="l"/>
              </a:tabLst>
            </a:pPr>
            <a:endParaRPr lang="fr-FR" sz="1013" dirty="0"/>
          </a:p>
          <a:p>
            <a:pPr marL="214313" indent="-214313">
              <a:buClr>
                <a:schemeClr val="accent1"/>
              </a:buClr>
              <a:buFont typeface="Wingdings" panose="05000000000000000000" pitchFamily="2" charset="2"/>
              <a:buChar char="q"/>
              <a:tabLst>
                <a:tab pos="1612106" algn="l"/>
              </a:tabLst>
            </a:pPr>
            <a:r>
              <a:rPr lang="fr-FR" sz="1013" dirty="0"/>
              <a:t>Pour rappel, la famille télécharge une notification d’affectation quand l’élève est affecté dans un établissement public de l’académie, sinon elle télécharge un résultat d’affectation.</a:t>
            </a:r>
          </a:p>
          <a:p>
            <a:pPr marL="214313" indent="-214313">
              <a:buClr>
                <a:schemeClr val="accent1"/>
              </a:buClr>
              <a:buFont typeface="Wingdings" panose="05000000000000000000" pitchFamily="2" charset="2"/>
              <a:buChar char="q"/>
              <a:tabLst>
                <a:tab pos="1612106" algn="l"/>
              </a:tabLst>
            </a:pPr>
            <a:endParaRPr lang="fr-FR" sz="1013" dirty="0"/>
          </a:p>
        </p:txBody>
      </p:sp>
      <p:sp>
        <p:nvSpPr>
          <p:cNvPr id="23" name="Titre 6">
            <a:extLst>
              <a:ext uri="{FF2B5EF4-FFF2-40B4-BE49-F238E27FC236}">
                <a16:creationId xmlns:a16="http://schemas.microsoft.com/office/drawing/2014/main" id="{A9B487D2-A520-4B30-AAC5-7331A2CC7931}"/>
              </a:ext>
            </a:extLst>
          </p:cNvPr>
          <p:cNvSpPr>
            <a:spLocks noGrp="1"/>
          </p:cNvSpPr>
          <p:nvPr>
            <p:ph type="title"/>
          </p:nvPr>
        </p:nvSpPr>
        <p:spPr>
          <a:xfrm>
            <a:off x="975840" y="152829"/>
            <a:ext cx="7211712" cy="360485"/>
          </a:xfrm>
        </p:spPr>
        <p:txBody>
          <a:bodyPr/>
          <a:lstStyle/>
          <a:p>
            <a:r>
              <a:rPr lang="fr-FR" dirty="0">
                <a:latin typeface="+mj-lt"/>
              </a:rPr>
              <a:t>NOUVEAUTÉS</a:t>
            </a:r>
          </a:p>
        </p:txBody>
      </p:sp>
      <p:sp>
        <p:nvSpPr>
          <p:cNvPr id="24" name="Sous-Titre">
            <a:extLst>
              <a:ext uri="{FF2B5EF4-FFF2-40B4-BE49-F238E27FC236}">
                <a16:creationId xmlns:a16="http://schemas.microsoft.com/office/drawing/2014/main" id="{B8C7D1D2-81F7-49B3-BBCE-5091CF025899}"/>
              </a:ext>
            </a:extLst>
          </p:cNvPr>
          <p:cNvSpPr>
            <a:spLocks noGrp="1"/>
          </p:cNvSpPr>
          <p:nvPr>
            <p:ph type="body" sz="quarter" idx="10"/>
          </p:nvPr>
        </p:nvSpPr>
        <p:spPr>
          <a:xfrm>
            <a:off x="1054418" y="461919"/>
            <a:ext cx="7212806" cy="273844"/>
          </a:xfrm>
        </p:spPr>
        <p:txBody>
          <a:bodyPr>
            <a:normAutofit/>
          </a:bodyPr>
          <a:lstStyle/>
          <a:p>
            <a:r>
              <a:rPr lang="fr-FR" sz="1350" dirty="0">
                <a:latin typeface="+mj-lt"/>
              </a:rPr>
              <a:t>SERVICE EN LIGNE AFFECTATION</a:t>
            </a:r>
          </a:p>
        </p:txBody>
      </p:sp>
      <p:sp>
        <p:nvSpPr>
          <p:cNvPr id="8" name="ZoneTexte 7">
            <a:extLst>
              <a:ext uri="{FF2B5EF4-FFF2-40B4-BE49-F238E27FC236}">
                <a16:creationId xmlns:a16="http://schemas.microsoft.com/office/drawing/2014/main" id="{F2898C27-281E-4B4E-A22C-B4A8E8929DFE}"/>
              </a:ext>
            </a:extLst>
          </p:cNvPr>
          <p:cNvSpPr txBox="1"/>
          <p:nvPr/>
        </p:nvSpPr>
        <p:spPr>
          <a:xfrm>
            <a:off x="577195" y="1652242"/>
            <a:ext cx="2018501" cy="265457"/>
          </a:xfrm>
          <a:prstGeom prst="rect">
            <a:avLst/>
          </a:prstGeom>
          <a:noFill/>
        </p:spPr>
        <p:txBody>
          <a:bodyPr wrap="none" rtlCol="0">
            <a:spAutoFit/>
          </a:bodyPr>
          <a:lstStyle/>
          <a:p>
            <a:r>
              <a:rPr lang="fr-FR" sz="1125" b="1" dirty="0"/>
              <a:t>Consultation des résultats</a:t>
            </a:r>
          </a:p>
        </p:txBody>
      </p:sp>
      <p:pic>
        <p:nvPicPr>
          <p:cNvPr id="3" name="Image 2" descr="Service en Ligne Affectation - Consultation des résultats avec nouveau texte informatif">
            <a:extLst>
              <a:ext uri="{FF2B5EF4-FFF2-40B4-BE49-F238E27FC236}">
                <a16:creationId xmlns:a16="http://schemas.microsoft.com/office/drawing/2014/main" id="{8CC15CEC-4282-4AB6-8FDD-1EBCEA956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999" y="2191663"/>
            <a:ext cx="6180778" cy="3115824"/>
          </a:xfrm>
          <a:prstGeom prst="rect">
            <a:avLst/>
          </a:prstGeom>
          <a:ln>
            <a:solidFill>
              <a:schemeClr val="tx1"/>
            </a:solidFill>
          </a:ln>
        </p:spPr>
      </p:pic>
      <p:cxnSp>
        <p:nvCxnSpPr>
          <p:cNvPr id="10" name="Connecteur droit avec flèche 9">
            <a:extLst>
              <a:ext uri="{FF2B5EF4-FFF2-40B4-BE49-F238E27FC236}">
                <a16:creationId xmlns:a16="http://schemas.microsoft.com/office/drawing/2014/main" id="{C5A67562-474A-40FB-9524-DF9788CEAE48}"/>
              </a:ext>
              <a:ext uri="{C183D7F6-B498-43B3-948B-1728B52AA6E4}">
                <adec:decorative xmlns="" xmlns:adec="http://schemas.microsoft.com/office/drawing/2017/decorative" val="1"/>
              </a:ext>
            </a:extLst>
          </p:cNvPr>
          <p:cNvCxnSpPr>
            <a:cxnSpLocks/>
          </p:cNvCxnSpPr>
          <p:nvPr/>
        </p:nvCxnSpPr>
        <p:spPr>
          <a:xfrm>
            <a:off x="2114550" y="3050381"/>
            <a:ext cx="552450" cy="13040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14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0" name="Groupe 9">
            <a:extLst>
              <a:ext uri="{FF2B5EF4-FFF2-40B4-BE49-F238E27FC236}">
                <a16:creationId xmlns:a16="http://schemas.microsoft.com/office/drawing/2014/main" id="{4436FF7B-7D18-5108-8F38-F6ABBFF63C05}"/>
              </a:ext>
            </a:extLst>
          </p:cNvPr>
          <p:cNvGrpSpPr/>
          <p:nvPr/>
        </p:nvGrpSpPr>
        <p:grpSpPr>
          <a:xfrm>
            <a:off x="1111250" y="5496976"/>
            <a:ext cx="1422951" cy="250717"/>
            <a:chOff x="781050" y="5446176"/>
            <a:chExt cx="1422951" cy="250717"/>
          </a:xfrm>
        </p:grpSpPr>
        <p:pic>
          <p:nvPicPr>
            <p:cNvPr id="34" name="Picture 3" descr="F:\Commun SAIO\1_Affelnet\_2017\PPT\Etab\Screen\Saisie des voeux\menuavant.png">
              <a:extLst>
                <a:ext uri="{FF2B5EF4-FFF2-40B4-BE49-F238E27FC236}">
                  <a16:creationId xmlns:a16="http://schemas.microsoft.com/office/drawing/2014/main" id="{16DCF57E-93C7-ED0D-A42C-EAA60F76CBA5}"/>
                </a:ext>
              </a:extLst>
            </p:cNvPr>
            <p:cNvPicPr>
              <a:picLocks noChangeAspect="1" noChangeArrowheads="1"/>
            </p:cNvPicPr>
            <p:nvPr/>
          </p:nvPicPr>
          <p:blipFill rotWithShape="1">
            <a:blip r:embed="rId3"/>
            <a:srcRect t="26797" b="50000"/>
            <a:stretch/>
          </p:blipFill>
          <p:spPr bwMode="auto">
            <a:xfrm>
              <a:off x="781050" y="5446176"/>
              <a:ext cx="1422951" cy="250717"/>
            </a:xfrm>
            <a:prstGeom prst="rect">
              <a:avLst/>
            </a:prstGeom>
            <a:noFill/>
          </p:spPr>
        </p:pic>
        <p:sp>
          <p:nvSpPr>
            <p:cNvPr id="35" name="Flèche : droite 34">
              <a:extLst>
                <a:ext uri="{FF2B5EF4-FFF2-40B4-BE49-F238E27FC236}">
                  <a16:creationId xmlns:a16="http://schemas.microsoft.com/office/drawing/2014/main" id="{4FA6921C-160B-8BDC-B06F-A0A7E0C1626A}"/>
                </a:ext>
              </a:extLst>
            </p:cNvPr>
            <p:cNvSpPr/>
            <p:nvPr/>
          </p:nvSpPr>
          <p:spPr bwMode="auto">
            <a:xfrm>
              <a:off x="1988233" y="5566453"/>
              <a:ext cx="126943" cy="4957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a:extLst>
              <a:ext uri="{FF2B5EF4-FFF2-40B4-BE49-F238E27FC236}">
                <a16:creationId xmlns:a16="http://schemas.microsoft.com/office/drawing/2014/main" id="{F55851D1-C88F-4FD0-2D3B-749E43514C1D}"/>
              </a:ext>
            </a:extLst>
          </p:cNvPr>
          <p:cNvGrpSpPr/>
          <p:nvPr/>
        </p:nvGrpSpPr>
        <p:grpSpPr>
          <a:xfrm>
            <a:off x="497198" y="788652"/>
            <a:ext cx="1442895" cy="1080530"/>
            <a:chOff x="497198" y="883902"/>
            <a:chExt cx="1442895" cy="1080530"/>
          </a:xfrm>
        </p:grpSpPr>
        <p:pic>
          <p:nvPicPr>
            <p:cNvPr id="5" name="Picture 3" descr="F:\Commun SAIO\1_Affelnet\_2017\PPT\Etab\Screen\Saisie des voeux\menuavant.png"/>
            <p:cNvPicPr>
              <a:picLocks noChangeAspect="1" noChangeArrowheads="1"/>
            </p:cNvPicPr>
            <p:nvPr/>
          </p:nvPicPr>
          <p:blipFill>
            <a:blip r:embed="rId3"/>
            <a:stretch/>
          </p:blipFill>
          <p:spPr bwMode="auto">
            <a:xfrm>
              <a:off x="498091" y="883902"/>
              <a:ext cx="1422951" cy="1080530"/>
            </a:xfrm>
            <a:prstGeom prst="rect">
              <a:avLst/>
            </a:prstGeom>
            <a:noFill/>
          </p:spPr>
        </p:pic>
        <p:sp>
          <p:nvSpPr>
            <p:cNvPr id="6" name="Rectangle 6"/>
            <p:cNvSpPr>
              <a:spLocks noChangeArrowheads="1"/>
            </p:cNvSpPr>
            <p:nvPr/>
          </p:nvSpPr>
          <p:spPr bwMode="auto">
            <a:xfrm>
              <a:off x="497198" y="1171410"/>
              <a:ext cx="1442895" cy="266063"/>
            </a:xfrm>
            <a:prstGeom prst="rect">
              <a:avLst/>
            </a:prstGeom>
            <a:noFill/>
            <a:ln w="25560">
              <a:solidFill>
                <a:srgbClr val="FF0000"/>
              </a:solidFill>
              <a:miter lim="800000"/>
              <a:headEnd/>
              <a:tailEnd/>
            </a:ln>
          </p:spPr>
          <p:txBody>
            <a:bodyPr wrap="none" anchor="ctr"/>
            <a:lstStyle/>
            <a:p>
              <a:pPr>
                <a:defRPr/>
              </a:pPr>
              <a:endParaRPr lang="fr-FR"/>
            </a:p>
          </p:txBody>
        </p:sp>
      </p:grpSp>
      <p:sp>
        <p:nvSpPr>
          <p:cNvPr id="12" name="Rectangle 23"/>
          <p:cNvSpPr>
            <a:spLocks noChangeArrowheads="1"/>
          </p:cNvSpPr>
          <p:nvPr/>
        </p:nvSpPr>
        <p:spPr bwMode="auto">
          <a:xfrm>
            <a:off x="120650" y="4514048"/>
            <a:ext cx="8909050" cy="525401"/>
          </a:xfrm>
          <a:prstGeom prst="rect">
            <a:avLst/>
          </a:prstGeom>
          <a:noFill/>
          <a:ln w="25560">
            <a:noFill/>
            <a:miter lim="800000"/>
            <a:headEnd/>
            <a:tailEnd/>
          </a:ln>
        </p:spPr>
        <p:txBody>
          <a:bodyPr wrap="square" lIns="90000" tIns="46800" rIns="90000" bIns="46800" anchor="ctr">
            <a:spAutoFit/>
          </a:bodyPr>
          <a:lstStyle/>
          <a:p>
            <a:pPr>
              <a:buFont typeface="Comic Sans MS"/>
              <a:buNone/>
              <a:defRPr/>
            </a:pPr>
            <a:r>
              <a:rPr lang="fr-FR" sz="1400" b="1" dirty="0">
                <a:solidFill>
                  <a:srgbClr val="000000"/>
                </a:solidFill>
                <a:latin typeface="+mj-lt"/>
                <a:cs typeface="Times New Roman"/>
              </a:rPr>
              <a:t>En cas de changement d’établissement d’un de vos</a:t>
            </a:r>
            <a:r>
              <a:rPr lang="fr-FR" sz="1400" dirty="0">
                <a:solidFill>
                  <a:srgbClr val="000000"/>
                </a:solidFill>
                <a:latin typeface="+mj-lt"/>
                <a:cs typeface="Times New Roman"/>
              </a:rPr>
              <a:t> </a:t>
            </a:r>
            <a:r>
              <a:rPr lang="fr-FR" sz="1400" b="1" dirty="0">
                <a:solidFill>
                  <a:srgbClr val="000000"/>
                </a:solidFill>
                <a:latin typeface="+mj-lt"/>
                <a:cs typeface="Times New Roman"/>
              </a:rPr>
              <a:t>élèves, </a:t>
            </a:r>
            <a:r>
              <a:rPr lang="fr-FR" sz="1400" b="1" dirty="0">
                <a:solidFill>
                  <a:srgbClr val="484D7A"/>
                </a:solidFill>
                <a:latin typeface="+mj-lt"/>
                <a:cs typeface="Times New Roman"/>
              </a:rPr>
              <a:t>un sous-menu dédié vous permet de saisir le nouvel établissement </a:t>
            </a:r>
            <a:r>
              <a:rPr lang="fr-FR" sz="1400" b="1" dirty="0">
                <a:latin typeface="+mj-lt"/>
                <a:cs typeface="Times New Roman"/>
              </a:rPr>
              <a:t>pour que ce dernier réceptionne la fiche AFFELNET complète de l’élève.</a:t>
            </a:r>
            <a:endParaRPr sz="1400" dirty="0">
              <a:latin typeface="+mj-lt"/>
            </a:endParaRPr>
          </a:p>
        </p:txBody>
      </p:sp>
      <p:sp>
        <p:nvSpPr>
          <p:cNvPr id="13" name="Rectangle 24"/>
          <p:cNvSpPr>
            <a:spLocks noChangeArrowheads="1"/>
          </p:cNvSpPr>
          <p:nvPr/>
        </p:nvSpPr>
        <p:spPr bwMode="auto">
          <a:xfrm>
            <a:off x="158751" y="3445709"/>
            <a:ext cx="8775700" cy="479235"/>
          </a:xfrm>
          <a:prstGeom prst="rect">
            <a:avLst/>
          </a:prstGeom>
          <a:solidFill>
            <a:srgbClr val="FFFFFF"/>
          </a:solidFill>
          <a:ln w="25560">
            <a:noFill/>
            <a:miter lim="800000"/>
            <a:headEnd/>
            <a:tailEnd/>
          </a:ln>
        </p:spPr>
        <p:txBody>
          <a:bodyPr wrap="square" lIns="90000" tIns="46800" rIns="90000" bIns="46800" anchor="ctr">
            <a:spAutoFit/>
          </a:bodyPr>
          <a:lstStyle/>
          <a:p>
            <a:pPr>
              <a:buClr>
                <a:srgbClr val="FF0000"/>
              </a:buClr>
              <a:buFont typeface="Comic Sans MS"/>
              <a:buNone/>
              <a:defRPr/>
            </a:pPr>
            <a:r>
              <a:rPr lang="fr-FR" sz="1400" b="1" dirty="0">
                <a:solidFill>
                  <a:srgbClr val="FF0000"/>
                </a:solidFill>
                <a:latin typeface="+mj-lt"/>
              </a:rPr>
              <a:t>ATTENTION </a:t>
            </a:r>
            <a:r>
              <a:rPr lang="fr-FR" sz="1400" dirty="0">
                <a:solidFill>
                  <a:srgbClr val="000000"/>
                </a:solidFill>
                <a:latin typeface="+mj-lt"/>
              </a:rPr>
              <a:t>: </a:t>
            </a:r>
            <a:r>
              <a:rPr lang="fr-FR" sz="1200" dirty="0">
                <a:solidFill>
                  <a:srgbClr val="000000"/>
                </a:solidFill>
                <a:latin typeface="+mj-lt"/>
              </a:rPr>
              <a:t>Il est impossible d’ajouter un élève si on ne connaît pas son </a:t>
            </a:r>
            <a:r>
              <a:rPr lang="fr-FR" sz="1200" dirty="0">
                <a:solidFill>
                  <a:srgbClr val="FF0000"/>
                </a:solidFill>
                <a:latin typeface="+mj-lt"/>
              </a:rPr>
              <a:t>numéro INE.</a:t>
            </a:r>
            <a:endParaRPr sz="1200" dirty="0">
              <a:latin typeface="+mj-lt"/>
            </a:endParaRPr>
          </a:p>
          <a:p>
            <a:pPr>
              <a:buClr>
                <a:srgbClr val="0000FF"/>
              </a:buClr>
              <a:buFont typeface="Comic Sans MS"/>
              <a:buNone/>
              <a:defRPr/>
            </a:pPr>
            <a:r>
              <a:rPr lang="fr-FR" sz="1100" b="1" dirty="0">
                <a:solidFill>
                  <a:srgbClr val="484D7A"/>
                </a:solidFill>
                <a:latin typeface="+mj-lt"/>
              </a:rPr>
              <a:t>Vous devrez demander à la DSDEN de créer cet élève. </a:t>
            </a:r>
            <a:r>
              <a:rPr lang="fr-FR" sz="1100" b="1" dirty="0">
                <a:latin typeface="+mj-lt"/>
              </a:rPr>
              <a:t>Si l’élève est connu dans l’AFFELNET d’un autre établissement </a:t>
            </a:r>
            <a:endParaRPr sz="1600" dirty="0">
              <a:latin typeface="+mj-lt"/>
            </a:endParaRPr>
          </a:p>
        </p:txBody>
      </p:sp>
      <p:sp>
        <p:nvSpPr>
          <p:cNvPr id="14" name="Titre 1"/>
          <p:cNvSpPr>
            <a:spLocks noGrp="1"/>
          </p:cNvSpPr>
          <p:nvPr>
            <p:ph type="title"/>
          </p:nvPr>
        </p:nvSpPr>
        <p:spPr bwMode="auto">
          <a:xfrm>
            <a:off x="755576" y="188640"/>
            <a:ext cx="5256584" cy="432048"/>
          </a:xfrm>
        </p:spPr>
        <p:txBody>
          <a:bodyPr/>
          <a:lstStyle/>
          <a:p>
            <a:pPr>
              <a:defRPr/>
            </a:pPr>
            <a:r>
              <a:rPr lang="fr-FR" dirty="0">
                <a:solidFill>
                  <a:schemeClr val="tx1"/>
                </a:solidFill>
                <a:cs typeface="Arial"/>
              </a:rPr>
              <a:t>Accès à la saisie des vœux </a:t>
            </a:r>
            <a:endParaRPr lang="fr-FR" dirty="0">
              <a:solidFill>
                <a:schemeClr val="tx1"/>
              </a:solidFill>
            </a:endParaRPr>
          </a:p>
        </p:txBody>
      </p:sp>
      <p:sp>
        <p:nvSpPr>
          <p:cNvPr id="18"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43</a:t>
            </a:fld>
            <a:endParaRPr lang="fr-FR" sz="800" dirty="0">
              <a:latin typeface="+mj-lt"/>
            </a:endParaRPr>
          </a:p>
        </p:txBody>
      </p:sp>
      <p:grpSp>
        <p:nvGrpSpPr>
          <p:cNvPr id="33" name="Groupe 32">
            <a:extLst>
              <a:ext uri="{FF2B5EF4-FFF2-40B4-BE49-F238E27FC236}">
                <a16:creationId xmlns:a16="http://schemas.microsoft.com/office/drawing/2014/main" id="{578DD57C-063F-8425-D5DA-91FE6A5BC6E5}"/>
              </a:ext>
            </a:extLst>
          </p:cNvPr>
          <p:cNvGrpSpPr/>
          <p:nvPr/>
        </p:nvGrpSpPr>
        <p:grpSpPr>
          <a:xfrm>
            <a:off x="2475707" y="5109252"/>
            <a:ext cx="5119686" cy="777042"/>
            <a:chOff x="1031766" y="5143542"/>
            <a:chExt cx="5119686" cy="777042"/>
          </a:xfrm>
        </p:grpSpPr>
        <p:grpSp>
          <p:nvGrpSpPr>
            <p:cNvPr id="21" name="Groupe 20">
              <a:extLst>
                <a:ext uri="{FF2B5EF4-FFF2-40B4-BE49-F238E27FC236}">
                  <a16:creationId xmlns:a16="http://schemas.microsoft.com/office/drawing/2014/main" id="{D755259C-905A-5951-575B-664D3C2F1A5B}"/>
                </a:ext>
              </a:extLst>
            </p:cNvPr>
            <p:cNvGrpSpPr/>
            <p:nvPr/>
          </p:nvGrpSpPr>
          <p:grpSpPr>
            <a:xfrm>
              <a:off x="3005248" y="5143542"/>
              <a:ext cx="3146204" cy="777042"/>
              <a:chOff x="2998898" y="5522026"/>
              <a:chExt cx="3146204" cy="777042"/>
            </a:xfrm>
          </p:grpSpPr>
          <p:pic>
            <p:nvPicPr>
              <p:cNvPr id="3" name="Image 2">
                <a:extLst>
                  <a:ext uri="{FF2B5EF4-FFF2-40B4-BE49-F238E27FC236}">
                    <a16:creationId xmlns:a16="http://schemas.microsoft.com/office/drawing/2014/main" id="{05BA8DB0-23FB-147F-1305-BDB46296C472}"/>
                  </a:ext>
                </a:extLst>
              </p:cNvPr>
              <p:cNvPicPr>
                <a:picLocks noChangeAspect="1"/>
              </p:cNvPicPr>
              <p:nvPr/>
            </p:nvPicPr>
            <p:blipFill>
              <a:blip r:embed="rId4"/>
              <a:stretch>
                <a:fillRect/>
              </a:stretch>
            </p:blipFill>
            <p:spPr>
              <a:xfrm>
                <a:off x="2998898" y="5522026"/>
                <a:ext cx="3146204" cy="777042"/>
              </a:xfrm>
              <a:prstGeom prst="rect">
                <a:avLst/>
              </a:prstGeom>
            </p:spPr>
          </p:pic>
          <p:sp>
            <p:nvSpPr>
              <p:cNvPr id="19" name="Rectangle 18">
                <a:extLst>
                  <a:ext uri="{FF2B5EF4-FFF2-40B4-BE49-F238E27FC236}">
                    <a16:creationId xmlns:a16="http://schemas.microsoft.com/office/drawing/2014/main" id="{5DE5261F-DE22-1A42-C437-3447B12778F3}"/>
                  </a:ext>
                </a:extLst>
              </p:cNvPr>
              <p:cNvSpPr/>
              <p:nvPr/>
            </p:nvSpPr>
            <p:spPr>
              <a:xfrm>
                <a:off x="3341798" y="5806904"/>
                <a:ext cx="1071872" cy="79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4" name="Image 23">
              <a:extLst>
                <a:ext uri="{FF2B5EF4-FFF2-40B4-BE49-F238E27FC236}">
                  <a16:creationId xmlns:a16="http://schemas.microsoft.com/office/drawing/2014/main" id="{F96B84C8-54E8-7D54-5D2C-9F677790F53E}"/>
                </a:ext>
              </a:extLst>
            </p:cNvPr>
            <p:cNvPicPr>
              <a:picLocks noChangeAspect="1"/>
            </p:cNvPicPr>
            <p:nvPr/>
          </p:nvPicPr>
          <p:blipFill>
            <a:blip r:embed="rId5"/>
            <a:stretch>
              <a:fillRect/>
            </a:stretch>
          </p:blipFill>
          <p:spPr>
            <a:xfrm>
              <a:off x="1031766" y="5484930"/>
              <a:ext cx="1679760" cy="332326"/>
            </a:xfrm>
            <a:prstGeom prst="rect">
              <a:avLst/>
            </a:prstGeom>
          </p:spPr>
        </p:pic>
        <p:sp>
          <p:nvSpPr>
            <p:cNvPr id="25" name="Flèche : droite 24">
              <a:extLst>
                <a:ext uri="{FF2B5EF4-FFF2-40B4-BE49-F238E27FC236}">
                  <a16:creationId xmlns:a16="http://schemas.microsoft.com/office/drawing/2014/main" id="{ED4E38C5-3A6E-50ED-7343-92311B038F5C}"/>
                </a:ext>
              </a:extLst>
            </p:cNvPr>
            <p:cNvSpPr/>
            <p:nvPr/>
          </p:nvSpPr>
          <p:spPr bwMode="auto">
            <a:xfrm>
              <a:off x="2746788" y="5619137"/>
              <a:ext cx="126943" cy="4957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ZoneTexte 25">
            <a:extLst>
              <a:ext uri="{FF2B5EF4-FFF2-40B4-BE49-F238E27FC236}">
                <a16:creationId xmlns:a16="http://schemas.microsoft.com/office/drawing/2014/main" id="{DFAA6502-4274-AD25-4B55-3B088CAFE9BF}"/>
              </a:ext>
            </a:extLst>
          </p:cNvPr>
          <p:cNvSpPr txBox="1"/>
          <p:nvPr/>
        </p:nvSpPr>
        <p:spPr>
          <a:xfrm>
            <a:off x="6777723" y="1497432"/>
            <a:ext cx="2156728" cy="523220"/>
          </a:xfrm>
          <a:prstGeom prst="rect">
            <a:avLst/>
          </a:prstGeom>
          <a:noFill/>
        </p:spPr>
        <p:txBody>
          <a:bodyPr wrap="square" rtlCol="0">
            <a:spAutoFit/>
          </a:bodyPr>
          <a:lstStyle/>
          <a:p>
            <a:r>
              <a:rPr lang="fr-FR" sz="1400" dirty="0"/>
              <a:t>Il est possible de filtrer le liste d’élèves.</a:t>
            </a:r>
          </a:p>
        </p:txBody>
      </p:sp>
      <p:sp>
        <p:nvSpPr>
          <p:cNvPr id="27" name="Flèche : droite 26">
            <a:extLst>
              <a:ext uri="{FF2B5EF4-FFF2-40B4-BE49-F238E27FC236}">
                <a16:creationId xmlns:a16="http://schemas.microsoft.com/office/drawing/2014/main" id="{1B0865F6-FF5E-A382-8D39-4D9E2E85453A}"/>
              </a:ext>
            </a:extLst>
          </p:cNvPr>
          <p:cNvSpPr/>
          <p:nvPr/>
        </p:nvSpPr>
        <p:spPr bwMode="auto">
          <a:xfrm rot="10800000">
            <a:off x="6632485" y="1734254"/>
            <a:ext cx="126943" cy="4957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id="{E183FFA8-0C8C-E3B1-8C40-BF6DFBB430FB}"/>
              </a:ext>
            </a:extLst>
          </p:cNvPr>
          <p:cNvGrpSpPr/>
          <p:nvPr/>
        </p:nvGrpSpPr>
        <p:grpSpPr>
          <a:xfrm>
            <a:off x="323850" y="1358976"/>
            <a:ext cx="6229407" cy="2046094"/>
            <a:chOff x="323850" y="1614246"/>
            <a:chExt cx="6229407" cy="2046094"/>
          </a:xfrm>
        </p:grpSpPr>
        <p:pic>
          <p:nvPicPr>
            <p:cNvPr id="31" name="Image 30">
              <a:extLst>
                <a:ext uri="{FF2B5EF4-FFF2-40B4-BE49-F238E27FC236}">
                  <a16:creationId xmlns:a16="http://schemas.microsoft.com/office/drawing/2014/main" id="{326E3BDB-0C6E-5456-0753-7636D4D4793A}"/>
                </a:ext>
              </a:extLst>
            </p:cNvPr>
            <p:cNvPicPr>
              <a:picLocks noChangeAspect="1"/>
            </p:cNvPicPr>
            <p:nvPr/>
          </p:nvPicPr>
          <p:blipFill>
            <a:blip r:embed="rId6"/>
            <a:stretch>
              <a:fillRect/>
            </a:stretch>
          </p:blipFill>
          <p:spPr>
            <a:xfrm>
              <a:off x="495048" y="1614246"/>
              <a:ext cx="6058209" cy="1871919"/>
            </a:xfrm>
            <a:prstGeom prst="rect">
              <a:avLst/>
            </a:prstGeom>
          </p:spPr>
        </p:pic>
        <p:sp>
          <p:nvSpPr>
            <p:cNvPr id="15" name="Flèche : gauche 14"/>
            <p:cNvSpPr/>
            <p:nvPr/>
          </p:nvSpPr>
          <p:spPr bwMode="auto">
            <a:xfrm>
              <a:off x="2641097" y="3147445"/>
              <a:ext cx="2326821" cy="512895"/>
            </a:xfrm>
            <a:prstGeom prst="leftArrow">
              <a:avLst>
                <a:gd name="adj1" fmla="val 50000"/>
                <a:gd name="adj2" fmla="val 50000"/>
              </a:avLst>
            </a:prstGeom>
            <a:solidFill>
              <a:schemeClr val="bg1"/>
            </a:solidFill>
            <a:ln w="25399" cap="flat" cmpd="sng" algn="ctr">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a:lstStyle/>
            <a:p>
              <a:pPr>
                <a:defRPr/>
              </a:pPr>
              <a:r>
                <a:rPr sz="1100" dirty="0" err="1">
                  <a:solidFill>
                    <a:schemeClr val="tx1"/>
                  </a:solidFill>
                  <a:latin typeface="+mj-lt"/>
                </a:rPr>
                <a:t>Possibilité</a:t>
              </a:r>
              <a:r>
                <a:rPr sz="1100" dirty="0">
                  <a:solidFill>
                    <a:schemeClr val="tx1"/>
                  </a:solidFill>
                  <a:latin typeface="+mj-lt"/>
                </a:rPr>
                <a:t> </a:t>
              </a:r>
              <a:r>
                <a:rPr sz="1100" dirty="0" err="1">
                  <a:solidFill>
                    <a:schemeClr val="tx1"/>
                  </a:solidFill>
                  <a:latin typeface="+mj-lt"/>
                </a:rPr>
                <a:t>d'ajouter</a:t>
              </a:r>
              <a:r>
                <a:rPr sz="1100" dirty="0">
                  <a:solidFill>
                    <a:schemeClr val="tx1"/>
                  </a:solidFill>
                  <a:latin typeface="+mj-lt"/>
                </a:rPr>
                <a:t> un </a:t>
              </a:r>
              <a:r>
                <a:rPr sz="1100" dirty="0" err="1">
                  <a:solidFill>
                    <a:schemeClr val="tx1"/>
                  </a:solidFill>
                  <a:latin typeface="+mj-lt"/>
                </a:rPr>
                <a:t>élève</a:t>
              </a:r>
              <a:endParaRPr sz="1400" dirty="0">
                <a:solidFill>
                  <a:schemeClr val="tx1"/>
                </a:solidFill>
                <a:latin typeface="+mj-lt"/>
              </a:endParaRPr>
            </a:p>
          </p:txBody>
        </p:sp>
        <p:sp>
          <p:nvSpPr>
            <p:cNvPr id="8" name="AutoShape 5"/>
            <p:cNvSpPr>
              <a:spLocks noChangeArrowheads="1"/>
            </p:cNvSpPr>
            <p:nvPr/>
          </p:nvSpPr>
          <p:spPr bwMode="auto">
            <a:xfrm>
              <a:off x="323850" y="2695466"/>
              <a:ext cx="1631950" cy="528636"/>
            </a:xfrm>
            <a:prstGeom prst="rightArrow">
              <a:avLst>
                <a:gd name="adj1" fmla="val 50000"/>
                <a:gd name="adj2" fmla="val 67530"/>
              </a:avLst>
            </a:prstGeom>
            <a:ln w="25400" cap="flat" cmpd="sng" algn="ctr">
              <a:solidFill>
                <a:srgbClr val="FF0000"/>
              </a:solidFill>
              <a:prstDash val="solid"/>
              <a:headEnd/>
              <a:tailEnd/>
            </a:ln>
          </p:spPr>
          <p:style>
            <a:lnRef idx="2">
              <a:schemeClr val="accent4"/>
            </a:lnRef>
            <a:fillRef idx="1">
              <a:schemeClr val="lt1"/>
            </a:fillRef>
            <a:effectRef idx="0">
              <a:schemeClr val="accent4"/>
            </a:effectRef>
            <a:fontRef idx="minor">
              <a:schemeClr val="dk1"/>
            </a:fontRef>
          </p:style>
          <p:txBody>
            <a:bodyPr lIns="90000" tIns="46800" rIns="90000" bIns="46800"/>
            <a:lstStyle/>
            <a:p>
              <a:pPr>
                <a:buFont typeface="Comic Sans MS"/>
                <a:buNone/>
                <a:defRPr/>
              </a:pPr>
              <a:r>
                <a:rPr lang="fr-FR" sz="1100" dirty="0">
                  <a:solidFill>
                    <a:srgbClr val="000000"/>
                  </a:solidFill>
                  <a:latin typeface="+mj-lt"/>
                </a:rPr>
                <a:t>Fiche élève via INE</a:t>
              </a:r>
              <a:endParaRPr sz="1100" dirty="0">
                <a:latin typeface="+mj-lt"/>
              </a:endParaRPr>
            </a:p>
          </p:txBody>
        </p:sp>
        <p:sp>
          <p:nvSpPr>
            <p:cNvPr id="32" name="Rectangle 6">
              <a:extLst>
                <a:ext uri="{FF2B5EF4-FFF2-40B4-BE49-F238E27FC236}">
                  <a16:creationId xmlns:a16="http://schemas.microsoft.com/office/drawing/2014/main" id="{4BC34F52-C5E2-9F57-1D7D-A4575B46362E}"/>
                </a:ext>
              </a:extLst>
            </p:cNvPr>
            <p:cNvSpPr>
              <a:spLocks noChangeArrowheads="1"/>
            </p:cNvSpPr>
            <p:nvPr/>
          </p:nvSpPr>
          <p:spPr bwMode="auto">
            <a:xfrm>
              <a:off x="512701" y="2397248"/>
              <a:ext cx="1442895" cy="167630"/>
            </a:xfrm>
            <a:prstGeom prst="rect">
              <a:avLst/>
            </a:prstGeom>
            <a:noFill/>
            <a:ln w="25560">
              <a:solidFill>
                <a:srgbClr val="FF0000"/>
              </a:solidFill>
              <a:miter lim="800000"/>
              <a:headEnd/>
              <a:tailEnd/>
            </a:ln>
          </p:spPr>
          <p:txBody>
            <a:bodyPr wrap="none" anchor="ctr"/>
            <a:lstStyle/>
            <a:p>
              <a:pPr>
                <a:defRPr/>
              </a:pPr>
              <a:endParaRPr lang="fr-FR"/>
            </a:p>
          </p:txBody>
        </p:sp>
      </p:grpSp>
      <p:sp>
        <p:nvSpPr>
          <p:cNvPr id="2" name="ZoneTexte 1">
            <a:extLst>
              <a:ext uri="{FF2B5EF4-FFF2-40B4-BE49-F238E27FC236}">
                <a16:creationId xmlns:a16="http://schemas.microsoft.com/office/drawing/2014/main" id="{FDFFD2FB-5315-CD1D-F859-84EB208E17C9}"/>
              </a:ext>
            </a:extLst>
          </p:cNvPr>
          <p:cNvSpPr txBox="1"/>
          <p:nvPr/>
        </p:nvSpPr>
        <p:spPr bwMode="auto">
          <a:xfrm>
            <a:off x="381000" y="6479500"/>
            <a:ext cx="712054" cy="276999"/>
          </a:xfrm>
          <a:prstGeom prst="rect">
            <a:avLst/>
          </a:prstGeom>
          <a:noFill/>
        </p:spPr>
        <p:txBody>
          <a:bodyPr wrap="none" rtlCol="0">
            <a:spAutoFit/>
          </a:bodyPr>
          <a:lstStyle/>
          <a:p>
            <a:r>
              <a:rPr lang="fr-FR" sz="1200" dirty="0"/>
              <a:t>Fiche 9</a:t>
            </a:r>
          </a:p>
        </p:txBody>
      </p:sp>
      <p:sp>
        <p:nvSpPr>
          <p:cNvPr id="9" name="ZoneTexte 8">
            <a:extLst>
              <a:ext uri="{FF2B5EF4-FFF2-40B4-BE49-F238E27FC236}">
                <a16:creationId xmlns:a16="http://schemas.microsoft.com/office/drawing/2014/main" id="{FB29CA30-937B-4BD9-AD9C-248EAE84D81B}"/>
              </a:ext>
            </a:extLst>
          </p:cNvPr>
          <p:cNvSpPr txBox="1"/>
          <p:nvPr/>
        </p:nvSpPr>
        <p:spPr>
          <a:xfrm>
            <a:off x="2094441" y="805795"/>
            <a:ext cx="5950154" cy="492443"/>
          </a:xfrm>
          <a:prstGeom prst="rect">
            <a:avLst/>
          </a:prstGeom>
          <a:noFill/>
          <a:ln>
            <a:solidFill>
              <a:srgbClr val="FF0000"/>
            </a:solidFill>
          </a:ln>
        </p:spPr>
        <p:txBody>
          <a:bodyPr wrap="square">
            <a:spAutoFit/>
          </a:bodyPr>
          <a:lstStyle/>
          <a:p>
            <a:pPr>
              <a:defRPr/>
            </a:pPr>
            <a:r>
              <a:rPr lang="fr-FR" sz="1300" i="0" u="none" dirty="0">
                <a:solidFill>
                  <a:schemeClr val="tx1"/>
                </a:solidFill>
                <a:latin typeface="+mj-lt"/>
                <a:ea typeface="Arial"/>
                <a:cs typeface="Arial"/>
              </a:rPr>
              <a:t>Après l’import BEE du 16 avril , il faudra effectuer les modifications élèves directement dans AFFELNET en cas de changement dans SIECLE</a:t>
            </a:r>
          </a:p>
        </p:txBody>
      </p:sp>
      <p:sp>
        <p:nvSpPr>
          <p:cNvPr id="11" name="Rectangle 10">
            <a:extLst>
              <a:ext uri="{FF2B5EF4-FFF2-40B4-BE49-F238E27FC236}">
                <a16:creationId xmlns:a16="http://schemas.microsoft.com/office/drawing/2014/main" id="{E70607DE-2A96-D4B2-9F58-A390FA451DBA}"/>
              </a:ext>
            </a:extLst>
          </p:cNvPr>
          <p:cNvSpPr/>
          <p:nvPr/>
        </p:nvSpPr>
        <p:spPr>
          <a:xfrm>
            <a:off x="158750" y="4004732"/>
            <a:ext cx="8775700" cy="23288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584C4F42-6D8B-01D3-EEB5-2D1FAF07D243}"/>
              </a:ext>
            </a:extLst>
          </p:cNvPr>
          <p:cNvSpPr txBox="1"/>
          <p:nvPr/>
        </p:nvSpPr>
        <p:spPr>
          <a:xfrm>
            <a:off x="0" y="5952335"/>
            <a:ext cx="9144000" cy="307777"/>
          </a:xfrm>
          <a:prstGeom prst="rect">
            <a:avLst/>
          </a:prstGeom>
          <a:noFill/>
        </p:spPr>
        <p:txBody>
          <a:bodyPr wrap="square">
            <a:spAutoFit/>
          </a:bodyPr>
          <a:lstStyle/>
          <a:p>
            <a:pPr algn="ctr"/>
            <a:r>
              <a:rPr lang="fr-FR" sz="1400" b="1" dirty="0">
                <a:latin typeface="+mj-lt"/>
                <a:cs typeface="Times New Roman"/>
              </a:rPr>
              <a:t>Suite à cela, vérifiez de la bonne réception de la fiche par l’établissement destinataire.</a:t>
            </a:r>
            <a:endParaRPr lang="fr-FR" sz="1400" dirty="0"/>
          </a:p>
        </p:txBody>
      </p:sp>
      <p:sp>
        <p:nvSpPr>
          <p:cNvPr id="20" name="ZoneTexte 19">
            <a:extLst>
              <a:ext uri="{FF2B5EF4-FFF2-40B4-BE49-F238E27FC236}">
                <a16:creationId xmlns:a16="http://schemas.microsoft.com/office/drawing/2014/main" id="{32E6E04E-69D4-BEEF-EF9E-3EC07CC3AF87}"/>
              </a:ext>
            </a:extLst>
          </p:cNvPr>
          <p:cNvSpPr txBox="1"/>
          <p:nvPr/>
        </p:nvSpPr>
        <p:spPr>
          <a:xfrm>
            <a:off x="158750" y="4016325"/>
            <a:ext cx="6359433" cy="369332"/>
          </a:xfrm>
          <a:prstGeom prst="rect">
            <a:avLst/>
          </a:prstGeom>
          <a:noFill/>
        </p:spPr>
        <p:txBody>
          <a:bodyPr wrap="none" rtlCol="0">
            <a:spAutoFit/>
          </a:bodyPr>
          <a:lstStyle/>
          <a:p>
            <a:r>
              <a:rPr lang="fr-FR" dirty="0"/>
              <a:t>Sous-menu : Changement d’établissement pour l’élève</a:t>
            </a:r>
          </a:p>
        </p:txBody>
      </p:sp>
      <p:sp>
        <p:nvSpPr>
          <p:cNvPr id="22" name="Flèche : bas 21">
            <a:extLst>
              <a:ext uri="{FF2B5EF4-FFF2-40B4-BE49-F238E27FC236}">
                <a16:creationId xmlns:a16="http://schemas.microsoft.com/office/drawing/2014/main" id="{4CF60011-AF23-C335-0B47-B814BCD21F8D}"/>
              </a:ext>
            </a:extLst>
          </p:cNvPr>
          <p:cNvSpPr/>
          <p:nvPr/>
        </p:nvSpPr>
        <p:spPr>
          <a:xfrm>
            <a:off x="8305800" y="3753186"/>
            <a:ext cx="146050" cy="17175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CBE31C74-EAC7-9E9F-BBE9-242F7F0DD482}"/>
              </a:ext>
            </a:extLst>
          </p:cNvPr>
          <p:cNvSpPr/>
          <p:nvPr/>
        </p:nvSpPr>
        <p:spPr bwMode="auto">
          <a:xfrm rot="10800000">
            <a:off x="6632484" y="2661986"/>
            <a:ext cx="126943" cy="4957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EED61FC-45CE-2DEA-AE33-30BE60D88FC9}"/>
              </a:ext>
            </a:extLst>
          </p:cNvPr>
          <p:cNvSpPr txBox="1"/>
          <p:nvPr/>
        </p:nvSpPr>
        <p:spPr bwMode="auto">
          <a:xfrm>
            <a:off x="6777723" y="2317214"/>
            <a:ext cx="2156728" cy="738664"/>
          </a:xfrm>
          <a:prstGeom prst="rect">
            <a:avLst/>
          </a:prstGeom>
          <a:noFill/>
        </p:spPr>
        <p:txBody>
          <a:bodyPr wrap="square" rtlCol="0">
            <a:spAutoFit/>
          </a:bodyPr>
          <a:lstStyle/>
          <a:p>
            <a:r>
              <a:rPr lang="fr-FR" sz="1400" dirty="0"/>
              <a:t>AFFELNET vous indique l’état du dossier de l’élève</a:t>
            </a:r>
          </a:p>
        </p:txBody>
      </p:sp>
    </p:spTree>
    <p:extLst>
      <p:ext uri="{BB962C8B-B14F-4D97-AF65-F5344CB8AC3E}">
        <p14:creationId xmlns:p14="http://schemas.microsoft.com/office/powerpoint/2010/main" val="3017818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1"/>
          <p:cNvSpPr>
            <a:spLocks noGrp="1"/>
          </p:cNvSpPr>
          <p:nvPr>
            <p:ph sz="quarter" idx="4294967295"/>
          </p:nvPr>
        </p:nvSpPr>
        <p:spPr>
          <a:xfrm>
            <a:off x="359547" y="1061048"/>
            <a:ext cx="8474529" cy="4740312"/>
          </a:xfrm>
          <a:prstGeom prst="rect">
            <a:avLst/>
          </a:prstGeom>
        </p:spPr>
        <p:txBody>
          <a:bodyPr>
            <a:noAutofit/>
          </a:bodyPr>
          <a:lstStyle/>
          <a:p>
            <a:pPr marL="285743" indent="-285743">
              <a:buFont typeface="Wingdings" panose="05000000000000000000" pitchFamily="2" charset="2"/>
              <a:buChar char="q"/>
            </a:pPr>
            <a:r>
              <a:rPr lang="fr-FR" sz="1600" b="1" dirty="0"/>
              <a:t>Post-2</a:t>
            </a:r>
            <a:r>
              <a:rPr lang="fr-FR" sz="1600" b="1" baseline="30000" dirty="0"/>
              <a:t>nde</a:t>
            </a:r>
            <a:r>
              <a:rPr lang="fr-FR" sz="1600" b="1" dirty="0"/>
              <a:t> pro « hors famille de métiers » : </a:t>
            </a:r>
          </a:p>
          <a:p>
            <a:r>
              <a:rPr lang="fr-FR" sz="1600" dirty="0"/>
              <a:t>- Le vœu de montée pédagogique est incrémenté automatiquement ainsi que des notes fictives à « 1 » pour chaque élève.  </a:t>
            </a:r>
          </a:p>
          <a:p>
            <a:pPr>
              <a:buFontTx/>
              <a:buChar char="-"/>
            </a:pPr>
            <a:r>
              <a:rPr lang="fr-FR" sz="1600" dirty="0"/>
              <a:t>Si l’élève souhaite demander d’autres vœux, saisir ses vraies notes (moyennes) pour chacune des disciplines demandées. Mettre NN seulement si l’élève n’a pas suivi l’enseignement. </a:t>
            </a:r>
          </a:p>
          <a:p>
            <a:pPr>
              <a:buFontTx/>
              <a:buChar char="-"/>
            </a:pPr>
            <a:r>
              <a:rPr lang="fr-FR" sz="1600" dirty="0"/>
              <a:t>Si l’élève quitte pour la rentrée prochaine (ou a déjà quitté) le lycée, supprimer le code vœu et mettre à la place un vœu de recensement.</a:t>
            </a:r>
          </a:p>
          <a:p>
            <a:endParaRPr lang="fr-FR" sz="1600" b="1" dirty="0"/>
          </a:p>
          <a:p>
            <a:endParaRPr lang="fr-FR" sz="1600" b="1" dirty="0"/>
          </a:p>
          <a:p>
            <a:pPr marL="285743" indent="-285743">
              <a:buFont typeface="Wingdings" panose="05000000000000000000" pitchFamily="2" charset="2"/>
              <a:buChar char="q"/>
            </a:pPr>
            <a:r>
              <a:rPr lang="fr-FR" sz="1600" b="1" dirty="0"/>
              <a:t>Post-2</a:t>
            </a:r>
            <a:r>
              <a:rPr lang="fr-FR" sz="1600" b="1" baseline="30000" dirty="0"/>
              <a:t>nde</a:t>
            </a:r>
            <a:r>
              <a:rPr lang="fr-FR" sz="1600" b="1" dirty="0"/>
              <a:t> pro « famille de métiers »  :  </a:t>
            </a:r>
          </a:p>
          <a:p>
            <a:pPr>
              <a:buFontTx/>
              <a:buChar char="-"/>
            </a:pPr>
            <a:r>
              <a:rPr lang="fr-FR" sz="1600" dirty="0"/>
              <a:t> Obligation de saisir l’ensemble des spécialités proposées par le lycée d’origine dans l’ordre de préférence des familles</a:t>
            </a:r>
          </a:p>
          <a:p>
            <a:pPr>
              <a:buFontTx/>
              <a:buChar char="-"/>
            </a:pPr>
            <a:r>
              <a:rPr lang="fr-FR" sz="1600" dirty="0"/>
              <a:t> Obligation de saisir l’ensemble des notes des élèves</a:t>
            </a:r>
          </a:p>
          <a:p>
            <a:pPr>
              <a:buFontTx/>
              <a:buChar char="-"/>
            </a:pPr>
            <a:r>
              <a:rPr lang="fr-FR" sz="1600" dirty="0"/>
              <a:t> Possibilité de saisir un avis favorable en fonction des vœux</a:t>
            </a:r>
          </a:p>
          <a:p>
            <a:pPr>
              <a:buFontTx/>
              <a:buChar char="-"/>
            </a:pPr>
            <a:r>
              <a:rPr lang="fr-FR" sz="1600" dirty="0"/>
              <a:t> Possibilité de demander d’autres formations (les chances d’y accéder sont faibles) </a:t>
            </a:r>
          </a:p>
          <a:p>
            <a:endParaRPr lang="fr-FR" sz="1600" dirty="0"/>
          </a:p>
          <a:p>
            <a:endParaRPr lang="fr-FR" sz="1600" dirty="0"/>
          </a:p>
          <a:p>
            <a:endParaRPr lang="fr-FR" sz="1600" dirty="0"/>
          </a:p>
        </p:txBody>
      </p:sp>
      <p:sp>
        <p:nvSpPr>
          <p:cNvPr id="5" name="Titre 1">
            <a:extLst>
              <a:ext uri="{FF2B5EF4-FFF2-40B4-BE49-F238E27FC236}">
                <a16:creationId xmlns:a16="http://schemas.microsoft.com/office/drawing/2014/main" id="{AE31D3C1-C839-4A2B-97E6-A41E28EF0777}"/>
              </a:ext>
            </a:extLst>
          </p:cNvPr>
          <p:cNvSpPr>
            <a:spLocks noGrp="1"/>
          </p:cNvSpPr>
          <p:nvPr>
            <p:ph type="title"/>
          </p:nvPr>
        </p:nvSpPr>
        <p:spPr bwMode="auto">
          <a:xfrm>
            <a:off x="896840" y="205210"/>
            <a:ext cx="8028676" cy="258760"/>
          </a:xfrm>
        </p:spPr>
        <p:txBody>
          <a:bodyPr>
            <a:noAutofit/>
          </a:bodyPr>
          <a:lstStyle/>
          <a:p>
            <a:pPr>
              <a:defRPr/>
            </a:pPr>
            <a:r>
              <a:rPr lang="fr-FR" sz="2350" dirty="0"/>
              <a:t>Saisie des vœux : Spécificités 2</a:t>
            </a:r>
            <a:r>
              <a:rPr lang="fr-FR" sz="2350" baseline="30000" dirty="0"/>
              <a:t>de</a:t>
            </a:r>
            <a:r>
              <a:rPr lang="fr-FR" sz="2350" dirty="0"/>
              <a:t> Pro vers 1</a:t>
            </a:r>
            <a:r>
              <a:rPr lang="fr-FR" sz="2350" baseline="30000" dirty="0"/>
              <a:t>re</a:t>
            </a:r>
            <a:r>
              <a:rPr lang="fr-FR" sz="2350" dirty="0"/>
              <a:t> Pro</a:t>
            </a:r>
          </a:p>
        </p:txBody>
      </p:sp>
      <p:sp>
        <p:nvSpPr>
          <p:cNvPr id="6" name="Espace réservé du numéro de diapositive 9"/>
          <p:cNvSpPr>
            <a:spLocks noGrp="1"/>
          </p:cNvSpPr>
          <p:nvPr>
            <p:ph type="sldNum" sz="quarter" idx="4294967295"/>
          </p:nvPr>
        </p:nvSpPr>
        <p:spPr>
          <a:xfrm>
            <a:off x="7426050" y="6378000"/>
            <a:ext cx="1350000" cy="480000"/>
          </a:xfrm>
        </p:spPr>
        <p:txBody>
          <a:bodyPr/>
          <a:lstStyle/>
          <a:p>
            <a:fld id="{DF7E0924-CFEF-4FA7-BE71-C6F290B144E3}" type="slidenum">
              <a:rPr lang="fr-FR" sz="800" smtClean="0">
                <a:latin typeface="+mj-lt"/>
              </a:rPr>
              <a:pPr/>
              <a:t>44</a:t>
            </a:fld>
            <a:endParaRPr lang="fr-FR" sz="800" dirty="0">
              <a:latin typeface="+mj-lt"/>
            </a:endParaRPr>
          </a:p>
        </p:txBody>
      </p:sp>
      <p:sp>
        <p:nvSpPr>
          <p:cNvPr id="2" name="ZoneTexte 1">
            <a:extLst>
              <a:ext uri="{FF2B5EF4-FFF2-40B4-BE49-F238E27FC236}">
                <a16:creationId xmlns:a16="http://schemas.microsoft.com/office/drawing/2014/main" id="{31BF67B8-AC8A-F908-B58B-17276C632F67}"/>
              </a:ext>
            </a:extLst>
          </p:cNvPr>
          <p:cNvSpPr txBox="1"/>
          <p:nvPr/>
        </p:nvSpPr>
        <p:spPr bwMode="auto">
          <a:xfrm>
            <a:off x="381000" y="6479500"/>
            <a:ext cx="782587" cy="276999"/>
          </a:xfrm>
          <a:prstGeom prst="rect">
            <a:avLst/>
          </a:prstGeom>
          <a:noFill/>
        </p:spPr>
        <p:txBody>
          <a:bodyPr wrap="none" rtlCol="0">
            <a:spAutoFit/>
          </a:bodyPr>
          <a:lstStyle/>
          <a:p>
            <a:r>
              <a:rPr lang="fr-FR" sz="1200" dirty="0"/>
              <a:t>Fiche 15</a:t>
            </a:r>
          </a:p>
        </p:txBody>
      </p:sp>
    </p:spTree>
    <p:extLst>
      <p:ext uri="{BB962C8B-B14F-4D97-AF65-F5344CB8AC3E}">
        <p14:creationId xmlns:p14="http://schemas.microsoft.com/office/powerpoint/2010/main" val="115792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a:extLst>
              <a:ext uri="{FF2B5EF4-FFF2-40B4-BE49-F238E27FC236}">
                <a16:creationId xmlns:a16="http://schemas.microsoft.com/office/drawing/2014/main" id="{C1A534BB-AFF9-EF1A-33D2-6CD18A7BD975}"/>
              </a:ext>
            </a:extLst>
          </p:cNvPr>
          <p:cNvPicPr>
            <a:picLocks noChangeAspect="1"/>
          </p:cNvPicPr>
          <p:nvPr/>
        </p:nvPicPr>
        <p:blipFill>
          <a:blip r:embed="rId2"/>
          <a:stretch>
            <a:fillRect/>
          </a:stretch>
        </p:blipFill>
        <p:spPr>
          <a:xfrm>
            <a:off x="1711384" y="594436"/>
            <a:ext cx="7116361" cy="4237405"/>
          </a:xfrm>
          <a:prstGeom prst="rect">
            <a:avLst/>
          </a:prstGeom>
        </p:spPr>
      </p:pic>
      <p:sp>
        <p:nvSpPr>
          <p:cNvPr id="9" name="Rectangle 19"/>
          <p:cNvSpPr>
            <a:spLocks noChangeArrowheads="1"/>
          </p:cNvSpPr>
          <p:nvPr/>
        </p:nvSpPr>
        <p:spPr bwMode="auto">
          <a:xfrm>
            <a:off x="3042314" y="5796253"/>
            <a:ext cx="4086345" cy="314214"/>
          </a:xfrm>
          <a:prstGeom prst="rect">
            <a:avLst/>
          </a:prstGeom>
          <a:solidFill>
            <a:srgbClr val="FFFFFF"/>
          </a:solidFill>
          <a:ln w="25560">
            <a:solidFill>
              <a:srgbClr val="FF0000"/>
            </a:solidFill>
            <a:miter lim="800000"/>
            <a:headEnd/>
            <a:tailEnd/>
          </a:ln>
        </p:spPr>
        <p:txBody>
          <a:bodyPr lIns="90000" tIns="46800" rIns="90000" bIns="46800" anchor="ctr"/>
          <a:lstStyle/>
          <a:p>
            <a:pPr>
              <a:buClr>
                <a:srgbClr val="FF0000"/>
              </a:buClr>
              <a:buFont typeface="Comic Sans MS"/>
              <a:buNone/>
              <a:defRPr/>
            </a:pPr>
            <a:r>
              <a:rPr lang="fr-FR" sz="1600" dirty="0">
                <a:solidFill>
                  <a:srgbClr val="FF0000"/>
                </a:solidFill>
                <a:latin typeface="+mj-lt"/>
              </a:rPr>
              <a:t>Valider</a:t>
            </a:r>
            <a:r>
              <a:rPr lang="fr-FR" sz="1600" dirty="0">
                <a:solidFill>
                  <a:srgbClr val="000000"/>
                </a:solidFill>
                <a:latin typeface="+mj-lt"/>
              </a:rPr>
              <a:t> pour passer à la saisie des vœux</a:t>
            </a:r>
            <a:endParaRPr sz="1600" dirty="0">
              <a:latin typeface="+mj-lt"/>
            </a:endParaRPr>
          </a:p>
        </p:txBody>
      </p:sp>
      <p:grpSp>
        <p:nvGrpSpPr>
          <p:cNvPr id="12" name="Groupe 11">
            <a:extLst>
              <a:ext uri="{FF2B5EF4-FFF2-40B4-BE49-F238E27FC236}">
                <a16:creationId xmlns:a16="http://schemas.microsoft.com/office/drawing/2014/main" id="{98757ED2-1176-2934-5D52-6726FCFEA0D2}"/>
              </a:ext>
            </a:extLst>
          </p:cNvPr>
          <p:cNvGrpSpPr/>
          <p:nvPr/>
        </p:nvGrpSpPr>
        <p:grpSpPr>
          <a:xfrm>
            <a:off x="884862" y="5203428"/>
            <a:ext cx="7374277" cy="401817"/>
            <a:chOff x="955440" y="4618451"/>
            <a:chExt cx="7374277" cy="401817"/>
          </a:xfrm>
        </p:grpSpPr>
        <p:sp>
          <p:nvSpPr>
            <p:cNvPr id="13" name="ZoneTexte 8"/>
            <p:cNvSpPr>
              <a:spLocks/>
            </p:cNvSpPr>
            <p:nvPr/>
          </p:nvSpPr>
          <p:spPr bwMode="auto">
            <a:xfrm>
              <a:off x="1426865" y="4656314"/>
              <a:ext cx="6902852" cy="338554"/>
            </a:xfrm>
            <a:prstGeom prst="rect">
              <a:avLst/>
            </a:prstGeom>
            <a:noFill/>
          </p:spPr>
          <p:txBody>
            <a:bodyPr wrap="none" rtlCol="0">
              <a:spAutoFit/>
            </a:bodyPr>
            <a:lstStyle/>
            <a:p>
              <a:pPr>
                <a:defRPr/>
              </a:pPr>
              <a:r>
                <a:rPr lang="fr-FR" sz="1600" b="1" dirty="0">
                  <a:latin typeface="+mj-lt"/>
                </a:rPr>
                <a:t>Il faut au moins un représentant légal pour que l’onglet soit valide</a:t>
              </a:r>
              <a:endParaRPr sz="1600" dirty="0">
                <a:latin typeface="+mj-lt"/>
              </a:endParaRPr>
            </a:p>
          </p:txBody>
        </p:sp>
        <p:pic>
          <p:nvPicPr>
            <p:cNvPr id="14" name="Image 10"/>
            <p:cNvPicPr>
              <a:picLocks noChangeAspect="1"/>
            </p:cNvPicPr>
            <p:nvPr/>
          </p:nvPicPr>
          <p:blipFill>
            <a:blip r:embed="rId3"/>
            <a:stretch/>
          </p:blipFill>
          <p:spPr bwMode="auto">
            <a:xfrm>
              <a:off x="955440" y="4618451"/>
              <a:ext cx="455140" cy="401817"/>
            </a:xfrm>
            <a:prstGeom prst="rect">
              <a:avLst/>
            </a:prstGeom>
          </p:spPr>
        </p:pic>
      </p:grpSp>
      <p:sp>
        <p:nvSpPr>
          <p:cNvPr id="15" name="Titre 1"/>
          <p:cNvSpPr>
            <a:spLocks noGrp="1"/>
          </p:cNvSpPr>
          <p:nvPr>
            <p:ph type="title"/>
          </p:nvPr>
        </p:nvSpPr>
        <p:spPr bwMode="auto">
          <a:xfrm>
            <a:off x="755576" y="188639"/>
            <a:ext cx="4176464" cy="504087"/>
          </a:xfrm>
        </p:spPr>
        <p:txBody>
          <a:bodyPr/>
          <a:lstStyle/>
          <a:p>
            <a:pPr>
              <a:defRPr/>
            </a:pPr>
            <a:r>
              <a:rPr lang="fr-FR" dirty="0"/>
              <a:t>Identification élève</a:t>
            </a:r>
          </a:p>
        </p:txBody>
      </p:sp>
      <p:sp>
        <p:nvSpPr>
          <p:cNvPr id="18" name="ZoneTexte 31"/>
          <p:cNvSpPr>
            <a:spLocks/>
          </p:cNvSpPr>
          <p:nvPr/>
        </p:nvSpPr>
        <p:spPr bwMode="auto">
          <a:xfrm>
            <a:off x="348144" y="2410642"/>
            <a:ext cx="1178006" cy="830997"/>
          </a:xfrm>
          <a:prstGeom prst="rect">
            <a:avLst/>
          </a:prstGeom>
          <a:solidFill>
            <a:schemeClr val="bg1"/>
          </a:solidFill>
          <a:ln w="19050">
            <a:solidFill>
              <a:srgbClr val="FF0000"/>
            </a:solidFill>
          </a:ln>
        </p:spPr>
        <p:txBody>
          <a:bodyPr wrap="square" rtlCol="0">
            <a:spAutoFit/>
          </a:bodyPr>
          <a:lstStyle/>
          <a:p>
            <a:pPr>
              <a:defRPr/>
            </a:pPr>
            <a:r>
              <a:rPr lang="fr-FR" sz="1200" dirty="0">
                <a:latin typeface="+mj-lt"/>
              </a:rPr>
              <a:t>Renseigné par transfert du module orientation</a:t>
            </a:r>
            <a:endParaRPr dirty="0">
              <a:latin typeface="+mj-lt"/>
            </a:endParaRPr>
          </a:p>
        </p:txBody>
      </p:sp>
      <p:sp>
        <p:nvSpPr>
          <p:cNvPr id="20"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45</a:t>
            </a:fld>
            <a:endParaRPr lang="fr-FR" sz="800" dirty="0">
              <a:latin typeface="+mj-lt"/>
            </a:endParaRPr>
          </a:p>
        </p:txBody>
      </p:sp>
      <p:sp>
        <p:nvSpPr>
          <p:cNvPr id="23" name="Rectangle 19"/>
          <p:cNvSpPr>
            <a:spLocks noChangeArrowheads="1"/>
          </p:cNvSpPr>
          <p:nvPr/>
        </p:nvSpPr>
        <p:spPr bwMode="auto">
          <a:xfrm>
            <a:off x="5350425" y="3193054"/>
            <a:ext cx="2320376" cy="441796"/>
          </a:xfrm>
          <a:prstGeom prst="rect">
            <a:avLst/>
          </a:prstGeom>
          <a:solidFill>
            <a:srgbClr val="FFFFFF"/>
          </a:solidFill>
          <a:ln w="25560">
            <a:solidFill>
              <a:srgbClr val="FF0000"/>
            </a:solidFill>
            <a:miter lim="800000"/>
            <a:headEnd/>
            <a:tailEnd/>
          </a:ln>
        </p:spPr>
        <p:txBody>
          <a:bodyPr lIns="90000" tIns="46800" rIns="90000" bIns="46800" anchor="ctr"/>
          <a:lstStyle/>
          <a:p>
            <a:pPr>
              <a:buClr>
                <a:srgbClr val="FF0000"/>
              </a:buClr>
              <a:buFont typeface="Comic Sans MS"/>
              <a:buNone/>
              <a:defRPr/>
            </a:pPr>
            <a:r>
              <a:rPr lang="fr-FR" sz="1200" dirty="0">
                <a:latin typeface="+mj-lt"/>
              </a:rPr>
              <a:t>Zone géographique à vérifier et corriger si nécessaire </a:t>
            </a:r>
            <a:endParaRPr sz="1200" dirty="0">
              <a:latin typeface="+mj-lt"/>
            </a:endParaRPr>
          </a:p>
        </p:txBody>
      </p:sp>
      <p:pic>
        <p:nvPicPr>
          <p:cNvPr id="19" name="Image 18">
            <a:extLst>
              <a:ext uri="{FF2B5EF4-FFF2-40B4-BE49-F238E27FC236}">
                <a16:creationId xmlns:a16="http://schemas.microsoft.com/office/drawing/2014/main" id="{DD980DAA-EF25-D88C-0C9D-6D419EEB8B07}"/>
              </a:ext>
            </a:extLst>
          </p:cNvPr>
          <p:cNvPicPr>
            <a:picLocks noChangeAspect="1"/>
          </p:cNvPicPr>
          <p:nvPr/>
        </p:nvPicPr>
        <p:blipFill>
          <a:blip r:embed="rId4"/>
          <a:stretch>
            <a:fillRect/>
          </a:stretch>
        </p:blipFill>
        <p:spPr>
          <a:xfrm>
            <a:off x="2033964" y="5819409"/>
            <a:ext cx="686925" cy="267901"/>
          </a:xfrm>
          <a:prstGeom prst="rect">
            <a:avLst/>
          </a:prstGeom>
        </p:spPr>
      </p:pic>
      <p:sp>
        <p:nvSpPr>
          <p:cNvPr id="16" name="Rectangle 15">
            <a:extLst>
              <a:ext uri="{FF2B5EF4-FFF2-40B4-BE49-F238E27FC236}">
                <a16:creationId xmlns:a16="http://schemas.microsoft.com/office/drawing/2014/main" id="{B7294A80-BCE7-7B84-7C7D-A85BAAE13A79}"/>
              </a:ext>
            </a:extLst>
          </p:cNvPr>
          <p:cNvSpPr/>
          <p:nvPr/>
        </p:nvSpPr>
        <p:spPr>
          <a:xfrm>
            <a:off x="2059364" y="5847398"/>
            <a:ext cx="628591" cy="2000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gauche 26">
            <a:extLst>
              <a:ext uri="{FF2B5EF4-FFF2-40B4-BE49-F238E27FC236}">
                <a16:creationId xmlns:a16="http://schemas.microsoft.com/office/drawing/2014/main" id="{64F6E948-23BB-058F-FC38-FEC6C44ACD10}"/>
              </a:ext>
            </a:extLst>
          </p:cNvPr>
          <p:cNvSpPr/>
          <p:nvPr/>
        </p:nvSpPr>
        <p:spPr>
          <a:xfrm rot="10800000">
            <a:off x="1526150" y="2826140"/>
            <a:ext cx="160108" cy="45719"/>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D9A2CD2A-6BF2-DCEC-AC46-7F4BE2042E5C}"/>
              </a:ext>
            </a:extLst>
          </p:cNvPr>
          <p:cNvPicPr>
            <a:picLocks noChangeAspect="1"/>
          </p:cNvPicPr>
          <p:nvPr/>
        </p:nvPicPr>
        <p:blipFill>
          <a:blip r:embed="rId5"/>
          <a:stretch>
            <a:fillRect/>
          </a:stretch>
        </p:blipFill>
        <p:spPr>
          <a:xfrm>
            <a:off x="7128659" y="550186"/>
            <a:ext cx="1647391" cy="212241"/>
          </a:xfrm>
          <a:prstGeom prst="rect">
            <a:avLst/>
          </a:prstGeom>
        </p:spPr>
      </p:pic>
      <p:sp>
        <p:nvSpPr>
          <p:cNvPr id="31" name="Flèche : gauche 30">
            <a:extLst>
              <a:ext uri="{FF2B5EF4-FFF2-40B4-BE49-F238E27FC236}">
                <a16:creationId xmlns:a16="http://schemas.microsoft.com/office/drawing/2014/main" id="{D0907D91-CDC3-1F02-A47C-6C680E2CD316}"/>
              </a:ext>
            </a:extLst>
          </p:cNvPr>
          <p:cNvSpPr/>
          <p:nvPr/>
        </p:nvSpPr>
        <p:spPr bwMode="auto">
          <a:xfrm>
            <a:off x="5177753" y="3386137"/>
            <a:ext cx="160108" cy="55403"/>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19">
            <a:extLst>
              <a:ext uri="{FF2B5EF4-FFF2-40B4-BE49-F238E27FC236}">
                <a16:creationId xmlns:a16="http://schemas.microsoft.com/office/drawing/2014/main" id="{D11902CC-1934-514C-2C12-01334E7D2EDE}"/>
              </a:ext>
            </a:extLst>
          </p:cNvPr>
          <p:cNvSpPr>
            <a:spLocks noChangeArrowheads="1"/>
          </p:cNvSpPr>
          <p:nvPr/>
        </p:nvSpPr>
        <p:spPr bwMode="auto">
          <a:xfrm>
            <a:off x="4851400" y="2304346"/>
            <a:ext cx="1255089" cy="441796"/>
          </a:xfrm>
          <a:prstGeom prst="rect">
            <a:avLst/>
          </a:prstGeom>
          <a:solidFill>
            <a:srgbClr val="FFFFFF"/>
          </a:solidFill>
          <a:ln w="25560">
            <a:solidFill>
              <a:srgbClr val="FF0000"/>
            </a:solidFill>
            <a:miter lim="800000"/>
            <a:headEnd/>
            <a:tailEnd/>
          </a:ln>
        </p:spPr>
        <p:txBody>
          <a:bodyPr lIns="90000" tIns="46800" rIns="90000" bIns="46800" anchor="ctr"/>
          <a:lstStyle/>
          <a:p>
            <a:pPr>
              <a:buClr>
                <a:srgbClr val="FF0000"/>
              </a:buClr>
              <a:buFont typeface="Comic Sans MS"/>
              <a:buNone/>
              <a:defRPr/>
            </a:pPr>
            <a:r>
              <a:rPr lang="fr-FR" sz="1200" dirty="0">
                <a:latin typeface="+mj-lt"/>
              </a:rPr>
              <a:t>Saisie boursier</a:t>
            </a:r>
          </a:p>
          <a:p>
            <a:pPr>
              <a:buClr>
                <a:srgbClr val="FF0000"/>
              </a:buClr>
              <a:buFont typeface="Comic Sans MS"/>
              <a:buNone/>
              <a:defRPr/>
            </a:pPr>
            <a:r>
              <a:rPr lang="fr-FR" sz="1200" dirty="0">
                <a:latin typeface="+mj-lt"/>
              </a:rPr>
              <a:t>oui ou non</a:t>
            </a:r>
            <a:endParaRPr sz="1200" dirty="0">
              <a:latin typeface="+mj-lt"/>
            </a:endParaRPr>
          </a:p>
        </p:txBody>
      </p:sp>
      <p:sp>
        <p:nvSpPr>
          <p:cNvPr id="33" name="Flèche : gauche 32">
            <a:extLst>
              <a:ext uri="{FF2B5EF4-FFF2-40B4-BE49-F238E27FC236}">
                <a16:creationId xmlns:a16="http://schemas.microsoft.com/office/drawing/2014/main" id="{E49054B7-AB2A-779E-0205-DED074426168}"/>
              </a:ext>
            </a:extLst>
          </p:cNvPr>
          <p:cNvSpPr/>
          <p:nvPr/>
        </p:nvSpPr>
        <p:spPr bwMode="auto">
          <a:xfrm rot="10800000">
            <a:off x="6131615" y="2503938"/>
            <a:ext cx="160108" cy="55403"/>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19">
            <a:extLst>
              <a:ext uri="{FF2B5EF4-FFF2-40B4-BE49-F238E27FC236}">
                <a16:creationId xmlns:a16="http://schemas.microsoft.com/office/drawing/2014/main" id="{9035290C-0946-6350-4AD9-7ED351170E4D}"/>
              </a:ext>
            </a:extLst>
          </p:cNvPr>
          <p:cNvSpPr>
            <a:spLocks noChangeArrowheads="1"/>
          </p:cNvSpPr>
          <p:nvPr/>
        </p:nvSpPr>
        <p:spPr bwMode="auto">
          <a:xfrm>
            <a:off x="5337861" y="4684868"/>
            <a:ext cx="3371800" cy="401816"/>
          </a:xfrm>
          <a:prstGeom prst="rect">
            <a:avLst/>
          </a:prstGeom>
          <a:solidFill>
            <a:srgbClr val="FFFFFF"/>
          </a:solidFill>
          <a:ln w="25560">
            <a:solidFill>
              <a:srgbClr val="FF0000"/>
            </a:solidFill>
            <a:miter lim="800000"/>
            <a:headEnd/>
            <a:tailEnd/>
          </a:ln>
        </p:spPr>
        <p:txBody>
          <a:bodyPr lIns="90000" tIns="46800" rIns="90000" bIns="46800" anchor="ctr"/>
          <a:lstStyle/>
          <a:p>
            <a:r>
              <a:rPr lang="fr-FR" sz="1200" dirty="0"/>
              <a:t>Les adresses mail et N° de téléphones doivent être bien renseignés</a:t>
            </a:r>
          </a:p>
        </p:txBody>
      </p:sp>
      <p:sp>
        <p:nvSpPr>
          <p:cNvPr id="2" name="ZoneTexte 1">
            <a:extLst>
              <a:ext uri="{FF2B5EF4-FFF2-40B4-BE49-F238E27FC236}">
                <a16:creationId xmlns:a16="http://schemas.microsoft.com/office/drawing/2014/main" id="{141C01EF-95DA-D99C-3706-68DE3AAE46C8}"/>
              </a:ext>
            </a:extLst>
          </p:cNvPr>
          <p:cNvSpPr txBox="1"/>
          <p:nvPr/>
        </p:nvSpPr>
        <p:spPr bwMode="auto">
          <a:xfrm>
            <a:off x="381000" y="6479500"/>
            <a:ext cx="712054" cy="276999"/>
          </a:xfrm>
          <a:prstGeom prst="rect">
            <a:avLst/>
          </a:prstGeom>
          <a:noFill/>
        </p:spPr>
        <p:txBody>
          <a:bodyPr wrap="none" rtlCol="0">
            <a:spAutoFit/>
          </a:bodyPr>
          <a:lstStyle/>
          <a:p>
            <a:r>
              <a:rPr lang="fr-FR" sz="1200" dirty="0"/>
              <a:t>Fiche 9</a:t>
            </a:r>
          </a:p>
        </p:txBody>
      </p:sp>
      <p:sp>
        <p:nvSpPr>
          <p:cNvPr id="3" name="Rectangle 2">
            <a:extLst>
              <a:ext uri="{FF2B5EF4-FFF2-40B4-BE49-F238E27FC236}">
                <a16:creationId xmlns:a16="http://schemas.microsoft.com/office/drawing/2014/main" id="{E96ABDD0-90ED-6691-9F33-EBD8BD4A70F5}"/>
              </a:ext>
            </a:extLst>
          </p:cNvPr>
          <p:cNvSpPr/>
          <p:nvPr/>
        </p:nvSpPr>
        <p:spPr>
          <a:xfrm>
            <a:off x="1711658" y="550186"/>
            <a:ext cx="2434892" cy="2928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4029015E-2EE8-C16B-4B39-DAA6F3CEC0ED}"/>
              </a:ext>
            </a:extLst>
          </p:cNvPr>
          <p:cNvSpPr/>
          <p:nvPr/>
        </p:nvSpPr>
        <p:spPr bwMode="auto">
          <a:xfrm>
            <a:off x="7164628" y="569915"/>
            <a:ext cx="1588847" cy="1539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9915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3" name="Groupe 22">
            <a:extLst>
              <a:ext uri="{FF2B5EF4-FFF2-40B4-BE49-F238E27FC236}">
                <a16:creationId xmlns:a16="http://schemas.microsoft.com/office/drawing/2014/main" id="{6761ED18-6288-46F8-83A5-CD107E52234E}"/>
              </a:ext>
            </a:extLst>
          </p:cNvPr>
          <p:cNvGrpSpPr/>
          <p:nvPr/>
        </p:nvGrpSpPr>
        <p:grpSpPr>
          <a:xfrm>
            <a:off x="655812" y="138657"/>
            <a:ext cx="7872718" cy="3429806"/>
            <a:chOff x="370370" y="1946245"/>
            <a:chExt cx="8454848" cy="3642938"/>
          </a:xfrm>
        </p:grpSpPr>
        <p:pic>
          <p:nvPicPr>
            <p:cNvPr id="4" name="Picture 2" descr="F:\Commun SAIO\1_Affelnet\_2017\PPT\Etab\Screen\Saisie des voeux\ajoutvoeu.png"/>
            <p:cNvPicPr>
              <a:picLocks noChangeAspect="1" noChangeArrowheads="1"/>
            </p:cNvPicPr>
            <p:nvPr/>
          </p:nvPicPr>
          <p:blipFill rotWithShape="1">
            <a:blip r:embed="rId2"/>
            <a:srcRect t="12020"/>
            <a:stretch/>
          </p:blipFill>
          <p:spPr bwMode="auto">
            <a:xfrm>
              <a:off x="370370" y="2371916"/>
              <a:ext cx="7983048" cy="3217267"/>
            </a:xfrm>
            <a:prstGeom prst="rect">
              <a:avLst/>
            </a:prstGeom>
            <a:noFill/>
          </p:spPr>
        </p:pic>
        <p:sp>
          <p:nvSpPr>
            <p:cNvPr id="5" name="Rectangle 5"/>
            <p:cNvSpPr>
              <a:spLocks noChangeArrowheads="1"/>
            </p:cNvSpPr>
            <p:nvPr/>
          </p:nvSpPr>
          <p:spPr bwMode="auto">
            <a:xfrm>
              <a:off x="4524127" y="2828853"/>
              <a:ext cx="1230718" cy="174404"/>
            </a:xfrm>
            <a:prstGeom prst="rect">
              <a:avLst/>
            </a:prstGeom>
            <a:noFill/>
            <a:ln w="12700">
              <a:solidFill>
                <a:srgbClr val="FF0000"/>
              </a:solidFill>
              <a:miter lim="800000"/>
              <a:headEnd/>
              <a:tailEnd/>
            </a:ln>
          </p:spPr>
          <p:txBody>
            <a:bodyPr wrap="none" anchor="ctr"/>
            <a:lstStyle/>
            <a:p>
              <a:pPr>
                <a:defRPr/>
              </a:pPr>
              <a:endParaRPr lang="fr-FR" sz="1600">
                <a:latin typeface="+mj-lt"/>
              </a:endParaRPr>
            </a:p>
          </p:txBody>
        </p:sp>
        <p:sp>
          <p:nvSpPr>
            <p:cNvPr id="6" name="Rectangle 6"/>
            <p:cNvSpPr>
              <a:spLocks noChangeArrowheads="1"/>
            </p:cNvSpPr>
            <p:nvPr/>
          </p:nvSpPr>
          <p:spPr bwMode="auto">
            <a:xfrm>
              <a:off x="735376" y="2807676"/>
              <a:ext cx="2501900" cy="860425"/>
            </a:xfrm>
            <a:prstGeom prst="rect">
              <a:avLst/>
            </a:prstGeom>
            <a:solidFill>
              <a:srgbClr val="FFFFFF"/>
            </a:solidFill>
            <a:ln w="12700">
              <a:solidFill>
                <a:srgbClr val="FF0000"/>
              </a:solidFill>
              <a:miter lim="800000"/>
              <a:headEnd/>
              <a:tailEnd/>
            </a:ln>
          </p:spPr>
          <p:txBody>
            <a:bodyPr lIns="90000" tIns="46800" rIns="90000" bIns="46800" anchor="ctr"/>
            <a:lstStyle/>
            <a:p>
              <a:pPr algn="ctr">
                <a:buFont typeface="Comic Sans MS"/>
                <a:buNone/>
                <a:defRPr/>
              </a:pPr>
              <a:r>
                <a:rPr lang="fr-FR" sz="1600" dirty="0">
                  <a:solidFill>
                    <a:srgbClr val="000000"/>
                  </a:solidFill>
                  <a:latin typeface="+mj-lt"/>
                </a:rPr>
                <a:t>1 • Saisie du code vœu à l’aide de la liste des codes vœux </a:t>
              </a:r>
              <a:endParaRPr sz="1600" dirty="0">
                <a:latin typeface="+mj-lt"/>
              </a:endParaRPr>
            </a:p>
          </p:txBody>
        </p:sp>
        <p:sp>
          <p:nvSpPr>
            <p:cNvPr id="7" name="Rectangle 7"/>
            <p:cNvSpPr>
              <a:spLocks noChangeArrowheads="1"/>
            </p:cNvSpPr>
            <p:nvPr/>
          </p:nvSpPr>
          <p:spPr bwMode="auto">
            <a:xfrm>
              <a:off x="5810978" y="2816748"/>
              <a:ext cx="195536" cy="194897"/>
            </a:xfrm>
            <a:prstGeom prst="rect">
              <a:avLst/>
            </a:prstGeom>
            <a:noFill/>
            <a:ln w="12700">
              <a:solidFill>
                <a:srgbClr val="FF0000"/>
              </a:solidFill>
              <a:miter lim="800000"/>
              <a:headEnd/>
              <a:tailEnd/>
            </a:ln>
          </p:spPr>
          <p:txBody>
            <a:bodyPr wrap="none" anchor="ctr"/>
            <a:lstStyle/>
            <a:p>
              <a:pPr>
                <a:defRPr/>
              </a:pPr>
              <a:endParaRPr lang="fr-FR" sz="1600">
                <a:latin typeface="+mj-lt"/>
              </a:endParaRPr>
            </a:p>
          </p:txBody>
        </p:sp>
        <p:sp>
          <p:nvSpPr>
            <p:cNvPr id="8" name="Rectangle 8"/>
            <p:cNvSpPr>
              <a:spLocks noChangeArrowheads="1"/>
            </p:cNvSpPr>
            <p:nvPr/>
          </p:nvSpPr>
          <p:spPr bwMode="auto">
            <a:xfrm>
              <a:off x="6323318" y="2567804"/>
              <a:ext cx="2501900" cy="684212"/>
            </a:xfrm>
            <a:prstGeom prst="rect">
              <a:avLst/>
            </a:prstGeom>
            <a:solidFill>
              <a:srgbClr val="FFFFFF"/>
            </a:solidFill>
            <a:ln w="12700">
              <a:solidFill>
                <a:srgbClr val="FF0000"/>
              </a:solidFill>
              <a:miter lim="800000"/>
              <a:headEnd/>
              <a:tailEnd/>
            </a:ln>
          </p:spPr>
          <p:txBody>
            <a:bodyPr lIns="90000" tIns="46800" rIns="90000" bIns="46800" anchor="ctr"/>
            <a:lstStyle/>
            <a:p>
              <a:pPr algn="ctr">
                <a:buFont typeface="Comic Sans MS"/>
                <a:buNone/>
                <a:defRPr/>
              </a:pPr>
              <a:r>
                <a:rPr lang="fr-FR" sz="1600" dirty="0">
                  <a:solidFill>
                    <a:srgbClr val="000000"/>
                  </a:solidFill>
                  <a:latin typeface="+mj-lt"/>
                </a:rPr>
                <a:t>2 • Recherche avancée de vœu </a:t>
              </a:r>
              <a:endParaRPr sz="1600" dirty="0">
                <a:latin typeface="+mj-lt"/>
              </a:endParaRPr>
            </a:p>
          </p:txBody>
        </p:sp>
        <p:cxnSp>
          <p:nvCxnSpPr>
            <p:cNvPr id="10" name="AutoShape 10"/>
            <p:cNvCxnSpPr>
              <a:cxnSpLocks noChangeShapeType="1"/>
            </p:cNvCxnSpPr>
            <p:nvPr/>
          </p:nvCxnSpPr>
          <p:spPr bwMode="auto">
            <a:xfrm flipH="1">
              <a:off x="3237276" y="3002573"/>
              <a:ext cx="1286851" cy="9073"/>
            </a:xfrm>
            <a:prstGeom prst="straightConnector1">
              <a:avLst/>
            </a:prstGeom>
            <a:noFill/>
            <a:ln w="12700">
              <a:solidFill>
                <a:srgbClr val="FF0000"/>
              </a:solidFill>
              <a:miter lim="800000"/>
              <a:headEnd/>
              <a:tailEnd type="triangle" w="med" len="med"/>
            </a:ln>
          </p:spPr>
        </p:cxnSp>
        <p:cxnSp>
          <p:nvCxnSpPr>
            <p:cNvPr id="11" name="AutoShape 11"/>
            <p:cNvCxnSpPr>
              <a:cxnSpLocks noChangeShapeType="1"/>
              <a:stCxn id="7" idx="3"/>
              <a:endCxn id="8" idx="1"/>
            </p:cNvCxnSpPr>
            <p:nvPr/>
          </p:nvCxnSpPr>
          <p:spPr bwMode="auto">
            <a:xfrm flipV="1">
              <a:off x="6006514" y="2909910"/>
              <a:ext cx="316804" cy="4287"/>
            </a:xfrm>
            <a:prstGeom prst="straightConnector1">
              <a:avLst/>
            </a:prstGeom>
            <a:noFill/>
            <a:ln w="12700">
              <a:solidFill>
                <a:srgbClr val="FF0000"/>
              </a:solidFill>
              <a:miter lim="800000"/>
              <a:headEnd/>
              <a:tailEnd type="triangle" w="med" len="med"/>
            </a:ln>
          </p:spPr>
        </p:cxnSp>
        <p:sp>
          <p:nvSpPr>
            <p:cNvPr id="12" name="Rectangle 12"/>
            <p:cNvSpPr>
              <a:spLocks noChangeArrowheads="1"/>
            </p:cNvSpPr>
            <p:nvPr/>
          </p:nvSpPr>
          <p:spPr bwMode="auto">
            <a:xfrm>
              <a:off x="4528546" y="3700020"/>
              <a:ext cx="461655" cy="188282"/>
            </a:xfrm>
            <a:prstGeom prst="rect">
              <a:avLst/>
            </a:prstGeom>
            <a:noFill/>
            <a:ln w="12700">
              <a:solidFill>
                <a:srgbClr val="FF0000"/>
              </a:solidFill>
              <a:miter lim="800000"/>
              <a:headEnd/>
              <a:tailEnd/>
            </a:ln>
          </p:spPr>
          <p:txBody>
            <a:bodyPr wrap="none" anchor="ctr"/>
            <a:lstStyle/>
            <a:p>
              <a:pPr>
                <a:defRPr/>
              </a:pPr>
              <a:endParaRPr lang="fr-FR" sz="1600">
                <a:latin typeface="+mj-lt"/>
              </a:endParaRPr>
            </a:p>
          </p:txBody>
        </p:sp>
        <p:sp>
          <p:nvSpPr>
            <p:cNvPr id="13" name="Rectangle 14"/>
            <p:cNvSpPr>
              <a:spLocks noChangeArrowheads="1"/>
            </p:cNvSpPr>
            <p:nvPr/>
          </p:nvSpPr>
          <p:spPr bwMode="auto">
            <a:xfrm>
              <a:off x="6313909" y="3375171"/>
              <a:ext cx="2501900" cy="1931039"/>
            </a:xfrm>
            <a:prstGeom prst="rect">
              <a:avLst/>
            </a:prstGeom>
            <a:solidFill>
              <a:srgbClr val="FFFFFF"/>
            </a:solidFill>
            <a:ln w="12700">
              <a:solidFill>
                <a:srgbClr val="FF0000"/>
              </a:solidFill>
              <a:miter lim="800000"/>
              <a:headEnd/>
              <a:tailEnd/>
            </a:ln>
          </p:spPr>
          <p:txBody>
            <a:bodyPr lIns="90000" tIns="46800" rIns="90000" bIns="46800" anchor="ctr"/>
            <a:lstStyle/>
            <a:p>
              <a:pPr algn="ctr">
                <a:buFont typeface="Comic Sans MS"/>
                <a:buNone/>
                <a:defRPr/>
              </a:pPr>
              <a:r>
                <a:rPr lang="fr-FR" sz="1600" dirty="0">
                  <a:solidFill>
                    <a:srgbClr val="000000"/>
                  </a:solidFill>
                  <a:latin typeface="+mj-lt"/>
                </a:rPr>
                <a:t>Uniquement pour une 2</a:t>
              </a:r>
              <a:r>
                <a:rPr lang="fr-FR" sz="1600" baseline="30000" dirty="0">
                  <a:solidFill>
                    <a:srgbClr val="000000"/>
                  </a:solidFill>
                  <a:latin typeface="+mj-lt"/>
                </a:rPr>
                <a:t>nde</a:t>
              </a:r>
              <a:r>
                <a:rPr lang="fr-FR" sz="1600" dirty="0">
                  <a:solidFill>
                    <a:srgbClr val="000000"/>
                  </a:solidFill>
                  <a:latin typeface="+mj-lt"/>
                </a:rPr>
                <a:t> GT sectorisée</a:t>
              </a:r>
              <a:br>
                <a:rPr lang="fr-FR" sz="1600" dirty="0">
                  <a:solidFill>
                    <a:srgbClr val="000000"/>
                  </a:solidFill>
                  <a:latin typeface="+mj-lt"/>
                </a:rPr>
              </a:br>
              <a:r>
                <a:rPr lang="fr-FR" sz="1600" dirty="0">
                  <a:latin typeface="+mj-lt"/>
                </a:rPr>
                <a:t>En cliquant sur « Oui », indiquez les motifs de dérogation</a:t>
              </a:r>
              <a:endParaRPr sz="1600" dirty="0">
                <a:latin typeface="+mj-lt"/>
              </a:endParaRPr>
            </a:p>
          </p:txBody>
        </p:sp>
        <p:sp>
          <p:nvSpPr>
            <p:cNvPr id="15" name="Rectangle 31"/>
            <p:cNvSpPr/>
            <p:nvPr/>
          </p:nvSpPr>
          <p:spPr bwMode="auto">
            <a:xfrm>
              <a:off x="1132513" y="1946245"/>
              <a:ext cx="360727" cy="20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latin typeface="+mj-lt"/>
              </a:endParaRPr>
            </a:p>
          </p:txBody>
        </p:sp>
        <p:cxnSp>
          <p:nvCxnSpPr>
            <p:cNvPr id="19" name="Connecteur droit 18">
              <a:extLst>
                <a:ext uri="{FF2B5EF4-FFF2-40B4-BE49-F238E27FC236}">
                  <a16:creationId xmlns:a16="http://schemas.microsoft.com/office/drawing/2014/main" id="{72055524-EC23-7C6D-366C-8478208BD209}"/>
                </a:ext>
              </a:extLst>
            </p:cNvPr>
            <p:cNvCxnSpPr>
              <a:cxnSpLocks/>
            </p:cNvCxnSpPr>
            <p:nvPr/>
          </p:nvCxnSpPr>
          <p:spPr>
            <a:xfrm>
              <a:off x="4987820" y="3801639"/>
              <a:ext cx="13246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itre 1"/>
          <p:cNvSpPr>
            <a:spLocks noGrp="1"/>
          </p:cNvSpPr>
          <p:nvPr>
            <p:ph type="title"/>
          </p:nvPr>
        </p:nvSpPr>
        <p:spPr bwMode="auto">
          <a:xfrm>
            <a:off x="755576" y="129332"/>
            <a:ext cx="3131881" cy="428800"/>
          </a:xfrm>
        </p:spPr>
        <p:txBody>
          <a:bodyPr/>
          <a:lstStyle/>
          <a:p>
            <a:pPr>
              <a:defRPr/>
            </a:pPr>
            <a:r>
              <a:rPr lang="fr-FR" sz="2400" dirty="0"/>
              <a:t>Saisie des vœux</a:t>
            </a:r>
            <a:endParaRPr lang="fr-FR" sz="2000" dirty="0"/>
          </a:p>
        </p:txBody>
      </p:sp>
      <p:sp>
        <p:nvSpPr>
          <p:cNvPr id="18"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46</a:t>
            </a:fld>
            <a:endParaRPr lang="fr-FR" sz="800" dirty="0">
              <a:latin typeface="+mj-lt"/>
            </a:endParaRPr>
          </a:p>
        </p:txBody>
      </p:sp>
      <p:grpSp>
        <p:nvGrpSpPr>
          <p:cNvPr id="36" name="Groupe 35">
            <a:extLst>
              <a:ext uri="{FF2B5EF4-FFF2-40B4-BE49-F238E27FC236}">
                <a16:creationId xmlns:a16="http://schemas.microsoft.com/office/drawing/2014/main" id="{7C6EAFD0-8B58-CD0C-7ED8-4243014B9698}"/>
              </a:ext>
            </a:extLst>
          </p:cNvPr>
          <p:cNvGrpSpPr/>
          <p:nvPr/>
        </p:nvGrpSpPr>
        <p:grpSpPr>
          <a:xfrm>
            <a:off x="359438" y="3689787"/>
            <a:ext cx="8169092" cy="2284427"/>
            <a:chOff x="507528" y="3805454"/>
            <a:chExt cx="8169092" cy="2284427"/>
          </a:xfrm>
        </p:grpSpPr>
        <p:pic>
          <p:nvPicPr>
            <p:cNvPr id="24" name="Picture 2" descr="F:\Commun SAIO\1_Affelnet\_2017\PPT\Etab\Screen\Saisie des voeux\saisiederog.png">
              <a:extLst>
                <a:ext uri="{FF2B5EF4-FFF2-40B4-BE49-F238E27FC236}">
                  <a16:creationId xmlns:a16="http://schemas.microsoft.com/office/drawing/2014/main" id="{57EDAE8C-98CB-21CC-5216-4A98E238ACE0}"/>
                </a:ext>
              </a:extLst>
            </p:cNvPr>
            <p:cNvPicPr>
              <a:picLocks noChangeAspect="1" noChangeArrowheads="1"/>
            </p:cNvPicPr>
            <p:nvPr/>
          </p:nvPicPr>
          <p:blipFill rotWithShape="1">
            <a:blip r:embed="rId3"/>
            <a:srcRect t="53773"/>
            <a:stretch/>
          </p:blipFill>
          <p:spPr bwMode="auto">
            <a:xfrm>
              <a:off x="507528" y="3805454"/>
              <a:ext cx="7943012" cy="2284427"/>
            </a:xfrm>
            <a:prstGeom prst="rect">
              <a:avLst/>
            </a:prstGeom>
            <a:noFill/>
          </p:spPr>
        </p:pic>
        <p:sp>
          <p:nvSpPr>
            <p:cNvPr id="25" name="Rectangle 5">
              <a:extLst>
                <a:ext uri="{FF2B5EF4-FFF2-40B4-BE49-F238E27FC236}">
                  <a16:creationId xmlns:a16="http://schemas.microsoft.com/office/drawing/2014/main" id="{62EDC26F-1570-5F7F-BB5D-7480A4E06605}"/>
                </a:ext>
              </a:extLst>
            </p:cNvPr>
            <p:cNvSpPr>
              <a:spLocks noChangeArrowheads="1"/>
            </p:cNvSpPr>
            <p:nvPr/>
          </p:nvSpPr>
          <p:spPr bwMode="auto">
            <a:xfrm>
              <a:off x="5700446" y="4008766"/>
              <a:ext cx="523130" cy="1698435"/>
            </a:xfrm>
            <a:prstGeom prst="rect">
              <a:avLst/>
            </a:prstGeom>
            <a:noFill/>
            <a:ln w="25560">
              <a:solidFill>
                <a:srgbClr val="FF0000"/>
              </a:solidFill>
              <a:miter lim="800000"/>
              <a:headEnd/>
              <a:tailEnd/>
            </a:ln>
          </p:spPr>
          <p:txBody>
            <a:bodyPr wrap="none" anchor="ctr"/>
            <a:lstStyle/>
            <a:p>
              <a:pPr>
                <a:defRPr/>
              </a:pPr>
              <a:endParaRPr lang="fr-FR"/>
            </a:p>
          </p:txBody>
        </p:sp>
        <p:sp>
          <p:nvSpPr>
            <p:cNvPr id="26" name="Rectangle 6">
              <a:extLst>
                <a:ext uri="{FF2B5EF4-FFF2-40B4-BE49-F238E27FC236}">
                  <a16:creationId xmlns:a16="http://schemas.microsoft.com/office/drawing/2014/main" id="{A916EC60-8ADA-9781-F8A3-95341012A3CE}"/>
                </a:ext>
              </a:extLst>
            </p:cNvPr>
            <p:cNvSpPr>
              <a:spLocks noChangeArrowheads="1"/>
            </p:cNvSpPr>
            <p:nvPr/>
          </p:nvSpPr>
          <p:spPr bwMode="auto">
            <a:xfrm>
              <a:off x="665661" y="5844508"/>
              <a:ext cx="682623" cy="220662"/>
            </a:xfrm>
            <a:prstGeom prst="rect">
              <a:avLst/>
            </a:prstGeom>
            <a:noFill/>
            <a:ln w="25560">
              <a:solidFill>
                <a:srgbClr val="FF0000"/>
              </a:solidFill>
              <a:miter lim="800000"/>
              <a:headEnd/>
              <a:tailEnd/>
            </a:ln>
          </p:spPr>
          <p:txBody>
            <a:bodyPr wrap="none" anchor="ctr"/>
            <a:lstStyle/>
            <a:p>
              <a:pPr>
                <a:defRPr/>
              </a:pPr>
              <a:endParaRPr lang="fr-FR"/>
            </a:p>
          </p:txBody>
        </p:sp>
        <p:sp>
          <p:nvSpPr>
            <p:cNvPr id="27" name="Rectangle 7">
              <a:extLst>
                <a:ext uri="{FF2B5EF4-FFF2-40B4-BE49-F238E27FC236}">
                  <a16:creationId xmlns:a16="http://schemas.microsoft.com/office/drawing/2014/main" id="{4EA7C428-2981-C3DA-E3E1-675733FC2C11}"/>
                </a:ext>
              </a:extLst>
            </p:cNvPr>
            <p:cNvSpPr>
              <a:spLocks noChangeArrowheads="1"/>
            </p:cNvSpPr>
            <p:nvPr/>
          </p:nvSpPr>
          <p:spPr bwMode="auto">
            <a:xfrm>
              <a:off x="6491428" y="3805455"/>
              <a:ext cx="2185192" cy="1818063"/>
            </a:xfrm>
            <a:prstGeom prst="rect">
              <a:avLst/>
            </a:prstGeom>
            <a:solidFill>
              <a:srgbClr val="FFFFFF"/>
            </a:solidFill>
            <a:ln w="25560">
              <a:solidFill>
                <a:srgbClr val="FF0000"/>
              </a:solidFill>
              <a:miter lim="800000"/>
              <a:headEnd/>
              <a:tailEnd/>
            </a:ln>
          </p:spPr>
          <p:txBody>
            <a:bodyPr wrap="square" lIns="90000" tIns="46800" rIns="90000" bIns="46800" anchor="ctr">
              <a:spAutoFit/>
            </a:bodyPr>
            <a:lstStyle/>
            <a:p>
              <a:pPr>
                <a:buFont typeface="Comic Sans MS"/>
                <a:buNone/>
                <a:defRPr/>
              </a:pPr>
              <a:r>
                <a:rPr lang="fr-FR" sz="1400">
                  <a:solidFill>
                    <a:srgbClr val="000000"/>
                  </a:solidFill>
                  <a:latin typeface="+mj-lt"/>
                </a:rPr>
                <a:t>Chaque critère de dérogation ajoute au barème de l’élève le bonus associé.</a:t>
              </a:r>
              <a:endParaRPr sz="1600">
                <a:latin typeface="+mj-lt"/>
              </a:endParaRPr>
            </a:p>
            <a:p>
              <a:pPr>
                <a:buFont typeface="Comic Sans MS"/>
                <a:buNone/>
                <a:defRPr/>
              </a:pPr>
              <a:endParaRPr lang="fr-FR" sz="1400">
                <a:solidFill>
                  <a:srgbClr val="000000"/>
                </a:solidFill>
                <a:latin typeface="+mj-lt"/>
              </a:endParaRPr>
            </a:p>
            <a:p>
              <a:pPr>
                <a:buFont typeface="Comic Sans MS"/>
                <a:buNone/>
                <a:defRPr/>
              </a:pPr>
              <a:r>
                <a:rPr lang="fr-FR" sz="1400">
                  <a:solidFill>
                    <a:srgbClr val="000000"/>
                  </a:solidFill>
                  <a:latin typeface="+mj-lt"/>
                </a:rPr>
                <a:t>Il est possible de cumuler plusieurs critères pour un élève.</a:t>
              </a:r>
              <a:endParaRPr sz="1600">
                <a:latin typeface="+mj-lt"/>
              </a:endParaRPr>
            </a:p>
          </p:txBody>
        </p:sp>
        <p:cxnSp>
          <p:nvCxnSpPr>
            <p:cNvPr id="28" name="AutoShape 8">
              <a:extLst>
                <a:ext uri="{FF2B5EF4-FFF2-40B4-BE49-F238E27FC236}">
                  <a16:creationId xmlns:a16="http://schemas.microsoft.com/office/drawing/2014/main" id="{23A32239-B02E-1579-9CCA-CEE59B8639A4}"/>
                </a:ext>
              </a:extLst>
            </p:cNvPr>
            <p:cNvCxnSpPr>
              <a:cxnSpLocks noChangeShapeType="1"/>
              <a:stCxn id="25" idx="3"/>
            </p:cNvCxnSpPr>
            <p:nvPr/>
          </p:nvCxnSpPr>
          <p:spPr bwMode="auto">
            <a:xfrm>
              <a:off x="6223576" y="4857984"/>
              <a:ext cx="267852" cy="0"/>
            </a:xfrm>
            <a:prstGeom prst="straightConnector1">
              <a:avLst/>
            </a:prstGeom>
            <a:noFill/>
            <a:ln w="25560">
              <a:solidFill>
                <a:srgbClr val="FF0000"/>
              </a:solidFill>
              <a:miter lim="800000"/>
              <a:headEnd/>
              <a:tailEnd type="triangle" w="med" len="med"/>
            </a:ln>
          </p:spPr>
        </p:cxnSp>
        <p:sp>
          <p:nvSpPr>
            <p:cNvPr id="29" name="Rectangle 9">
              <a:extLst>
                <a:ext uri="{FF2B5EF4-FFF2-40B4-BE49-F238E27FC236}">
                  <a16:creationId xmlns:a16="http://schemas.microsoft.com/office/drawing/2014/main" id="{D5CC7F7C-C7B3-0E29-36B5-8FBBCDB0498F}"/>
                </a:ext>
              </a:extLst>
            </p:cNvPr>
            <p:cNvSpPr>
              <a:spLocks noChangeArrowheads="1"/>
            </p:cNvSpPr>
            <p:nvPr/>
          </p:nvSpPr>
          <p:spPr bwMode="auto">
            <a:xfrm>
              <a:off x="2746135" y="5314987"/>
              <a:ext cx="2915379" cy="182489"/>
            </a:xfrm>
            <a:prstGeom prst="rect">
              <a:avLst/>
            </a:prstGeom>
            <a:noFill/>
            <a:ln w="25560">
              <a:solidFill>
                <a:srgbClr val="FF0000"/>
              </a:solidFill>
              <a:miter lim="800000"/>
              <a:headEnd/>
              <a:tailEnd/>
            </a:ln>
          </p:spPr>
          <p:txBody>
            <a:bodyPr wrap="none" anchor="ctr"/>
            <a:lstStyle/>
            <a:p>
              <a:pPr>
                <a:defRPr/>
              </a:pPr>
              <a:endParaRPr lang="fr-FR"/>
            </a:p>
          </p:txBody>
        </p:sp>
        <p:cxnSp>
          <p:nvCxnSpPr>
            <p:cNvPr id="30" name="AutoShape 11">
              <a:extLst>
                <a:ext uri="{FF2B5EF4-FFF2-40B4-BE49-F238E27FC236}">
                  <a16:creationId xmlns:a16="http://schemas.microsoft.com/office/drawing/2014/main" id="{FF9891DB-261B-601C-69ED-DC7D296206BB}"/>
                </a:ext>
              </a:extLst>
            </p:cNvPr>
            <p:cNvCxnSpPr>
              <a:cxnSpLocks noChangeShapeType="1"/>
            </p:cNvCxnSpPr>
            <p:nvPr/>
          </p:nvCxnSpPr>
          <p:spPr bwMode="auto">
            <a:xfrm flipV="1">
              <a:off x="2746136" y="4124281"/>
              <a:ext cx="0" cy="1256786"/>
            </a:xfrm>
            <a:prstGeom prst="straightConnector1">
              <a:avLst/>
            </a:prstGeom>
            <a:noFill/>
            <a:ln w="25560">
              <a:solidFill>
                <a:srgbClr val="FF0000"/>
              </a:solidFill>
              <a:miter lim="800000"/>
              <a:headEnd/>
              <a:tailEnd/>
            </a:ln>
          </p:spPr>
        </p:cxnSp>
        <p:sp>
          <p:nvSpPr>
            <p:cNvPr id="31" name="Rectangle 9">
              <a:extLst>
                <a:ext uri="{FF2B5EF4-FFF2-40B4-BE49-F238E27FC236}">
                  <a16:creationId xmlns:a16="http://schemas.microsoft.com/office/drawing/2014/main" id="{B7F304E3-57EE-61C0-838D-CDD15CBF7A27}"/>
                </a:ext>
              </a:extLst>
            </p:cNvPr>
            <p:cNvSpPr>
              <a:spLocks noChangeArrowheads="1"/>
            </p:cNvSpPr>
            <p:nvPr/>
          </p:nvSpPr>
          <p:spPr bwMode="auto">
            <a:xfrm>
              <a:off x="3897910" y="4034602"/>
              <a:ext cx="1755216" cy="179358"/>
            </a:xfrm>
            <a:prstGeom prst="rect">
              <a:avLst/>
            </a:prstGeom>
            <a:noFill/>
            <a:ln w="25560">
              <a:solidFill>
                <a:srgbClr val="FF0000"/>
              </a:solidFill>
              <a:miter lim="800000"/>
              <a:headEnd/>
              <a:tailEnd/>
            </a:ln>
          </p:spPr>
          <p:txBody>
            <a:bodyPr wrap="none" anchor="ctr"/>
            <a:lstStyle/>
            <a:p>
              <a:pPr>
                <a:defRPr/>
              </a:pPr>
              <a:endParaRPr lang="fr-FR"/>
            </a:p>
          </p:txBody>
        </p:sp>
        <p:cxnSp>
          <p:nvCxnSpPr>
            <p:cNvPr id="32" name="Connecteur droit 31">
              <a:extLst>
                <a:ext uri="{FF2B5EF4-FFF2-40B4-BE49-F238E27FC236}">
                  <a16:creationId xmlns:a16="http://schemas.microsoft.com/office/drawing/2014/main" id="{2C8F159A-014E-88C6-1D6D-0656E4A35211}"/>
                </a:ext>
              </a:extLst>
            </p:cNvPr>
            <p:cNvCxnSpPr>
              <a:cxnSpLocks/>
            </p:cNvCxnSpPr>
            <p:nvPr/>
          </p:nvCxnSpPr>
          <p:spPr bwMode="auto">
            <a:xfrm flipH="1">
              <a:off x="2746135" y="4124281"/>
              <a:ext cx="1151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ZoneTexte 32">
            <a:extLst>
              <a:ext uri="{FF2B5EF4-FFF2-40B4-BE49-F238E27FC236}">
                <a16:creationId xmlns:a16="http://schemas.microsoft.com/office/drawing/2014/main" id="{D91687E1-F130-5F61-BB2E-718EC014B2E6}"/>
              </a:ext>
            </a:extLst>
          </p:cNvPr>
          <p:cNvSpPr txBox="1"/>
          <p:nvPr/>
        </p:nvSpPr>
        <p:spPr bwMode="auto">
          <a:xfrm>
            <a:off x="2416617" y="5795648"/>
            <a:ext cx="6359433" cy="461665"/>
          </a:xfrm>
          <a:prstGeom prst="rect">
            <a:avLst/>
          </a:prstGeom>
          <a:noFill/>
        </p:spPr>
        <p:txBody>
          <a:bodyPr wrap="square" rtlCol="0">
            <a:spAutoFit/>
          </a:bodyPr>
          <a:lstStyle/>
          <a:p>
            <a:r>
              <a:rPr lang="fr-FR" sz="1200" dirty="0">
                <a:solidFill>
                  <a:schemeClr val="bg2"/>
                </a:solidFill>
              </a:rPr>
              <a:t>« Oui » doit être accompagné d’un justificatif contrôlé par l’établissement d’origine</a:t>
            </a:r>
          </a:p>
          <a:p>
            <a:r>
              <a:rPr lang="fr-FR" sz="1200" dirty="0">
                <a:solidFill>
                  <a:schemeClr val="bg2"/>
                </a:solidFill>
              </a:rPr>
              <a:t>ou dossier envoyé à la DSDEN.</a:t>
            </a:r>
          </a:p>
        </p:txBody>
      </p:sp>
      <p:sp>
        <p:nvSpPr>
          <p:cNvPr id="37" name="Rectangle 36">
            <a:extLst>
              <a:ext uri="{FF2B5EF4-FFF2-40B4-BE49-F238E27FC236}">
                <a16:creationId xmlns:a16="http://schemas.microsoft.com/office/drawing/2014/main" id="{97EFFA29-02BF-24C5-C3DF-C38AD433555C}"/>
              </a:ext>
            </a:extLst>
          </p:cNvPr>
          <p:cNvSpPr/>
          <p:nvPr/>
        </p:nvSpPr>
        <p:spPr>
          <a:xfrm>
            <a:off x="783433" y="3352458"/>
            <a:ext cx="621506" cy="2223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 gauche 41">
            <a:extLst>
              <a:ext uri="{FF2B5EF4-FFF2-40B4-BE49-F238E27FC236}">
                <a16:creationId xmlns:a16="http://schemas.microsoft.com/office/drawing/2014/main" id="{416E3522-DEDC-5D25-26AD-250C30CE2BCE}"/>
              </a:ext>
            </a:extLst>
          </p:cNvPr>
          <p:cNvSpPr/>
          <p:nvPr/>
        </p:nvSpPr>
        <p:spPr>
          <a:xfrm rot="17693014">
            <a:off x="5814673" y="3480333"/>
            <a:ext cx="565482" cy="10523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63D9431-F4AC-1692-FD52-272E478A6D6B}"/>
              </a:ext>
            </a:extLst>
          </p:cNvPr>
          <p:cNvSpPr txBox="1"/>
          <p:nvPr/>
        </p:nvSpPr>
        <p:spPr bwMode="auto">
          <a:xfrm>
            <a:off x="381000" y="6479500"/>
            <a:ext cx="712054" cy="276999"/>
          </a:xfrm>
          <a:prstGeom prst="rect">
            <a:avLst/>
          </a:prstGeom>
          <a:noFill/>
        </p:spPr>
        <p:txBody>
          <a:bodyPr wrap="none" rtlCol="0">
            <a:spAutoFit/>
          </a:bodyPr>
          <a:lstStyle/>
          <a:p>
            <a:r>
              <a:rPr lang="fr-FR" sz="1200" dirty="0"/>
              <a:t>Fiche 9</a:t>
            </a:r>
          </a:p>
        </p:txBody>
      </p:sp>
    </p:spTree>
    <p:extLst>
      <p:ext uri="{BB962C8B-B14F-4D97-AF65-F5344CB8AC3E}">
        <p14:creationId xmlns:p14="http://schemas.microsoft.com/office/powerpoint/2010/main" val="575944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e 1">
            <a:extLst>
              <a:ext uri="{FF2B5EF4-FFF2-40B4-BE49-F238E27FC236}">
                <a16:creationId xmlns:a16="http://schemas.microsoft.com/office/drawing/2014/main" id="{9BBCC63B-7267-B78E-FB7B-465B442487F8}"/>
              </a:ext>
            </a:extLst>
          </p:cNvPr>
          <p:cNvGrpSpPr/>
          <p:nvPr/>
        </p:nvGrpSpPr>
        <p:grpSpPr>
          <a:xfrm>
            <a:off x="773150" y="1491805"/>
            <a:ext cx="7327900" cy="2632840"/>
            <a:chOff x="5862" y="2546796"/>
            <a:chExt cx="9144000" cy="3211386"/>
          </a:xfrm>
        </p:grpSpPr>
        <p:pic>
          <p:nvPicPr>
            <p:cNvPr id="4" name="Image 5"/>
            <p:cNvPicPr>
              <a:picLocks noChangeAspect="1"/>
            </p:cNvPicPr>
            <p:nvPr/>
          </p:nvPicPr>
          <p:blipFill rotWithShape="1">
            <a:blip r:embed="rId2"/>
            <a:srcRect t="11314"/>
            <a:stretch/>
          </p:blipFill>
          <p:spPr bwMode="auto">
            <a:xfrm>
              <a:off x="5862" y="2926791"/>
              <a:ext cx="9144000" cy="2705659"/>
            </a:xfrm>
            <a:prstGeom prst="rect">
              <a:avLst/>
            </a:prstGeom>
          </p:spPr>
        </p:pic>
        <p:sp>
          <p:nvSpPr>
            <p:cNvPr id="6" name="Rectangle 12"/>
            <p:cNvSpPr/>
            <p:nvPr/>
          </p:nvSpPr>
          <p:spPr bwMode="auto">
            <a:xfrm>
              <a:off x="1968843" y="2570205"/>
              <a:ext cx="864973" cy="181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3"/>
            <p:cNvSpPr/>
            <p:nvPr/>
          </p:nvSpPr>
          <p:spPr bwMode="auto">
            <a:xfrm>
              <a:off x="589456" y="2546796"/>
              <a:ext cx="1051771" cy="204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0" name="Rectangle 15"/>
            <p:cNvSpPr/>
            <p:nvPr/>
          </p:nvSpPr>
          <p:spPr bwMode="auto">
            <a:xfrm>
              <a:off x="1458686" y="2546796"/>
              <a:ext cx="574938" cy="204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pic>
          <p:nvPicPr>
            <p:cNvPr id="12" name="Image 11">
              <a:extLst>
                <a:ext uri="{FF2B5EF4-FFF2-40B4-BE49-F238E27FC236}">
                  <a16:creationId xmlns:a16="http://schemas.microsoft.com/office/drawing/2014/main" id="{B31DE1F4-32B0-454E-8FDD-5FD2463E6ECC}"/>
                </a:ext>
              </a:extLst>
            </p:cNvPr>
            <p:cNvPicPr>
              <a:picLocks noChangeAspect="1"/>
            </p:cNvPicPr>
            <p:nvPr/>
          </p:nvPicPr>
          <p:blipFill>
            <a:blip r:embed="rId3"/>
            <a:stretch>
              <a:fillRect/>
            </a:stretch>
          </p:blipFill>
          <p:spPr bwMode="auto">
            <a:xfrm>
              <a:off x="3964419" y="4770799"/>
              <a:ext cx="1376694" cy="987383"/>
            </a:xfrm>
            <a:prstGeom prst="rect">
              <a:avLst/>
            </a:prstGeom>
          </p:spPr>
        </p:pic>
      </p:grpSp>
      <p:sp>
        <p:nvSpPr>
          <p:cNvPr id="5" name="Text Box 3"/>
          <p:cNvSpPr>
            <a:spLocks/>
          </p:cNvSpPr>
          <p:nvPr/>
        </p:nvSpPr>
        <p:spPr bwMode="auto">
          <a:xfrm>
            <a:off x="611560" y="1198894"/>
            <a:ext cx="8045449" cy="586957"/>
          </a:xfrm>
          <a:prstGeom prst="rect">
            <a:avLst/>
          </a:prstGeom>
          <a:noFill/>
          <a:ln w="9525">
            <a:noFill/>
            <a:round/>
            <a:headEnd/>
            <a:tailEnd/>
          </a:ln>
        </p:spPr>
        <p:txBody>
          <a:bodyPr lIns="90000" tIns="46800" rIns="90000" bIns="46800">
            <a:spAutoFit/>
          </a:bodyPr>
          <a:lstStyle/>
          <a:p>
            <a:pPr>
              <a:spcBef>
                <a:spcPts val="1250"/>
              </a:spcBef>
              <a:buFont typeface="Comic Sans MS"/>
              <a:buNone/>
              <a:defRPr/>
            </a:pPr>
            <a:r>
              <a:rPr lang="fr-FR" sz="1600" dirty="0">
                <a:solidFill>
                  <a:srgbClr val="000000"/>
                </a:solidFill>
                <a:latin typeface="Arial"/>
                <a:cs typeface="Arial"/>
              </a:rPr>
              <a:t>Possibilité de saisir un avis favorable pour un élève de 3</a:t>
            </a:r>
            <a:r>
              <a:rPr lang="fr-FR" sz="1600" baseline="30000" dirty="0">
                <a:solidFill>
                  <a:srgbClr val="000000"/>
                </a:solidFill>
                <a:latin typeface="Arial"/>
                <a:cs typeface="Arial"/>
              </a:rPr>
              <a:t>e</a:t>
            </a:r>
            <a:r>
              <a:rPr lang="fr-FR" sz="1600" dirty="0">
                <a:solidFill>
                  <a:srgbClr val="000000"/>
                </a:solidFill>
                <a:latin typeface="Arial"/>
                <a:cs typeface="Arial"/>
              </a:rPr>
              <a:t> Prépa-Métiers sur </a:t>
            </a:r>
            <a:r>
              <a:rPr lang="fr-FR" sz="1600" b="1" dirty="0">
                <a:solidFill>
                  <a:srgbClr val="000000"/>
                </a:solidFill>
                <a:latin typeface="Arial"/>
                <a:cs typeface="Arial"/>
              </a:rPr>
              <a:t>1 seul vœu </a:t>
            </a:r>
            <a:r>
              <a:rPr lang="fr-FR" sz="1600" dirty="0">
                <a:solidFill>
                  <a:srgbClr val="000000"/>
                </a:solidFill>
                <a:latin typeface="Arial"/>
                <a:cs typeface="Arial"/>
              </a:rPr>
              <a:t>par élève pour une formation de la voie professionnelle (hors commissions).</a:t>
            </a:r>
            <a:endParaRPr sz="1600" dirty="0"/>
          </a:p>
        </p:txBody>
      </p:sp>
      <p:sp>
        <p:nvSpPr>
          <p:cNvPr id="7" name="Titre 1"/>
          <p:cNvSpPr>
            <a:spLocks noGrp="1"/>
          </p:cNvSpPr>
          <p:nvPr>
            <p:ph type="title"/>
          </p:nvPr>
        </p:nvSpPr>
        <p:spPr bwMode="auto">
          <a:xfrm>
            <a:off x="827584" y="188640"/>
            <a:ext cx="7814766" cy="417949"/>
          </a:xfrm>
        </p:spPr>
        <p:txBody>
          <a:bodyPr/>
          <a:lstStyle/>
          <a:p>
            <a:pPr>
              <a:defRPr/>
            </a:pPr>
            <a:r>
              <a:rPr lang="fr-FR" dirty="0"/>
              <a:t>Saisie avis Chef d’Etablissement - Palier 3</a:t>
            </a:r>
            <a:r>
              <a:rPr lang="fr-FR" baseline="30000" dirty="0"/>
              <a:t>e</a:t>
            </a:r>
            <a:r>
              <a:rPr lang="fr-FR" dirty="0"/>
              <a:t> </a:t>
            </a:r>
          </a:p>
        </p:txBody>
      </p:sp>
      <p:sp>
        <p:nvSpPr>
          <p:cNvPr id="13"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47</a:t>
            </a:fld>
            <a:endParaRPr lang="fr-FR" sz="800" dirty="0">
              <a:latin typeface="+mj-lt"/>
            </a:endParaRPr>
          </a:p>
        </p:txBody>
      </p:sp>
      <p:sp>
        <p:nvSpPr>
          <p:cNvPr id="8" name="Text Box 3">
            <a:extLst>
              <a:ext uri="{FF2B5EF4-FFF2-40B4-BE49-F238E27FC236}">
                <a16:creationId xmlns:a16="http://schemas.microsoft.com/office/drawing/2014/main" id="{EC1BBF8B-4569-042A-124C-B86D96017DA9}"/>
              </a:ext>
            </a:extLst>
          </p:cNvPr>
          <p:cNvSpPr>
            <a:spLocks/>
          </p:cNvSpPr>
          <p:nvPr/>
        </p:nvSpPr>
        <p:spPr bwMode="auto">
          <a:xfrm>
            <a:off x="466725" y="4226910"/>
            <a:ext cx="8175625" cy="586957"/>
          </a:xfrm>
          <a:prstGeom prst="rect">
            <a:avLst/>
          </a:prstGeom>
          <a:noFill/>
          <a:ln w="9525">
            <a:noFill/>
            <a:round/>
            <a:headEnd/>
            <a:tailEnd/>
          </a:ln>
        </p:spPr>
        <p:txBody>
          <a:bodyPr wrap="square" lIns="90000" tIns="46800" rIns="90000" bIns="46800">
            <a:spAutoFit/>
          </a:bodyPr>
          <a:lstStyle/>
          <a:p>
            <a:pPr>
              <a:spcBef>
                <a:spcPts val="1250"/>
              </a:spcBef>
              <a:buFont typeface="Comic Sans MS"/>
              <a:buNone/>
              <a:defRPr/>
            </a:pPr>
            <a:r>
              <a:rPr lang="fr-FR" sz="1600" dirty="0"/>
              <a:t>Il est également possible de saisir un avis Favorable 3</a:t>
            </a:r>
            <a:r>
              <a:rPr lang="fr-FR" sz="1600" baseline="30000" dirty="0"/>
              <a:t>e</a:t>
            </a:r>
            <a:r>
              <a:rPr lang="fr-FR" sz="1600" dirty="0"/>
              <a:t> SEGPA sur les CAP Prioritaires (réservés aux élèves de SEGPA).</a:t>
            </a:r>
            <a:endParaRPr lang="fr-FR" sz="1600" dirty="0">
              <a:solidFill>
                <a:srgbClr val="000000"/>
              </a:solidFill>
              <a:latin typeface="Arial"/>
              <a:cs typeface="Arial"/>
            </a:endParaRPr>
          </a:p>
        </p:txBody>
      </p:sp>
      <p:pic>
        <p:nvPicPr>
          <p:cNvPr id="19" name="Image 18">
            <a:extLst>
              <a:ext uri="{FF2B5EF4-FFF2-40B4-BE49-F238E27FC236}">
                <a16:creationId xmlns:a16="http://schemas.microsoft.com/office/drawing/2014/main" id="{1F254417-5E7B-6061-AE73-E2FB0CDDC77A}"/>
              </a:ext>
            </a:extLst>
          </p:cNvPr>
          <p:cNvPicPr>
            <a:picLocks noChangeAspect="1"/>
          </p:cNvPicPr>
          <p:nvPr/>
        </p:nvPicPr>
        <p:blipFill rotWithShape="1">
          <a:blip r:embed="rId4"/>
          <a:srcRect t="50000"/>
          <a:stretch/>
        </p:blipFill>
        <p:spPr>
          <a:xfrm>
            <a:off x="822960" y="4879112"/>
            <a:ext cx="7498080" cy="1124210"/>
          </a:xfrm>
          <a:prstGeom prst="rect">
            <a:avLst/>
          </a:prstGeom>
        </p:spPr>
      </p:pic>
      <p:sp>
        <p:nvSpPr>
          <p:cNvPr id="20" name="ZoneTexte 19">
            <a:extLst>
              <a:ext uri="{FF2B5EF4-FFF2-40B4-BE49-F238E27FC236}">
                <a16:creationId xmlns:a16="http://schemas.microsoft.com/office/drawing/2014/main" id="{4C29F22A-4F4B-A00D-3CFE-DC297F203EB7}"/>
              </a:ext>
            </a:extLst>
          </p:cNvPr>
          <p:cNvSpPr txBox="1"/>
          <p:nvPr/>
        </p:nvSpPr>
        <p:spPr>
          <a:xfrm>
            <a:off x="619574" y="616998"/>
            <a:ext cx="7912866" cy="584775"/>
          </a:xfrm>
          <a:prstGeom prst="rect">
            <a:avLst/>
          </a:prstGeom>
          <a:noFill/>
        </p:spPr>
        <p:txBody>
          <a:bodyPr wrap="square" rtlCol="0">
            <a:spAutoFit/>
          </a:bodyPr>
          <a:lstStyle/>
          <a:p>
            <a:r>
              <a:rPr lang="fr-FR" sz="1600" dirty="0"/>
              <a:t>En fonction de l’origine de l’élève et/ou du code vœu saisi, un avis CE d’origine sera à saisir.</a:t>
            </a:r>
          </a:p>
        </p:txBody>
      </p:sp>
      <p:sp>
        <p:nvSpPr>
          <p:cNvPr id="17" name="ZoneTexte 16">
            <a:extLst>
              <a:ext uri="{FF2B5EF4-FFF2-40B4-BE49-F238E27FC236}">
                <a16:creationId xmlns:a16="http://schemas.microsoft.com/office/drawing/2014/main" id="{D37DB140-D0B1-61DE-1612-68BA6B3FE81C}"/>
              </a:ext>
            </a:extLst>
          </p:cNvPr>
          <p:cNvSpPr txBox="1"/>
          <p:nvPr/>
        </p:nvSpPr>
        <p:spPr>
          <a:xfrm>
            <a:off x="466725" y="6004391"/>
            <a:ext cx="4572000" cy="369332"/>
          </a:xfrm>
          <a:prstGeom prst="rect">
            <a:avLst/>
          </a:prstGeom>
          <a:noFill/>
        </p:spPr>
        <p:txBody>
          <a:bodyPr wrap="square">
            <a:spAutoFit/>
          </a:bodyPr>
          <a:lstStyle/>
          <a:p>
            <a:r>
              <a:rPr lang="fr-FR" dirty="0"/>
              <a:t>Par défaut, saisir « Aucun Avis ».</a:t>
            </a:r>
          </a:p>
        </p:txBody>
      </p:sp>
      <p:sp>
        <p:nvSpPr>
          <p:cNvPr id="3" name="ZoneTexte 2">
            <a:extLst>
              <a:ext uri="{FF2B5EF4-FFF2-40B4-BE49-F238E27FC236}">
                <a16:creationId xmlns:a16="http://schemas.microsoft.com/office/drawing/2014/main" id="{ABA47779-A545-E94F-643C-8B2FEA418074}"/>
              </a:ext>
            </a:extLst>
          </p:cNvPr>
          <p:cNvSpPr txBox="1"/>
          <p:nvPr/>
        </p:nvSpPr>
        <p:spPr bwMode="auto">
          <a:xfrm>
            <a:off x="381000" y="6479500"/>
            <a:ext cx="1143262" cy="276999"/>
          </a:xfrm>
          <a:prstGeom prst="rect">
            <a:avLst/>
          </a:prstGeom>
          <a:noFill/>
        </p:spPr>
        <p:txBody>
          <a:bodyPr wrap="none" rtlCol="0">
            <a:spAutoFit/>
          </a:bodyPr>
          <a:lstStyle/>
          <a:p>
            <a:r>
              <a:rPr lang="fr-FR" sz="1200" dirty="0"/>
              <a:t>Fiches 9 &amp; 17</a:t>
            </a:r>
          </a:p>
        </p:txBody>
      </p:sp>
    </p:spTree>
    <p:extLst>
      <p:ext uri="{BB962C8B-B14F-4D97-AF65-F5344CB8AC3E}">
        <p14:creationId xmlns:p14="http://schemas.microsoft.com/office/powerpoint/2010/main" val="1704618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1"/>
          <p:cNvSpPr>
            <a:spLocks noGrp="1"/>
          </p:cNvSpPr>
          <p:nvPr>
            <p:ph type="title"/>
          </p:nvPr>
        </p:nvSpPr>
        <p:spPr bwMode="auto">
          <a:xfrm>
            <a:off x="827255" y="188640"/>
            <a:ext cx="8316745" cy="417949"/>
          </a:xfrm>
        </p:spPr>
        <p:txBody>
          <a:bodyPr/>
          <a:lstStyle/>
          <a:p>
            <a:pPr>
              <a:defRPr/>
            </a:pPr>
            <a:r>
              <a:rPr lang="fr-FR" sz="2200" dirty="0"/>
              <a:t>Saisie avis Chef d’Etablissement - Palier 2</a:t>
            </a:r>
            <a:r>
              <a:rPr lang="fr-FR" sz="2200" baseline="30000" dirty="0"/>
              <a:t>de</a:t>
            </a:r>
          </a:p>
        </p:txBody>
      </p:sp>
      <p:sp>
        <p:nvSpPr>
          <p:cNvPr id="13"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48</a:t>
            </a:fld>
            <a:endParaRPr lang="fr-FR" sz="800" dirty="0">
              <a:latin typeface="+mj-lt"/>
            </a:endParaRPr>
          </a:p>
        </p:txBody>
      </p:sp>
      <p:pic>
        <p:nvPicPr>
          <p:cNvPr id="3" name="Image 2">
            <a:extLst>
              <a:ext uri="{FF2B5EF4-FFF2-40B4-BE49-F238E27FC236}">
                <a16:creationId xmlns:a16="http://schemas.microsoft.com/office/drawing/2014/main" id="{DF0B8520-4080-3C4F-CBA2-7B800B8CBD71}"/>
              </a:ext>
            </a:extLst>
          </p:cNvPr>
          <p:cNvPicPr>
            <a:picLocks noChangeAspect="1"/>
          </p:cNvPicPr>
          <p:nvPr/>
        </p:nvPicPr>
        <p:blipFill rotWithShape="1">
          <a:blip r:embed="rId2"/>
          <a:srcRect t="62437"/>
          <a:stretch/>
        </p:blipFill>
        <p:spPr bwMode="auto">
          <a:xfrm>
            <a:off x="827255" y="2848884"/>
            <a:ext cx="7273795" cy="994270"/>
          </a:xfrm>
          <a:prstGeom prst="rect">
            <a:avLst/>
          </a:prstGeom>
          <a:ln w="19050">
            <a:solidFill>
              <a:srgbClr val="FF0000"/>
            </a:solidFill>
          </a:ln>
        </p:spPr>
      </p:pic>
      <p:sp>
        <p:nvSpPr>
          <p:cNvPr id="8" name="Text Box 3">
            <a:extLst>
              <a:ext uri="{FF2B5EF4-FFF2-40B4-BE49-F238E27FC236}">
                <a16:creationId xmlns:a16="http://schemas.microsoft.com/office/drawing/2014/main" id="{EC1BBF8B-4569-042A-124C-B86D96017DA9}"/>
              </a:ext>
            </a:extLst>
          </p:cNvPr>
          <p:cNvSpPr>
            <a:spLocks/>
          </p:cNvSpPr>
          <p:nvPr/>
        </p:nvSpPr>
        <p:spPr bwMode="auto">
          <a:xfrm>
            <a:off x="466725" y="1621858"/>
            <a:ext cx="8175625" cy="833178"/>
          </a:xfrm>
          <a:prstGeom prst="rect">
            <a:avLst/>
          </a:prstGeom>
          <a:noFill/>
          <a:ln w="9525">
            <a:noFill/>
            <a:round/>
            <a:headEnd/>
            <a:tailEnd/>
          </a:ln>
        </p:spPr>
        <p:txBody>
          <a:bodyPr wrap="square" lIns="90000" tIns="46800" rIns="90000" bIns="46800">
            <a:spAutoFit/>
          </a:bodyPr>
          <a:lstStyle/>
          <a:p>
            <a:pPr>
              <a:spcBef>
                <a:spcPts val="1250"/>
              </a:spcBef>
              <a:buFont typeface="Comic Sans MS"/>
              <a:buNone/>
              <a:defRPr/>
            </a:pPr>
            <a:r>
              <a:rPr lang="fr-FR" sz="1600" dirty="0"/>
              <a:t>Sur proposition du conseil de classe, le chef d’établissement peut attribuer un  « </a:t>
            </a:r>
            <a:r>
              <a:rPr lang="fr-FR" sz="1600" b="1" dirty="0"/>
              <a:t>Avis favorable Familles de métiers </a:t>
            </a:r>
            <a:r>
              <a:rPr lang="fr-FR" sz="1600" dirty="0"/>
              <a:t>» sur 1 ou plusieurs des spécialités de Bac pro correspondant à la famille de métiers ou à la seconde commune Métiers du cuir.</a:t>
            </a:r>
            <a:endParaRPr lang="fr-FR" sz="1600" dirty="0">
              <a:solidFill>
                <a:srgbClr val="000000"/>
              </a:solidFill>
              <a:latin typeface="Arial"/>
              <a:cs typeface="Arial"/>
            </a:endParaRPr>
          </a:p>
        </p:txBody>
      </p:sp>
      <p:sp>
        <p:nvSpPr>
          <p:cNvPr id="14" name="ZoneTexte 13">
            <a:extLst>
              <a:ext uri="{FF2B5EF4-FFF2-40B4-BE49-F238E27FC236}">
                <a16:creationId xmlns:a16="http://schemas.microsoft.com/office/drawing/2014/main" id="{3E797682-4DC4-F0A4-B378-D42B8EEBDF31}"/>
              </a:ext>
            </a:extLst>
          </p:cNvPr>
          <p:cNvSpPr txBox="1"/>
          <p:nvPr/>
        </p:nvSpPr>
        <p:spPr>
          <a:xfrm>
            <a:off x="371825" y="4390977"/>
            <a:ext cx="8404225" cy="1754326"/>
          </a:xfrm>
          <a:prstGeom prst="rect">
            <a:avLst/>
          </a:prstGeom>
          <a:noFill/>
        </p:spPr>
        <p:txBody>
          <a:bodyPr wrap="square" rtlCol="0">
            <a:spAutoFit/>
          </a:bodyPr>
          <a:lstStyle/>
          <a:p>
            <a:r>
              <a:rPr lang="fr-FR" dirty="0"/>
              <a:t>Un avis Favorable Terminale CAP vers 1</a:t>
            </a:r>
            <a:r>
              <a:rPr lang="fr-FR" baseline="30000" dirty="0"/>
              <a:t>er</a:t>
            </a:r>
            <a:r>
              <a:rPr lang="fr-FR" dirty="0"/>
              <a:t> Professionnelle sera également proposé dans le menu déroulant.</a:t>
            </a:r>
          </a:p>
          <a:p>
            <a:endParaRPr lang="fr-FR" dirty="0"/>
          </a:p>
          <a:p>
            <a:r>
              <a:rPr lang="fr-FR" dirty="0"/>
              <a:t>Par défaut, saisir « Aucun Avis ».</a:t>
            </a:r>
          </a:p>
          <a:p>
            <a:endParaRPr lang="fr-FR" dirty="0"/>
          </a:p>
          <a:p>
            <a:r>
              <a:rPr lang="fr-FR" dirty="0"/>
              <a:t>Des avis de redoublement sont également proposés .</a:t>
            </a:r>
          </a:p>
        </p:txBody>
      </p:sp>
      <p:sp>
        <p:nvSpPr>
          <p:cNvPr id="15" name="ZoneTexte 14">
            <a:extLst>
              <a:ext uri="{FF2B5EF4-FFF2-40B4-BE49-F238E27FC236}">
                <a16:creationId xmlns:a16="http://schemas.microsoft.com/office/drawing/2014/main" id="{DEC74B3D-EE5A-C044-2C30-E69D0147C15A}"/>
              </a:ext>
            </a:extLst>
          </p:cNvPr>
          <p:cNvSpPr txBox="1"/>
          <p:nvPr/>
        </p:nvSpPr>
        <p:spPr bwMode="auto">
          <a:xfrm>
            <a:off x="466725" y="862108"/>
            <a:ext cx="8065715" cy="584775"/>
          </a:xfrm>
          <a:prstGeom prst="rect">
            <a:avLst/>
          </a:prstGeom>
          <a:noFill/>
        </p:spPr>
        <p:txBody>
          <a:bodyPr wrap="square" rtlCol="0">
            <a:spAutoFit/>
          </a:bodyPr>
          <a:lstStyle/>
          <a:p>
            <a:r>
              <a:rPr lang="fr-FR" sz="1600" dirty="0"/>
              <a:t>En fonction de l’origine de l’élève et/ou du code vœu saisi, un avis CE d’origine sera à saisir.</a:t>
            </a:r>
          </a:p>
        </p:txBody>
      </p:sp>
      <p:sp>
        <p:nvSpPr>
          <p:cNvPr id="2" name="ZoneTexte 1">
            <a:extLst>
              <a:ext uri="{FF2B5EF4-FFF2-40B4-BE49-F238E27FC236}">
                <a16:creationId xmlns:a16="http://schemas.microsoft.com/office/drawing/2014/main" id="{3FC5FD98-8E9B-27D1-A486-DC3879698EA2}"/>
              </a:ext>
            </a:extLst>
          </p:cNvPr>
          <p:cNvSpPr txBox="1"/>
          <p:nvPr/>
        </p:nvSpPr>
        <p:spPr bwMode="auto">
          <a:xfrm>
            <a:off x="381000" y="6479500"/>
            <a:ext cx="1143262" cy="276999"/>
          </a:xfrm>
          <a:prstGeom prst="rect">
            <a:avLst/>
          </a:prstGeom>
          <a:noFill/>
        </p:spPr>
        <p:txBody>
          <a:bodyPr wrap="none" rtlCol="0">
            <a:spAutoFit/>
          </a:bodyPr>
          <a:lstStyle/>
          <a:p>
            <a:r>
              <a:rPr lang="fr-FR" sz="1200" dirty="0"/>
              <a:t>Fiches 9 &amp; 17</a:t>
            </a:r>
          </a:p>
        </p:txBody>
      </p:sp>
    </p:spTree>
    <p:extLst>
      <p:ext uri="{BB962C8B-B14F-4D97-AF65-F5344CB8AC3E}">
        <p14:creationId xmlns:p14="http://schemas.microsoft.com/office/powerpoint/2010/main" val="2881800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1"/>
          <p:cNvSpPr>
            <a:spLocks noGrp="1"/>
          </p:cNvSpPr>
          <p:nvPr>
            <p:ph type="title"/>
          </p:nvPr>
        </p:nvSpPr>
        <p:spPr bwMode="auto">
          <a:xfrm>
            <a:off x="827255" y="188640"/>
            <a:ext cx="8316745" cy="417949"/>
          </a:xfrm>
        </p:spPr>
        <p:txBody>
          <a:bodyPr/>
          <a:lstStyle/>
          <a:p>
            <a:pPr>
              <a:defRPr/>
            </a:pPr>
            <a:r>
              <a:rPr lang="fr-FR" sz="2200" dirty="0"/>
              <a:t>Contrôle et modification des vœux</a:t>
            </a:r>
            <a:endParaRPr lang="fr-FR" sz="2200" baseline="30000" dirty="0"/>
          </a:p>
        </p:txBody>
      </p:sp>
      <p:sp>
        <p:nvSpPr>
          <p:cNvPr id="13"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49</a:t>
            </a:fld>
            <a:endParaRPr lang="fr-FR" sz="800" dirty="0">
              <a:latin typeface="+mj-lt"/>
            </a:endParaRPr>
          </a:p>
        </p:txBody>
      </p:sp>
      <p:grpSp>
        <p:nvGrpSpPr>
          <p:cNvPr id="6" name="Groupe 5">
            <a:extLst>
              <a:ext uri="{FF2B5EF4-FFF2-40B4-BE49-F238E27FC236}">
                <a16:creationId xmlns:a16="http://schemas.microsoft.com/office/drawing/2014/main" id="{36235B9C-8B2E-6DEA-8F37-EC3B15A3502F}"/>
              </a:ext>
            </a:extLst>
          </p:cNvPr>
          <p:cNvGrpSpPr/>
          <p:nvPr/>
        </p:nvGrpSpPr>
        <p:grpSpPr>
          <a:xfrm>
            <a:off x="533439" y="1432560"/>
            <a:ext cx="8077122" cy="3915734"/>
            <a:chOff x="533439" y="1127760"/>
            <a:chExt cx="8077122" cy="3915734"/>
          </a:xfrm>
        </p:grpSpPr>
        <p:pic>
          <p:nvPicPr>
            <p:cNvPr id="4" name="Image 3">
              <a:extLst>
                <a:ext uri="{FF2B5EF4-FFF2-40B4-BE49-F238E27FC236}">
                  <a16:creationId xmlns:a16="http://schemas.microsoft.com/office/drawing/2014/main" id="{E455E05E-56C2-103E-72C5-4E49B80D3687}"/>
                </a:ext>
              </a:extLst>
            </p:cNvPr>
            <p:cNvPicPr>
              <a:picLocks noChangeAspect="1"/>
            </p:cNvPicPr>
            <p:nvPr/>
          </p:nvPicPr>
          <p:blipFill>
            <a:blip r:embed="rId2"/>
            <a:stretch>
              <a:fillRect/>
            </a:stretch>
          </p:blipFill>
          <p:spPr>
            <a:xfrm>
              <a:off x="533439" y="1127760"/>
              <a:ext cx="8077122" cy="3915734"/>
            </a:xfrm>
            <a:prstGeom prst="rect">
              <a:avLst/>
            </a:prstGeom>
          </p:spPr>
        </p:pic>
        <p:sp>
          <p:nvSpPr>
            <p:cNvPr id="5" name="Rectangle 4">
              <a:extLst>
                <a:ext uri="{FF2B5EF4-FFF2-40B4-BE49-F238E27FC236}">
                  <a16:creationId xmlns:a16="http://schemas.microsoft.com/office/drawing/2014/main" id="{7FA5084F-3ACE-0B29-E978-A252831E5022}"/>
                </a:ext>
              </a:extLst>
            </p:cNvPr>
            <p:cNvSpPr/>
            <p:nvPr/>
          </p:nvSpPr>
          <p:spPr>
            <a:xfrm>
              <a:off x="1226820" y="4869180"/>
              <a:ext cx="1013460" cy="17431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ZoneTexte 8">
            <a:extLst>
              <a:ext uri="{FF2B5EF4-FFF2-40B4-BE49-F238E27FC236}">
                <a16:creationId xmlns:a16="http://schemas.microsoft.com/office/drawing/2014/main" id="{B8678934-7009-0D72-6679-4D279AD17116}"/>
              </a:ext>
            </a:extLst>
          </p:cNvPr>
          <p:cNvSpPr txBox="1"/>
          <p:nvPr/>
        </p:nvSpPr>
        <p:spPr>
          <a:xfrm>
            <a:off x="643681" y="727187"/>
            <a:ext cx="7856638" cy="584775"/>
          </a:xfrm>
          <a:prstGeom prst="rect">
            <a:avLst/>
          </a:prstGeom>
          <a:noFill/>
        </p:spPr>
        <p:txBody>
          <a:bodyPr wrap="none" rtlCol="0">
            <a:spAutoFit/>
          </a:bodyPr>
          <a:lstStyle/>
          <a:p>
            <a:r>
              <a:rPr lang="fr-FR" sz="1600" dirty="0"/>
              <a:t>Après avoir saisi les vœux ou après avoir récupéré les vœux des familles,</a:t>
            </a:r>
          </a:p>
          <a:p>
            <a:r>
              <a:rPr lang="fr-FR" sz="1600" dirty="0"/>
              <a:t>Vous pouvez modifier l’ordre, supprimer le vœu ou ajouter / modifier les avis.</a:t>
            </a:r>
          </a:p>
        </p:txBody>
      </p:sp>
      <p:sp>
        <p:nvSpPr>
          <p:cNvPr id="10" name="ZoneTexte 9">
            <a:extLst>
              <a:ext uri="{FF2B5EF4-FFF2-40B4-BE49-F238E27FC236}">
                <a16:creationId xmlns:a16="http://schemas.microsoft.com/office/drawing/2014/main" id="{F866792C-DC60-E72E-09FD-E01A77D5929E}"/>
              </a:ext>
            </a:extLst>
          </p:cNvPr>
          <p:cNvSpPr txBox="1"/>
          <p:nvPr/>
        </p:nvSpPr>
        <p:spPr>
          <a:xfrm>
            <a:off x="1477827" y="5434641"/>
            <a:ext cx="6571030" cy="338554"/>
          </a:xfrm>
          <a:prstGeom prst="rect">
            <a:avLst/>
          </a:prstGeom>
          <a:noFill/>
        </p:spPr>
        <p:txBody>
          <a:bodyPr wrap="none" rtlCol="0">
            <a:spAutoFit/>
          </a:bodyPr>
          <a:lstStyle/>
          <a:p>
            <a:r>
              <a:rPr lang="fr-FR" sz="1600" dirty="0"/>
              <a:t>Ne faites aucune modification sans une trace écrite des parents.</a:t>
            </a:r>
          </a:p>
        </p:txBody>
      </p:sp>
      <p:pic>
        <p:nvPicPr>
          <p:cNvPr id="11" name="Image 10">
            <a:extLst>
              <a:ext uri="{FF2B5EF4-FFF2-40B4-BE49-F238E27FC236}">
                <a16:creationId xmlns:a16="http://schemas.microsoft.com/office/drawing/2014/main" id="{6096D637-71FA-873E-F038-A5B9CC588360}"/>
              </a:ext>
            </a:extLst>
          </p:cNvPr>
          <p:cNvPicPr>
            <a:picLocks noChangeAspect="1"/>
          </p:cNvPicPr>
          <p:nvPr/>
        </p:nvPicPr>
        <p:blipFill>
          <a:blip r:embed="rId3"/>
          <a:stretch/>
        </p:blipFill>
        <p:spPr bwMode="auto">
          <a:xfrm>
            <a:off x="935995" y="5403009"/>
            <a:ext cx="455140" cy="401817"/>
          </a:xfrm>
          <a:prstGeom prst="rect">
            <a:avLst/>
          </a:prstGeom>
        </p:spPr>
      </p:pic>
      <p:sp>
        <p:nvSpPr>
          <p:cNvPr id="2" name="ZoneTexte 1">
            <a:extLst>
              <a:ext uri="{FF2B5EF4-FFF2-40B4-BE49-F238E27FC236}">
                <a16:creationId xmlns:a16="http://schemas.microsoft.com/office/drawing/2014/main" id="{E08582E7-6172-3873-2DE0-1497F780C617}"/>
              </a:ext>
            </a:extLst>
          </p:cNvPr>
          <p:cNvSpPr txBox="1"/>
          <p:nvPr/>
        </p:nvSpPr>
        <p:spPr bwMode="auto">
          <a:xfrm>
            <a:off x="381000" y="6479500"/>
            <a:ext cx="712054" cy="276999"/>
          </a:xfrm>
          <a:prstGeom prst="rect">
            <a:avLst/>
          </a:prstGeom>
          <a:noFill/>
        </p:spPr>
        <p:txBody>
          <a:bodyPr wrap="none" rtlCol="0">
            <a:spAutoFit/>
          </a:bodyPr>
          <a:lstStyle/>
          <a:p>
            <a:r>
              <a:rPr lang="fr-FR" sz="1200" dirty="0"/>
              <a:t>Fiche 9</a:t>
            </a:r>
          </a:p>
        </p:txBody>
      </p:sp>
      <p:sp>
        <p:nvSpPr>
          <p:cNvPr id="3" name="ZoneTexte 2">
            <a:extLst>
              <a:ext uri="{FF2B5EF4-FFF2-40B4-BE49-F238E27FC236}">
                <a16:creationId xmlns:a16="http://schemas.microsoft.com/office/drawing/2014/main" id="{0076839B-CFB3-209E-BEFF-8AC5E0DB58B5}"/>
              </a:ext>
            </a:extLst>
          </p:cNvPr>
          <p:cNvSpPr txBox="1"/>
          <p:nvPr/>
        </p:nvSpPr>
        <p:spPr bwMode="auto">
          <a:xfrm>
            <a:off x="843255" y="5937951"/>
            <a:ext cx="7457491" cy="338554"/>
          </a:xfrm>
          <a:prstGeom prst="rect">
            <a:avLst/>
          </a:prstGeom>
          <a:noFill/>
        </p:spPr>
        <p:txBody>
          <a:bodyPr wrap="none" rtlCol="0">
            <a:spAutoFit/>
          </a:bodyPr>
          <a:lstStyle/>
          <a:p>
            <a:r>
              <a:rPr lang="fr-FR" sz="1600" dirty="0"/>
              <a:t>Pour toutes modifications, un mail est envoyé aux familles utilisant le SLA</a:t>
            </a:r>
          </a:p>
        </p:txBody>
      </p:sp>
    </p:spTree>
    <p:extLst>
      <p:ext uri="{BB962C8B-B14F-4D97-AF65-F5344CB8AC3E}">
        <p14:creationId xmlns:p14="http://schemas.microsoft.com/office/powerpoint/2010/main" val="71029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5</a:t>
            </a:fld>
            <a:endParaRPr lang="fr-FR" dirty="0">
              <a:solidFill>
                <a:srgbClr val="000000"/>
              </a:solidFill>
            </a:endParaRPr>
          </a:p>
        </p:txBody>
      </p:sp>
      <p:sp>
        <p:nvSpPr>
          <p:cNvPr id="13" name="ZoneTexte 12"/>
          <p:cNvSpPr txBox="1"/>
          <p:nvPr/>
        </p:nvSpPr>
        <p:spPr>
          <a:xfrm>
            <a:off x="348046" y="1946915"/>
            <a:ext cx="8460827" cy="3785652"/>
          </a:xfrm>
          <a:prstGeom prst="rect">
            <a:avLst/>
          </a:prstGeom>
          <a:solidFill>
            <a:schemeClr val="bg1"/>
          </a:solidFill>
        </p:spPr>
        <p:txBody>
          <a:bodyPr wrap="square" rtlCol="0">
            <a:spAutoFit/>
          </a:bodyPr>
          <a:lstStyle/>
          <a:p>
            <a:pPr marL="361950" indent="-361950" defTabSz="914400" rtl="0">
              <a:buFont typeface="Symbol" panose="05050102010706020507" pitchFamily="18" charset="2"/>
              <a:buChar char="Þ"/>
              <a:defRPr/>
            </a:pPr>
            <a:r>
              <a:rPr lang="fr-FR" sz="1600" b="1" dirty="0">
                <a:latin typeface="Calibri" panose="020F0502020204030204" pitchFamily="34" charset="0"/>
                <a:cs typeface="Calibri" panose="020F0502020204030204" pitchFamily="34" charset="0"/>
              </a:rPr>
              <a:t>Rendre le service accessible aux familles (Tour Principal)</a:t>
            </a:r>
            <a:endParaRPr lang="fr-FR" sz="1600" dirty="0">
              <a:latin typeface="Calibri" panose="020F0502020204030204" pitchFamily="34" charset="0"/>
              <a:cs typeface="Calibri" panose="020F0502020204030204" pitchFamily="34" charset="0"/>
            </a:endParaRPr>
          </a:p>
          <a:p>
            <a:pPr marL="361950" defTabSz="914400" rtl="0">
              <a:defRPr/>
            </a:pPr>
            <a:r>
              <a:rPr lang="fr-FR" sz="1600" dirty="0">
                <a:latin typeface="Calibri" panose="020F0502020204030204" pitchFamily="34" charset="0"/>
                <a:cs typeface="Calibri" panose="020F0502020204030204" pitchFamily="34" charset="0"/>
              </a:rPr>
              <a:t>La famille procède à l’inscription via le </a:t>
            </a:r>
            <a:r>
              <a:rPr lang="fr-FR" sz="1600" b="1" dirty="0">
                <a:latin typeface="Calibri" panose="020F0502020204030204" pitchFamily="34" charset="0"/>
                <a:cs typeface="Calibri" panose="020F0502020204030204" pitchFamily="34" charset="0"/>
              </a:rPr>
              <a:t>Service en Ligne Inscription</a:t>
            </a:r>
            <a:r>
              <a:rPr lang="fr-FR" sz="1600" dirty="0">
                <a:latin typeface="Calibri" panose="020F0502020204030204" pitchFamily="34" charset="0"/>
                <a:cs typeface="Calibri" panose="020F0502020204030204" pitchFamily="34" charset="0"/>
              </a:rPr>
              <a:t> pour l’entrée au lycée public (2GT, 2Pro et 1</a:t>
            </a:r>
            <a:r>
              <a:rPr lang="fr-FR" sz="1600" baseline="30000" dirty="0">
                <a:latin typeface="Calibri" panose="020F0502020204030204" pitchFamily="34" charset="0"/>
                <a:cs typeface="Calibri" panose="020F0502020204030204" pitchFamily="34" charset="0"/>
              </a:rPr>
              <a:t>ère</a:t>
            </a:r>
            <a:r>
              <a:rPr lang="fr-FR" sz="1600" dirty="0">
                <a:latin typeface="Calibri" panose="020F0502020204030204" pitchFamily="34" charset="0"/>
                <a:cs typeface="Calibri" panose="020F0502020204030204" pitchFamily="34" charset="0"/>
              </a:rPr>
              <a:t> CAP) comme pour l’entrée en 1</a:t>
            </a:r>
            <a:r>
              <a:rPr lang="fr-FR" sz="1600" baseline="30000" dirty="0">
                <a:latin typeface="Calibri" panose="020F0502020204030204" pitchFamily="34" charset="0"/>
                <a:cs typeface="Calibri" panose="020F0502020204030204" pitchFamily="34" charset="0"/>
              </a:rPr>
              <a:t>ère</a:t>
            </a:r>
            <a:r>
              <a:rPr lang="fr-FR" sz="1600" dirty="0">
                <a:latin typeface="Calibri" panose="020F0502020204030204" pitchFamily="34" charset="0"/>
                <a:cs typeface="Calibri" panose="020F0502020204030204" pitchFamily="34" charset="0"/>
              </a:rPr>
              <a:t> technologique et en 1</a:t>
            </a:r>
            <a:r>
              <a:rPr lang="fr-FR" sz="1600" baseline="30000" dirty="0">
                <a:latin typeface="Calibri" panose="020F0502020204030204" pitchFamily="34" charset="0"/>
                <a:cs typeface="Calibri" panose="020F0502020204030204" pitchFamily="34" charset="0"/>
              </a:rPr>
              <a:t>ère</a:t>
            </a:r>
            <a:r>
              <a:rPr lang="fr-FR" sz="1600" dirty="0">
                <a:latin typeface="Calibri" panose="020F0502020204030204" pitchFamily="34" charset="0"/>
                <a:cs typeface="Calibri" panose="020F0502020204030204" pitchFamily="34" charset="0"/>
              </a:rPr>
              <a:t> professionnelle.</a:t>
            </a:r>
          </a:p>
          <a:p>
            <a:pPr marL="285750" indent="-285750">
              <a:buFont typeface="Arial" panose="020B0604020202020204" pitchFamily="34" charset="0"/>
              <a:buChar char="•"/>
            </a:pPr>
            <a:endParaRPr lang="fr-F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600" dirty="0">
              <a:latin typeface="Calibri" panose="020F0502020204030204" pitchFamily="34" charset="0"/>
              <a:cs typeface="Calibri" panose="020F0502020204030204" pitchFamily="34" charset="0"/>
            </a:endParaRPr>
          </a:p>
          <a:p>
            <a:pPr indent="361950"/>
            <a:r>
              <a:rPr lang="fr-FR" sz="1600" dirty="0">
                <a:latin typeface="Calibri" panose="020F0502020204030204" pitchFamily="34" charset="0"/>
                <a:cs typeface="Calibri" panose="020F0502020204030204" pitchFamily="34" charset="0"/>
              </a:rPr>
              <a:t>Modalité accessible </a:t>
            </a:r>
            <a:r>
              <a:rPr lang="fr-FR" sz="1600" b="1" dirty="0">
                <a:latin typeface="Calibri" panose="020F0502020204030204" pitchFamily="34" charset="0"/>
                <a:cs typeface="Calibri" panose="020F0502020204030204" pitchFamily="34" charset="0"/>
              </a:rPr>
              <a:t>dès le 26 juin 2024 </a:t>
            </a:r>
            <a:r>
              <a:rPr lang="fr-FR" sz="1600" dirty="0">
                <a:latin typeface="Calibri" panose="020F0502020204030204" pitchFamily="34" charset="0"/>
                <a:cs typeface="Calibri" panose="020F0502020204030204" pitchFamily="34" charset="0"/>
              </a:rPr>
              <a:t>depuis le portail</a:t>
            </a:r>
            <a:r>
              <a:rPr lang="fr-FR" sz="1600" b="1" dirty="0">
                <a:latin typeface="Calibri" panose="020F0502020204030204" pitchFamily="34" charset="0"/>
                <a:cs typeface="Calibri" panose="020F0502020204030204" pitchFamily="34" charset="0"/>
              </a:rPr>
              <a:t> </a:t>
            </a:r>
            <a:r>
              <a:rPr lang="fr-FR" sz="1600" b="1" dirty="0" err="1">
                <a:latin typeface="Calibri" panose="020F0502020204030204" pitchFamily="34" charset="0"/>
                <a:cs typeface="Calibri" panose="020F0502020204030204" pitchFamily="34" charset="0"/>
              </a:rPr>
              <a:t>Educonnect</a:t>
            </a:r>
            <a:r>
              <a:rPr lang="fr-FR" sz="1600" dirty="0">
                <a:latin typeface="Calibri" panose="020F0502020204030204" pitchFamily="34" charset="0"/>
                <a:cs typeface="Calibri" panose="020F0502020204030204" pitchFamily="34" charset="0"/>
              </a:rPr>
              <a:t>.</a:t>
            </a:r>
          </a:p>
          <a:p>
            <a:pPr marL="357187"/>
            <a:endParaRPr lang="fr-FR" sz="1600" b="1" dirty="0">
              <a:latin typeface="Calibri" panose="020F0502020204030204" pitchFamily="34" charset="0"/>
              <a:cs typeface="Calibri" panose="020F0502020204030204" pitchFamily="34" charset="0"/>
            </a:endParaRPr>
          </a:p>
          <a:p>
            <a:pPr marL="357187"/>
            <a:endParaRPr lang="fr-FR" sz="1600" b="1" dirty="0">
              <a:latin typeface="Calibri" panose="020F0502020204030204" pitchFamily="34" charset="0"/>
              <a:cs typeface="Calibri" panose="020F0502020204030204" pitchFamily="34" charset="0"/>
            </a:endParaRPr>
          </a:p>
          <a:p>
            <a:pPr marL="355600" indent="-355600">
              <a:buFont typeface="Symbol" panose="05050102010706020507" pitchFamily="18" charset="2"/>
              <a:buChar char="Þ"/>
            </a:pPr>
            <a:r>
              <a:rPr lang="fr-FR" sz="1600" b="1" dirty="0">
                <a:latin typeface="Calibri" panose="020F0502020204030204" pitchFamily="34" charset="0"/>
                <a:cs typeface="Calibri" panose="020F0502020204030204" pitchFamily="34" charset="0"/>
              </a:rPr>
              <a:t>Paramétrer le service en ligne Inscription</a:t>
            </a:r>
            <a:br>
              <a:rPr lang="fr-FR" sz="1600" b="1" dirty="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(SIECLE Nomenclature/SIECLE Vie de l’établissement)</a:t>
            </a:r>
          </a:p>
          <a:p>
            <a:pPr marL="357187"/>
            <a:r>
              <a:rPr lang="fr-FR" sz="1600" dirty="0">
                <a:solidFill>
                  <a:sysClr val="windowText" lastClr="000000"/>
                </a:solidFill>
                <a:latin typeface="Calibri" panose="020F0502020204030204" pitchFamily="34" charset="0"/>
                <a:cs typeface="Calibri" panose="020F0502020204030204" pitchFamily="34" charset="0"/>
                <a:hlinkClick r:id="rId3"/>
              </a:rPr>
              <a:t>https://tube-numerique-educatif.apps.education.fr/w/p/k8EtehodykeGJebHi9k6pX</a:t>
            </a:r>
            <a:endParaRPr lang="fr-FR" sz="1600" dirty="0">
              <a:solidFill>
                <a:sysClr val="windowText" lastClr="000000"/>
              </a:solidFill>
              <a:latin typeface="Calibri" panose="020F0502020204030204" pitchFamily="34" charset="0"/>
              <a:cs typeface="Calibri" panose="020F0502020204030204" pitchFamily="34" charset="0"/>
            </a:endParaRPr>
          </a:p>
          <a:p>
            <a:pPr marL="357187"/>
            <a:endParaRPr lang="fr-FR" sz="1600" dirty="0">
              <a:solidFill>
                <a:sysClr val="windowText" lastClr="000000"/>
              </a:solidFill>
              <a:latin typeface="Calibri" panose="020F0502020204030204" pitchFamily="34" charset="0"/>
              <a:cs typeface="Calibri" panose="020F0502020204030204" pitchFamily="34" charset="0"/>
            </a:endParaRPr>
          </a:p>
          <a:p>
            <a:pPr marL="357187"/>
            <a:endParaRPr lang="fr-FR" sz="1600" dirty="0">
              <a:solidFill>
                <a:sysClr val="windowText" lastClr="000000"/>
              </a:solidFill>
              <a:latin typeface="Calibri" panose="020F0502020204030204" pitchFamily="34" charset="0"/>
              <a:cs typeface="Calibri" panose="020F0502020204030204" pitchFamily="34" charset="0"/>
            </a:endParaRPr>
          </a:p>
          <a:p>
            <a:pPr lvl="0"/>
            <a:endParaRPr lang="fr-FR" sz="1600" dirty="0">
              <a:latin typeface="Calibri" panose="020F0502020204030204" pitchFamily="34" charset="0"/>
              <a:cs typeface="Calibri" panose="020F0502020204030204" pitchFamily="34" charset="0"/>
            </a:endParaRPr>
          </a:p>
          <a:p>
            <a:pPr lvl="0" algn="r"/>
            <a:r>
              <a:rPr lang="fr-FR" sz="1600" dirty="0">
                <a:solidFill>
                  <a:srgbClr val="FF0000"/>
                </a:solidFill>
                <a:latin typeface="Calibri" panose="020F0502020204030204" pitchFamily="34" charset="0"/>
                <a:cs typeface="Calibri" panose="020F0502020204030204" pitchFamily="34" charset="0"/>
              </a:rPr>
              <a:t>Webinaire DIASI</a:t>
            </a:r>
          </a:p>
        </p:txBody>
      </p:sp>
      <p:sp>
        <p:nvSpPr>
          <p:cNvPr id="2" name="Titre 1">
            <a:extLst>
              <a:ext uri="{FF2B5EF4-FFF2-40B4-BE49-F238E27FC236}">
                <a16:creationId xmlns:a16="http://schemas.microsoft.com/office/drawing/2014/main" id="{F8E41401-B02B-E11F-97DF-AEF9A4E60985}"/>
              </a:ext>
            </a:extLst>
          </p:cNvPr>
          <p:cNvSpPr>
            <a:spLocks noGrp="1"/>
          </p:cNvSpPr>
          <p:nvPr>
            <p:ph type="title"/>
          </p:nvPr>
        </p:nvSpPr>
        <p:spPr>
          <a:xfrm>
            <a:off x="627412" y="360415"/>
            <a:ext cx="6311588" cy="419093"/>
          </a:xfrm>
        </p:spPr>
        <p:txBody>
          <a:bodyPr/>
          <a:lstStyle/>
          <a:p>
            <a:br>
              <a:rPr lang="fr-FR" sz="2215" dirty="0">
                <a:latin typeface="+mn-lt"/>
              </a:rPr>
            </a:br>
            <a:br>
              <a:rPr lang="fr-FR" sz="2215" dirty="0">
                <a:latin typeface="+mn-lt"/>
              </a:rPr>
            </a:br>
            <a:br>
              <a:rPr lang="fr-FR" sz="2215" dirty="0">
                <a:latin typeface="+mn-lt"/>
              </a:rPr>
            </a:br>
            <a:r>
              <a:rPr lang="fr-FR" sz="1800" dirty="0">
                <a:solidFill>
                  <a:srgbClr val="0070C0"/>
                </a:solidFill>
                <a:latin typeface="Calibri" panose="020F0502020204030204" pitchFamily="34" charset="0"/>
                <a:ea typeface="+mn-ea"/>
                <a:cs typeface="Calibri" panose="020F0502020204030204" pitchFamily="34" charset="0"/>
              </a:rPr>
              <a:t>3. Privilégier le Service en Ligne Inscription</a:t>
            </a:r>
            <a:br>
              <a:rPr lang="fr-FR" sz="1800" dirty="0">
                <a:solidFill>
                  <a:srgbClr val="0070C0"/>
                </a:solidFill>
                <a:latin typeface="Calibri" panose="020F0502020204030204" pitchFamily="34" charset="0"/>
                <a:ea typeface="+mn-ea"/>
                <a:cs typeface="Calibri" panose="020F0502020204030204" pitchFamily="34" charset="0"/>
              </a:rPr>
            </a:br>
            <a:br>
              <a:rPr lang="fr-FR" sz="1800" dirty="0">
                <a:solidFill>
                  <a:srgbClr val="0070C0"/>
                </a:solidFill>
                <a:latin typeface="Calibri" panose="020F0502020204030204" pitchFamily="34" charset="0"/>
                <a:ea typeface="+mn-ea"/>
                <a:cs typeface="Calibri" panose="020F0502020204030204" pitchFamily="34" charset="0"/>
              </a:rPr>
            </a:br>
            <a:endParaRPr lang="fr-FR" sz="1800" dirty="0">
              <a:solidFill>
                <a:srgbClr val="0070C0"/>
              </a:solidFill>
              <a:latin typeface="Calibri" panose="020F0502020204030204" pitchFamily="34" charset="0"/>
              <a:ea typeface="+mn-ea"/>
              <a:cs typeface="Calibri" panose="020F0502020204030204" pitchFamily="34" charset="0"/>
            </a:endParaRPr>
          </a:p>
        </p:txBody>
      </p:sp>
      <p:sp>
        <p:nvSpPr>
          <p:cNvPr id="6" name="Titre 1">
            <a:extLst>
              <a:ext uri="{FF2B5EF4-FFF2-40B4-BE49-F238E27FC236}">
                <a16:creationId xmlns:a16="http://schemas.microsoft.com/office/drawing/2014/main" id="{6089CFF8-B6B3-0C54-2258-AA77B63645C6}"/>
              </a:ext>
            </a:extLst>
          </p:cNvPr>
          <p:cNvSpPr txBox="1">
            <a:spLocks/>
          </p:cNvSpPr>
          <p:nvPr/>
        </p:nvSpPr>
        <p:spPr bwMode="gray">
          <a:xfrm>
            <a:off x="978888" y="360415"/>
            <a:ext cx="5091721" cy="419093"/>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Palier 3</a:t>
            </a:r>
            <a:r>
              <a:rPr lang="fr-FR" sz="2215" baseline="30000" dirty="0">
                <a:latin typeface="+mn-lt"/>
              </a:rPr>
              <a:t>e</a:t>
            </a:r>
          </a:p>
        </p:txBody>
      </p:sp>
    </p:spTree>
    <p:extLst>
      <p:ext uri="{BB962C8B-B14F-4D97-AF65-F5344CB8AC3E}">
        <p14:creationId xmlns:p14="http://schemas.microsoft.com/office/powerpoint/2010/main" val="1371770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2"/>
          <p:cNvPicPr>
            <a:picLocks noChangeAspect="1" noChangeArrowheads="1"/>
          </p:cNvPicPr>
          <p:nvPr/>
        </p:nvPicPr>
        <p:blipFill rotWithShape="1">
          <a:blip r:embed="rId2"/>
          <a:srcRect t="3673" b="23201"/>
          <a:stretch/>
        </p:blipFill>
        <p:spPr bwMode="auto">
          <a:xfrm>
            <a:off x="1890144" y="800099"/>
            <a:ext cx="6951848" cy="2794001"/>
          </a:xfrm>
          <a:prstGeom prst="rect">
            <a:avLst/>
          </a:prstGeom>
          <a:noFill/>
          <a:ln w="9525">
            <a:noFill/>
            <a:miter lim="800000"/>
            <a:headEnd/>
            <a:tailEnd/>
          </a:ln>
        </p:spPr>
      </p:pic>
      <p:sp>
        <p:nvSpPr>
          <p:cNvPr id="7" name="Titre 1"/>
          <p:cNvSpPr>
            <a:spLocks noGrp="1"/>
          </p:cNvSpPr>
          <p:nvPr>
            <p:ph type="title"/>
          </p:nvPr>
        </p:nvSpPr>
        <p:spPr bwMode="auto">
          <a:xfrm>
            <a:off x="755576" y="188640"/>
            <a:ext cx="8304604" cy="356792"/>
          </a:xfrm>
        </p:spPr>
        <p:txBody>
          <a:bodyPr/>
          <a:lstStyle/>
          <a:p>
            <a:pPr>
              <a:defRPr/>
            </a:pPr>
            <a:r>
              <a:rPr lang="fr-FR" dirty="0"/>
              <a:t>Saisie des évaluations (Palier 3</a:t>
            </a:r>
            <a:r>
              <a:rPr lang="fr-FR" baseline="30000" dirty="0"/>
              <a:t>e</a:t>
            </a:r>
            <a:r>
              <a:rPr lang="fr-FR" dirty="0"/>
              <a:t>) / des notes (Palier 2</a:t>
            </a:r>
            <a:r>
              <a:rPr lang="fr-FR" baseline="30000" dirty="0"/>
              <a:t>de</a:t>
            </a:r>
            <a:r>
              <a:rPr lang="fr-FR" dirty="0"/>
              <a:t>)</a:t>
            </a:r>
            <a:endParaRPr dirty="0"/>
          </a:p>
        </p:txBody>
      </p:sp>
      <p:sp>
        <p:nvSpPr>
          <p:cNvPr id="8"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50</a:t>
            </a:fld>
            <a:endParaRPr lang="fr-FR" sz="800" dirty="0">
              <a:latin typeface="+mj-lt"/>
            </a:endParaRPr>
          </a:p>
        </p:txBody>
      </p:sp>
      <p:sp>
        <p:nvSpPr>
          <p:cNvPr id="2" name="ZoneTexte 1">
            <a:extLst>
              <a:ext uri="{FF2B5EF4-FFF2-40B4-BE49-F238E27FC236}">
                <a16:creationId xmlns:a16="http://schemas.microsoft.com/office/drawing/2014/main" id="{FBEED0CC-769D-E0D6-5F70-CD6471BA7BE3}"/>
              </a:ext>
            </a:extLst>
          </p:cNvPr>
          <p:cNvSpPr txBox="1"/>
          <p:nvPr/>
        </p:nvSpPr>
        <p:spPr>
          <a:xfrm>
            <a:off x="84109" y="1319936"/>
            <a:ext cx="1708149" cy="1754326"/>
          </a:xfrm>
          <a:prstGeom prst="rect">
            <a:avLst/>
          </a:prstGeom>
          <a:noFill/>
        </p:spPr>
        <p:txBody>
          <a:bodyPr wrap="square" rtlCol="0">
            <a:spAutoFit/>
          </a:bodyPr>
          <a:lstStyle/>
          <a:p>
            <a:r>
              <a:rPr lang="fr-FR" sz="1200" dirty="0"/>
              <a:t>La saisie des élèves du palier 3</a:t>
            </a:r>
            <a:r>
              <a:rPr lang="fr-FR" sz="1200" baseline="30000" dirty="0"/>
              <a:t>e</a:t>
            </a:r>
            <a:r>
              <a:rPr lang="fr-FR" sz="1200" dirty="0"/>
              <a:t> non remontés par LSU se fait en sélectionnant les compétences du socle et en saisissant les moyennes annuelles en point </a:t>
            </a:r>
            <a:r>
              <a:rPr lang="fr-FR" sz="800" dirty="0"/>
              <a:t>(Annexe 17)</a:t>
            </a:r>
          </a:p>
        </p:txBody>
      </p:sp>
      <p:pic>
        <p:nvPicPr>
          <p:cNvPr id="3" name="Image 2">
            <a:extLst>
              <a:ext uri="{FF2B5EF4-FFF2-40B4-BE49-F238E27FC236}">
                <a16:creationId xmlns:a16="http://schemas.microsoft.com/office/drawing/2014/main" id="{00ADF561-4F14-98D1-908F-5AE248D306DD}"/>
              </a:ext>
            </a:extLst>
          </p:cNvPr>
          <p:cNvPicPr>
            <a:picLocks noChangeAspect="1"/>
          </p:cNvPicPr>
          <p:nvPr/>
        </p:nvPicPr>
        <p:blipFill rotWithShape="1">
          <a:blip r:embed="rId3"/>
          <a:srcRect l="-12781" t="9680" r="22469" b="-9680"/>
          <a:stretch/>
        </p:blipFill>
        <p:spPr bwMode="auto">
          <a:xfrm>
            <a:off x="849284" y="4223333"/>
            <a:ext cx="7354916" cy="2081633"/>
          </a:xfrm>
          <a:prstGeom prst="rect">
            <a:avLst/>
          </a:prstGeom>
        </p:spPr>
      </p:pic>
      <p:cxnSp>
        <p:nvCxnSpPr>
          <p:cNvPr id="10" name="Connecteur droit 9">
            <a:extLst>
              <a:ext uri="{FF2B5EF4-FFF2-40B4-BE49-F238E27FC236}">
                <a16:creationId xmlns:a16="http://schemas.microsoft.com/office/drawing/2014/main" id="{4444990F-75B7-35EC-C788-53136797DA2D}"/>
              </a:ext>
            </a:extLst>
          </p:cNvPr>
          <p:cNvCxnSpPr>
            <a:cxnSpLocks/>
          </p:cNvCxnSpPr>
          <p:nvPr/>
        </p:nvCxnSpPr>
        <p:spPr>
          <a:xfrm flipH="1">
            <a:off x="1022350" y="3892550"/>
            <a:ext cx="70993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16F3B82-51BF-B9B0-B982-57E10DC21EC4}"/>
              </a:ext>
            </a:extLst>
          </p:cNvPr>
          <p:cNvSpPr txBox="1"/>
          <p:nvPr/>
        </p:nvSpPr>
        <p:spPr bwMode="auto">
          <a:xfrm>
            <a:off x="53629" y="4226966"/>
            <a:ext cx="1874231" cy="1569660"/>
          </a:xfrm>
          <a:prstGeom prst="rect">
            <a:avLst/>
          </a:prstGeom>
          <a:noFill/>
        </p:spPr>
        <p:txBody>
          <a:bodyPr wrap="square" rtlCol="0">
            <a:spAutoFit/>
          </a:bodyPr>
          <a:lstStyle/>
          <a:p>
            <a:r>
              <a:rPr lang="fr-FR" sz="1200" dirty="0"/>
              <a:t>La saisie des élèves du palier 2</a:t>
            </a:r>
            <a:r>
              <a:rPr lang="fr-FR" sz="1200" baseline="30000" dirty="0"/>
              <a:t>de</a:t>
            </a:r>
            <a:r>
              <a:rPr lang="fr-FR" sz="1200" dirty="0"/>
              <a:t> doit se faire manuellement Toutes les matières suivies par l’élève doivent être renseignées.</a:t>
            </a:r>
          </a:p>
          <a:p>
            <a:r>
              <a:rPr lang="fr-FR" sz="1200" dirty="0"/>
              <a:t>NN si aucune de notes.</a:t>
            </a:r>
          </a:p>
        </p:txBody>
      </p:sp>
      <p:sp>
        <p:nvSpPr>
          <p:cNvPr id="5" name="ZoneTexte 4">
            <a:extLst>
              <a:ext uri="{FF2B5EF4-FFF2-40B4-BE49-F238E27FC236}">
                <a16:creationId xmlns:a16="http://schemas.microsoft.com/office/drawing/2014/main" id="{DBE59069-1229-567E-E021-91E231D03D18}"/>
              </a:ext>
            </a:extLst>
          </p:cNvPr>
          <p:cNvSpPr txBox="1"/>
          <p:nvPr/>
        </p:nvSpPr>
        <p:spPr bwMode="auto">
          <a:xfrm>
            <a:off x="381000" y="6479500"/>
            <a:ext cx="1143262" cy="276999"/>
          </a:xfrm>
          <a:prstGeom prst="rect">
            <a:avLst/>
          </a:prstGeom>
          <a:noFill/>
        </p:spPr>
        <p:txBody>
          <a:bodyPr wrap="none" rtlCol="0">
            <a:spAutoFit/>
          </a:bodyPr>
          <a:lstStyle/>
          <a:p>
            <a:r>
              <a:rPr lang="fr-FR" sz="1200" dirty="0"/>
              <a:t>Fiches 9 &amp; 17</a:t>
            </a:r>
          </a:p>
        </p:txBody>
      </p:sp>
    </p:spTree>
    <p:extLst>
      <p:ext uri="{BB962C8B-B14F-4D97-AF65-F5344CB8AC3E}">
        <p14:creationId xmlns:p14="http://schemas.microsoft.com/office/powerpoint/2010/main" val="3333475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descr="F:\Commun SAIO\1_Affelnet\_2017\PPT\Etab\Screen\Liste &amp; fiches eleve\impressionfiches.png"/>
          <p:cNvPicPr>
            <a:picLocks noChangeAspect="1" noChangeArrowheads="1"/>
          </p:cNvPicPr>
          <p:nvPr/>
        </p:nvPicPr>
        <p:blipFill>
          <a:blip r:embed="rId2"/>
          <a:stretch/>
        </p:blipFill>
        <p:spPr bwMode="auto">
          <a:xfrm>
            <a:off x="340759" y="2232753"/>
            <a:ext cx="1733551" cy="1590675"/>
          </a:xfrm>
          <a:prstGeom prst="rect">
            <a:avLst/>
          </a:prstGeom>
          <a:noFill/>
        </p:spPr>
      </p:pic>
      <p:sp>
        <p:nvSpPr>
          <p:cNvPr id="5" name="Rectangle 6"/>
          <p:cNvSpPr>
            <a:spLocks noChangeArrowheads="1"/>
          </p:cNvSpPr>
          <p:nvPr/>
        </p:nvSpPr>
        <p:spPr bwMode="auto">
          <a:xfrm>
            <a:off x="321895" y="2492913"/>
            <a:ext cx="1727885" cy="267063"/>
          </a:xfrm>
          <a:prstGeom prst="rect">
            <a:avLst/>
          </a:prstGeom>
          <a:noFill/>
          <a:ln w="25560">
            <a:solidFill>
              <a:srgbClr val="FF0000"/>
            </a:solidFill>
            <a:miter lim="800000"/>
            <a:headEnd/>
            <a:tailEnd/>
          </a:ln>
        </p:spPr>
        <p:txBody>
          <a:bodyPr wrap="none" anchor="ctr"/>
          <a:lstStyle/>
          <a:p>
            <a:pPr>
              <a:defRPr/>
            </a:pPr>
            <a:endParaRPr lang="fr-FR"/>
          </a:p>
        </p:txBody>
      </p:sp>
      <p:cxnSp>
        <p:nvCxnSpPr>
          <p:cNvPr id="7" name="AutoShape 8"/>
          <p:cNvCxnSpPr>
            <a:cxnSpLocks noChangeShapeType="1"/>
            <a:stCxn id="5" idx="3"/>
          </p:cNvCxnSpPr>
          <p:nvPr/>
        </p:nvCxnSpPr>
        <p:spPr bwMode="auto">
          <a:xfrm>
            <a:off x="2049780" y="2626445"/>
            <a:ext cx="411480" cy="208195"/>
          </a:xfrm>
          <a:prstGeom prst="straightConnector1">
            <a:avLst/>
          </a:prstGeom>
          <a:noFill/>
          <a:ln w="25560">
            <a:solidFill>
              <a:srgbClr val="FF0000"/>
            </a:solidFill>
            <a:miter lim="800000"/>
            <a:headEnd/>
            <a:tailEnd type="triangle" w="med" len="med"/>
          </a:ln>
        </p:spPr>
      </p:cxnSp>
      <p:sp>
        <p:nvSpPr>
          <p:cNvPr id="9" name="Titre 1"/>
          <p:cNvSpPr>
            <a:spLocks noGrp="1"/>
          </p:cNvSpPr>
          <p:nvPr>
            <p:ph type="title"/>
          </p:nvPr>
        </p:nvSpPr>
        <p:spPr bwMode="auto">
          <a:xfrm>
            <a:off x="827584" y="188640"/>
            <a:ext cx="5292121" cy="356792"/>
          </a:xfrm>
        </p:spPr>
        <p:txBody>
          <a:bodyPr/>
          <a:lstStyle/>
          <a:p>
            <a:pPr>
              <a:defRPr/>
            </a:pPr>
            <a:r>
              <a:rPr lang="fr-FR" dirty="0"/>
              <a:t>Impression des fiches élèves</a:t>
            </a:r>
            <a:br>
              <a:rPr lang="fr-FR" dirty="0"/>
            </a:br>
            <a:endParaRPr lang="fr-FR" dirty="0"/>
          </a:p>
        </p:txBody>
      </p:sp>
      <p:sp>
        <p:nvSpPr>
          <p:cNvPr id="11" name="Rectangle 10"/>
          <p:cNvSpPr/>
          <p:nvPr/>
        </p:nvSpPr>
        <p:spPr bwMode="auto">
          <a:xfrm>
            <a:off x="381000" y="1387835"/>
            <a:ext cx="4661585" cy="64807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600" b="1" dirty="0"/>
              <a:t>Obligatoire pour toutes les familles qui n'ont pas saisi dans le SLA et le palier seconde.</a:t>
            </a:r>
          </a:p>
        </p:txBody>
      </p:sp>
      <p:sp>
        <p:nvSpPr>
          <p:cNvPr id="3" name="ZoneTexte 2">
            <a:extLst>
              <a:ext uri="{FF2B5EF4-FFF2-40B4-BE49-F238E27FC236}">
                <a16:creationId xmlns:a16="http://schemas.microsoft.com/office/drawing/2014/main" id="{9439AFC1-C541-42A3-AB86-5104D79CF082}"/>
              </a:ext>
            </a:extLst>
          </p:cNvPr>
          <p:cNvSpPr txBox="1"/>
          <p:nvPr/>
        </p:nvSpPr>
        <p:spPr>
          <a:xfrm>
            <a:off x="2493693" y="2454813"/>
            <a:ext cx="2545741" cy="2908489"/>
          </a:xfrm>
          <a:prstGeom prst="rect">
            <a:avLst/>
          </a:prstGeom>
          <a:noFill/>
          <a:ln w="28575">
            <a:solidFill>
              <a:srgbClr val="FF0000"/>
            </a:solidFill>
          </a:ln>
        </p:spPr>
        <p:txBody>
          <a:bodyPr wrap="square" rtlCol="0">
            <a:spAutoFit/>
          </a:bodyPr>
          <a:lstStyle/>
          <a:p>
            <a:pPr>
              <a:spcAft>
                <a:spcPts val="600"/>
              </a:spcAft>
              <a:defRPr/>
            </a:pPr>
            <a:r>
              <a:rPr lang="fr-FR" sz="1400" dirty="0">
                <a:solidFill>
                  <a:srgbClr val="000000"/>
                </a:solidFill>
                <a:latin typeface="+mj-lt"/>
              </a:rPr>
              <a:t>Il peut-également être récupérer via ce menu.</a:t>
            </a:r>
            <a:br>
              <a:rPr lang="fr-FR" sz="1400" dirty="0">
                <a:solidFill>
                  <a:srgbClr val="000000"/>
                </a:solidFill>
                <a:latin typeface="+mj-lt"/>
              </a:rPr>
            </a:br>
            <a:r>
              <a:rPr lang="fr-FR" sz="1400" dirty="0">
                <a:solidFill>
                  <a:srgbClr val="000000"/>
                </a:solidFill>
                <a:latin typeface="+mj-lt"/>
              </a:rPr>
              <a:t>Permet, pour chaque élève d’extraire une fiche contenant :</a:t>
            </a:r>
            <a:endParaRPr lang="fr-FR" sz="1400" dirty="0">
              <a:latin typeface="+mj-lt"/>
            </a:endParaRPr>
          </a:p>
          <a:p>
            <a:pPr>
              <a:spcAft>
                <a:spcPts val="600"/>
              </a:spcAft>
              <a:buFont typeface="Arial"/>
              <a:buChar char="•"/>
              <a:defRPr/>
            </a:pPr>
            <a:r>
              <a:rPr lang="fr-FR" sz="1400" dirty="0">
                <a:solidFill>
                  <a:srgbClr val="000000"/>
                </a:solidFill>
                <a:latin typeface="+mj-lt"/>
              </a:rPr>
              <a:t> Les informations d’identification et de scolarité</a:t>
            </a:r>
            <a:endParaRPr lang="fr-FR" sz="1400" dirty="0">
              <a:latin typeface="+mj-lt"/>
            </a:endParaRPr>
          </a:p>
          <a:p>
            <a:pPr>
              <a:spcAft>
                <a:spcPts val="600"/>
              </a:spcAft>
              <a:buFont typeface="Arial"/>
              <a:buChar char="•"/>
              <a:defRPr/>
            </a:pPr>
            <a:r>
              <a:rPr lang="fr-FR" sz="1400" dirty="0">
                <a:solidFill>
                  <a:srgbClr val="000000"/>
                </a:solidFill>
                <a:latin typeface="+mj-lt"/>
              </a:rPr>
              <a:t> Les vœux saisis</a:t>
            </a:r>
            <a:endParaRPr lang="fr-FR" sz="1400" dirty="0">
              <a:latin typeface="+mj-lt"/>
            </a:endParaRPr>
          </a:p>
          <a:p>
            <a:pPr>
              <a:spcAft>
                <a:spcPts val="600"/>
              </a:spcAft>
              <a:buFont typeface="Arial"/>
              <a:buChar char="•"/>
              <a:defRPr/>
            </a:pPr>
            <a:r>
              <a:rPr lang="fr-FR" sz="1400" b="1" dirty="0">
                <a:solidFill>
                  <a:schemeClr val="tx1"/>
                </a:solidFill>
                <a:latin typeface="+mj-lt"/>
              </a:rPr>
              <a:t> Un emplacement pour la signature des responsables légaux</a:t>
            </a:r>
            <a:endParaRPr lang="fr-FR" sz="1400" b="1" dirty="0">
              <a:latin typeface="+mj-lt"/>
            </a:endParaRPr>
          </a:p>
        </p:txBody>
      </p:sp>
      <p:sp>
        <p:nvSpPr>
          <p:cNvPr id="12"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51</a:t>
            </a:fld>
            <a:endParaRPr lang="fr-FR" sz="800" dirty="0">
              <a:latin typeface="+mj-lt"/>
            </a:endParaRPr>
          </a:p>
        </p:txBody>
      </p:sp>
      <p:sp>
        <p:nvSpPr>
          <p:cNvPr id="2" name="Rectangle 1">
            <a:extLst>
              <a:ext uri="{FF2B5EF4-FFF2-40B4-BE49-F238E27FC236}">
                <a16:creationId xmlns:a16="http://schemas.microsoft.com/office/drawing/2014/main" id="{B4FCEEE9-A025-130B-60E5-3053E5AD261B}"/>
              </a:ext>
            </a:extLst>
          </p:cNvPr>
          <p:cNvSpPr/>
          <p:nvPr/>
        </p:nvSpPr>
        <p:spPr>
          <a:xfrm>
            <a:off x="7954108" y="1556792"/>
            <a:ext cx="533400" cy="230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4A0F50C1-2376-D121-F668-B65CFDDEF54D}"/>
              </a:ext>
            </a:extLst>
          </p:cNvPr>
          <p:cNvPicPr>
            <a:picLocks noChangeAspect="1"/>
          </p:cNvPicPr>
          <p:nvPr/>
        </p:nvPicPr>
        <p:blipFill>
          <a:blip r:embed="rId3"/>
          <a:stretch>
            <a:fillRect/>
          </a:stretch>
        </p:blipFill>
        <p:spPr>
          <a:xfrm>
            <a:off x="5061043" y="1372488"/>
            <a:ext cx="3739284" cy="4901879"/>
          </a:xfrm>
          <a:prstGeom prst="rect">
            <a:avLst/>
          </a:prstGeom>
        </p:spPr>
      </p:pic>
      <p:sp>
        <p:nvSpPr>
          <p:cNvPr id="13" name="ZoneTexte 12">
            <a:extLst>
              <a:ext uri="{FF2B5EF4-FFF2-40B4-BE49-F238E27FC236}">
                <a16:creationId xmlns:a16="http://schemas.microsoft.com/office/drawing/2014/main" id="{F151D17A-8E2C-80C3-ECC0-D475AA6D2D84}"/>
              </a:ext>
            </a:extLst>
          </p:cNvPr>
          <p:cNvSpPr txBox="1"/>
          <p:nvPr/>
        </p:nvSpPr>
        <p:spPr bwMode="auto">
          <a:xfrm>
            <a:off x="381000" y="731993"/>
            <a:ext cx="8450580" cy="523220"/>
          </a:xfrm>
          <a:prstGeom prst="rect">
            <a:avLst/>
          </a:prstGeom>
          <a:noFill/>
        </p:spPr>
        <p:txBody>
          <a:bodyPr wrap="square" rtlCol="0">
            <a:spAutoFit/>
          </a:bodyPr>
          <a:lstStyle/>
          <a:p>
            <a:r>
              <a:rPr lang="fr-FR" sz="1400" dirty="0"/>
              <a:t>Une fois que la saisie des vœux et des notes est terminée pour un élève, AFFELNET vous propose un récapitulatif des données de l’élève à faire signer par les familles.</a:t>
            </a:r>
          </a:p>
        </p:txBody>
      </p:sp>
      <p:sp>
        <p:nvSpPr>
          <p:cNvPr id="6" name="ZoneTexte 5">
            <a:extLst>
              <a:ext uri="{FF2B5EF4-FFF2-40B4-BE49-F238E27FC236}">
                <a16:creationId xmlns:a16="http://schemas.microsoft.com/office/drawing/2014/main" id="{BAFDB00B-8885-1316-0578-453FF3D9EE7F}"/>
              </a:ext>
            </a:extLst>
          </p:cNvPr>
          <p:cNvSpPr txBox="1"/>
          <p:nvPr/>
        </p:nvSpPr>
        <p:spPr>
          <a:xfrm>
            <a:off x="381000" y="6479500"/>
            <a:ext cx="712054" cy="276999"/>
          </a:xfrm>
          <a:prstGeom prst="rect">
            <a:avLst/>
          </a:prstGeom>
          <a:noFill/>
        </p:spPr>
        <p:txBody>
          <a:bodyPr wrap="none" rtlCol="0">
            <a:spAutoFit/>
          </a:bodyPr>
          <a:lstStyle/>
          <a:p>
            <a:r>
              <a:rPr lang="fr-FR" sz="1200" dirty="0"/>
              <a:t>Fiche 9</a:t>
            </a:r>
          </a:p>
        </p:txBody>
      </p:sp>
    </p:spTree>
    <p:extLst>
      <p:ext uri="{BB962C8B-B14F-4D97-AF65-F5344CB8AC3E}">
        <p14:creationId xmlns:p14="http://schemas.microsoft.com/office/powerpoint/2010/main" val="3748973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re 1"/>
          <p:cNvSpPr>
            <a:spLocks noGrp="1"/>
          </p:cNvSpPr>
          <p:nvPr>
            <p:ph type="title"/>
          </p:nvPr>
        </p:nvSpPr>
        <p:spPr bwMode="auto">
          <a:xfrm>
            <a:off x="853350" y="165398"/>
            <a:ext cx="7239090" cy="504056"/>
          </a:xfrm>
        </p:spPr>
        <p:txBody>
          <a:bodyPr/>
          <a:lstStyle/>
          <a:p>
            <a:pPr>
              <a:defRPr/>
            </a:pPr>
            <a:r>
              <a:rPr lang="fr-FR" dirty="0"/>
              <a:t>Contrôles et validation Chef d’Etablissement</a:t>
            </a:r>
            <a:endParaRPr dirty="0"/>
          </a:p>
        </p:txBody>
      </p:sp>
      <p:sp>
        <p:nvSpPr>
          <p:cNvPr id="8"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52</a:t>
            </a:fld>
            <a:endParaRPr lang="fr-FR" sz="800" dirty="0">
              <a:latin typeface="+mj-lt"/>
            </a:endParaRPr>
          </a:p>
        </p:txBody>
      </p:sp>
      <p:sp>
        <p:nvSpPr>
          <p:cNvPr id="10" name="ZoneTexte 9">
            <a:extLst>
              <a:ext uri="{FF2B5EF4-FFF2-40B4-BE49-F238E27FC236}">
                <a16:creationId xmlns:a16="http://schemas.microsoft.com/office/drawing/2014/main" id="{32401327-6F92-2D72-1D17-7387F602BD45}"/>
              </a:ext>
            </a:extLst>
          </p:cNvPr>
          <p:cNvSpPr txBox="1"/>
          <p:nvPr/>
        </p:nvSpPr>
        <p:spPr>
          <a:xfrm>
            <a:off x="480060" y="1339026"/>
            <a:ext cx="8297587" cy="738664"/>
          </a:xfrm>
          <a:prstGeom prst="rect">
            <a:avLst/>
          </a:prstGeom>
          <a:noFill/>
        </p:spPr>
        <p:txBody>
          <a:bodyPr wrap="square" rtlCol="0">
            <a:spAutoFit/>
          </a:bodyPr>
          <a:lstStyle/>
          <a:p>
            <a:r>
              <a:rPr lang="fr-FR" sz="1400" dirty="0"/>
              <a:t>Afin de vérifier si les saisies sont complètes et conformes avant signature, 4 listes sont à votre disposition. Elles permettent de contrôler différents points comme les notes, les décisions d’orientation…</a:t>
            </a:r>
          </a:p>
        </p:txBody>
      </p:sp>
      <p:grpSp>
        <p:nvGrpSpPr>
          <p:cNvPr id="17" name="Groupe 16">
            <a:extLst>
              <a:ext uri="{FF2B5EF4-FFF2-40B4-BE49-F238E27FC236}">
                <a16:creationId xmlns:a16="http://schemas.microsoft.com/office/drawing/2014/main" id="{D8B64F33-FE11-F0AC-0518-FCED4EC592B4}"/>
              </a:ext>
            </a:extLst>
          </p:cNvPr>
          <p:cNvGrpSpPr/>
          <p:nvPr/>
        </p:nvGrpSpPr>
        <p:grpSpPr>
          <a:xfrm>
            <a:off x="98357" y="2679918"/>
            <a:ext cx="3559244" cy="2232724"/>
            <a:chOff x="206333" y="3203377"/>
            <a:chExt cx="3032167" cy="1902087"/>
          </a:xfrm>
        </p:grpSpPr>
        <p:pic>
          <p:nvPicPr>
            <p:cNvPr id="9" name="Image 8">
              <a:extLst>
                <a:ext uri="{FF2B5EF4-FFF2-40B4-BE49-F238E27FC236}">
                  <a16:creationId xmlns:a16="http://schemas.microsoft.com/office/drawing/2014/main" id="{AB9628FD-9B20-36F0-0084-47C6BED89F42}"/>
                </a:ext>
              </a:extLst>
            </p:cNvPr>
            <p:cNvPicPr>
              <a:picLocks noChangeAspect="1"/>
            </p:cNvPicPr>
            <p:nvPr/>
          </p:nvPicPr>
          <p:blipFill>
            <a:blip r:embed="rId2"/>
            <a:stretch>
              <a:fillRect/>
            </a:stretch>
          </p:blipFill>
          <p:spPr>
            <a:xfrm>
              <a:off x="206333" y="3203377"/>
              <a:ext cx="2360924" cy="1902087"/>
            </a:xfrm>
            <a:prstGeom prst="rect">
              <a:avLst/>
            </a:prstGeom>
          </p:spPr>
        </p:pic>
        <p:cxnSp>
          <p:nvCxnSpPr>
            <p:cNvPr id="5" name="Connecteur droit avec flèche 4">
              <a:extLst>
                <a:ext uri="{FF2B5EF4-FFF2-40B4-BE49-F238E27FC236}">
                  <a16:creationId xmlns:a16="http://schemas.microsoft.com/office/drawing/2014/main" id="{F17DEC5D-0434-98F2-5C83-1B21C891A130}"/>
                </a:ext>
              </a:extLst>
            </p:cNvPr>
            <p:cNvCxnSpPr/>
            <p:nvPr/>
          </p:nvCxnSpPr>
          <p:spPr>
            <a:xfrm>
              <a:off x="2552017" y="3861852"/>
              <a:ext cx="68648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7B05983A-8C10-F85F-AF43-4259B5C88A5E}"/>
                </a:ext>
              </a:extLst>
            </p:cNvPr>
            <p:cNvCxnSpPr/>
            <p:nvPr/>
          </p:nvCxnSpPr>
          <p:spPr bwMode="auto">
            <a:xfrm>
              <a:off x="2552017" y="4421120"/>
              <a:ext cx="68648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7E44A32D-5572-8541-C8D9-BE18AD86AF73}"/>
                </a:ext>
              </a:extLst>
            </p:cNvPr>
            <p:cNvCxnSpPr/>
            <p:nvPr/>
          </p:nvCxnSpPr>
          <p:spPr bwMode="auto">
            <a:xfrm>
              <a:off x="2536777" y="3374172"/>
              <a:ext cx="68648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E44A32D-5572-8541-C8D9-BE18AD86AF73}"/>
                </a:ext>
              </a:extLst>
            </p:cNvPr>
            <p:cNvCxnSpPr/>
            <p:nvPr/>
          </p:nvCxnSpPr>
          <p:spPr bwMode="auto">
            <a:xfrm>
              <a:off x="2544396" y="4898172"/>
              <a:ext cx="68648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ZoneTexte 17">
            <a:extLst>
              <a:ext uri="{FF2B5EF4-FFF2-40B4-BE49-F238E27FC236}">
                <a16:creationId xmlns:a16="http://schemas.microsoft.com/office/drawing/2014/main" id="{6842A51B-B01F-22E6-6EEE-7428E1E9F1A2}"/>
              </a:ext>
            </a:extLst>
          </p:cNvPr>
          <p:cNvSpPr txBox="1"/>
          <p:nvPr/>
        </p:nvSpPr>
        <p:spPr>
          <a:xfrm>
            <a:off x="3642361" y="2618792"/>
            <a:ext cx="5399400" cy="523220"/>
          </a:xfrm>
          <a:prstGeom prst="rect">
            <a:avLst/>
          </a:prstGeom>
          <a:noFill/>
        </p:spPr>
        <p:txBody>
          <a:bodyPr wrap="square" rtlCol="0">
            <a:spAutoFit/>
          </a:bodyPr>
          <a:lstStyle/>
          <a:p>
            <a:r>
              <a:rPr lang="fr-FR" sz="1400" dirty="0"/>
              <a:t>Vous signale les élèves pour lesquels il manque des éléments (vœux, avis, zone géo, notes …)</a:t>
            </a:r>
          </a:p>
        </p:txBody>
      </p:sp>
      <p:sp>
        <p:nvSpPr>
          <p:cNvPr id="19" name="ZoneTexte 18">
            <a:extLst>
              <a:ext uri="{FF2B5EF4-FFF2-40B4-BE49-F238E27FC236}">
                <a16:creationId xmlns:a16="http://schemas.microsoft.com/office/drawing/2014/main" id="{C5ED03D5-ED47-2C80-D8DE-15DCEA413E0C}"/>
              </a:ext>
            </a:extLst>
          </p:cNvPr>
          <p:cNvSpPr txBox="1"/>
          <p:nvPr/>
        </p:nvSpPr>
        <p:spPr bwMode="auto">
          <a:xfrm>
            <a:off x="3703712" y="3197625"/>
            <a:ext cx="5399400" cy="523220"/>
          </a:xfrm>
          <a:prstGeom prst="rect">
            <a:avLst/>
          </a:prstGeom>
          <a:noFill/>
        </p:spPr>
        <p:txBody>
          <a:bodyPr wrap="square" rtlCol="0">
            <a:spAutoFit/>
          </a:bodyPr>
          <a:lstStyle/>
          <a:p>
            <a:r>
              <a:rPr lang="fr-FR" sz="1400" dirty="0"/>
              <a:t>Indique les élèves pour lesquels il y a une incohérence entre la Décision d’Orientation et les vœux.</a:t>
            </a:r>
          </a:p>
        </p:txBody>
      </p:sp>
      <p:sp>
        <p:nvSpPr>
          <p:cNvPr id="20" name="ZoneTexte 19">
            <a:extLst>
              <a:ext uri="{FF2B5EF4-FFF2-40B4-BE49-F238E27FC236}">
                <a16:creationId xmlns:a16="http://schemas.microsoft.com/office/drawing/2014/main" id="{8ACF29DC-76F8-5DB6-5B8B-967C56FFAE07}"/>
              </a:ext>
            </a:extLst>
          </p:cNvPr>
          <p:cNvSpPr txBox="1"/>
          <p:nvPr/>
        </p:nvSpPr>
        <p:spPr bwMode="auto">
          <a:xfrm>
            <a:off x="3703712" y="3857240"/>
            <a:ext cx="5399400" cy="523220"/>
          </a:xfrm>
          <a:prstGeom prst="rect">
            <a:avLst/>
          </a:prstGeom>
          <a:noFill/>
        </p:spPr>
        <p:txBody>
          <a:bodyPr wrap="square" rtlCol="0">
            <a:spAutoFit/>
          </a:bodyPr>
          <a:lstStyle/>
          <a:p>
            <a:r>
              <a:rPr lang="fr-FR" sz="1400" dirty="0"/>
              <a:t>Permet de voir si des élèves ont des vœux dans des filières auxquelles ils ne devraient pas candidater.</a:t>
            </a:r>
          </a:p>
        </p:txBody>
      </p:sp>
      <p:sp>
        <p:nvSpPr>
          <p:cNvPr id="21" name="ZoneTexte 20">
            <a:extLst>
              <a:ext uri="{FF2B5EF4-FFF2-40B4-BE49-F238E27FC236}">
                <a16:creationId xmlns:a16="http://schemas.microsoft.com/office/drawing/2014/main" id="{F65EE4AA-64E3-2C07-9E10-30D964B51FEF}"/>
              </a:ext>
            </a:extLst>
          </p:cNvPr>
          <p:cNvSpPr txBox="1"/>
          <p:nvPr/>
        </p:nvSpPr>
        <p:spPr bwMode="auto">
          <a:xfrm>
            <a:off x="3657601" y="4412083"/>
            <a:ext cx="5399400" cy="523220"/>
          </a:xfrm>
          <a:prstGeom prst="rect">
            <a:avLst/>
          </a:prstGeom>
          <a:noFill/>
        </p:spPr>
        <p:txBody>
          <a:bodyPr wrap="square" rtlCol="0">
            <a:spAutoFit/>
          </a:bodyPr>
          <a:lstStyle/>
          <a:p>
            <a:r>
              <a:rPr lang="fr-FR" sz="1400" dirty="0"/>
              <a:t>Affiche une liste complète des élèves avec tous leurs vœux. Cela évite de sélectionner les élèves 1 par 1.</a:t>
            </a:r>
          </a:p>
        </p:txBody>
      </p:sp>
      <p:sp>
        <p:nvSpPr>
          <p:cNvPr id="22" name="ZoneTexte 21">
            <a:extLst>
              <a:ext uri="{FF2B5EF4-FFF2-40B4-BE49-F238E27FC236}">
                <a16:creationId xmlns:a16="http://schemas.microsoft.com/office/drawing/2014/main" id="{FD33D656-9EFE-D95D-C573-FDED5A363CAF}"/>
              </a:ext>
            </a:extLst>
          </p:cNvPr>
          <p:cNvSpPr txBox="1"/>
          <p:nvPr/>
        </p:nvSpPr>
        <p:spPr>
          <a:xfrm>
            <a:off x="243840" y="5459867"/>
            <a:ext cx="8665210" cy="646331"/>
          </a:xfrm>
          <a:prstGeom prst="rect">
            <a:avLst/>
          </a:prstGeom>
          <a:noFill/>
        </p:spPr>
        <p:txBody>
          <a:bodyPr wrap="square" rtlCol="0">
            <a:spAutoFit/>
          </a:bodyPr>
          <a:lstStyle/>
          <a:p>
            <a:r>
              <a:rPr lang="fr-FR" sz="1600" dirty="0"/>
              <a:t>Une fois que les listes n’indiquent plus de problème bloquants, vous pouvez procéder</a:t>
            </a:r>
          </a:p>
          <a:p>
            <a:endParaRPr lang="fr-FR" sz="400" dirty="0"/>
          </a:p>
          <a:p>
            <a:r>
              <a:rPr lang="fr-FR" sz="1600" dirty="0"/>
              <a:t>à la</a:t>
            </a:r>
          </a:p>
        </p:txBody>
      </p:sp>
      <p:pic>
        <p:nvPicPr>
          <p:cNvPr id="3" name="Image 2">
            <a:extLst>
              <a:ext uri="{FF2B5EF4-FFF2-40B4-BE49-F238E27FC236}">
                <a16:creationId xmlns:a16="http://schemas.microsoft.com/office/drawing/2014/main" id="{A7B6C66D-0CCF-95A7-BB64-C47ECA8F52E0}"/>
              </a:ext>
            </a:extLst>
          </p:cNvPr>
          <p:cNvPicPr>
            <a:picLocks noChangeAspect="1"/>
          </p:cNvPicPr>
          <p:nvPr/>
        </p:nvPicPr>
        <p:blipFill rotWithShape="1">
          <a:blip r:embed="rId3"/>
          <a:srcRect l="3230" t="23757" b="21381"/>
          <a:stretch/>
        </p:blipFill>
        <p:spPr>
          <a:xfrm>
            <a:off x="730251" y="5815272"/>
            <a:ext cx="2597150" cy="253621"/>
          </a:xfrm>
          <a:prstGeom prst="rect">
            <a:avLst/>
          </a:prstGeom>
        </p:spPr>
      </p:pic>
    </p:spTree>
    <p:extLst>
      <p:ext uri="{BB962C8B-B14F-4D97-AF65-F5344CB8AC3E}">
        <p14:creationId xmlns:p14="http://schemas.microsoft.com/office/powerpoint/2010/main" val="11852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descr="F:\Commun SAIO\1_Affelnet\_2017\PPT\Etab\Screen\Liste &amp; fiches eleve\menuchefetab.png"/>
          <p:cNvPicPr>
            <a:picLocks noChangeAspect="1" noChangeArrowheads="1"/>
          </p:cNvPicPr>
          <p:nvPr/>
        </p:nvPicPr>
        <p:blipFill>
          <a:blip r:embed="rId3"/>
          <a:stretch/>
        </p:blipFill>
        <p:spPr bwMode="auto">
          <a:xfrm>
            <a:off x="765076" y="2123336"/>
            <a:ext cx="1790700" cy="3305175"/>
          </a:xfrm>
          <a:prstGeom prst="rect">
            <a:avLst/>
          </a:prstGeom>
          <a:noFill/>
        </p:spPr>
      </p:pic>
      <p:sp>
        <p:nvSpPr>
          <p:cNvPr id="5" name="Rectangle 4"/>
          <p:cNvSpPr>
            <a:spLocks noChangeArrowheads="1"/>
          </p:cNvSpPr>
          <p:nvPr/>
        </p:nvSpPr>
        <p:spPr bwMode="auto">
          <a:xfrm>
            <a:off x="3322065" y="2207925"/>
            <a:ext cx="4939212" cy="648512"/>
          </a:xfrm>
          <a:prstGeom prst="rect">
            <a:avLst/>
          </a:prstGeom>
          <a:solidFill>
            <a:srgbClr val="484D7A"/>
          </a:solidFill>
          <a:ln>
            <a:headEnd/>
            <a:tailEnd/>
          </a:ln>
        </p:spPr>
        <p:style>
          <a:lnRef idx="3">
            <a:schemeClr val="lt1"/>
          </a:lnRef>
          <a:fillRef idx="1">
            <a:schemeClr val="accent4"/>
          </a:fillRef>
          <a:effectRef idx="1">
            <a:schemeClr val="accent4"/>
          </a:effectRef>
          <a:fontRef idx="minor">
            <a:schemeClr val="lt1"/>
          </a:fontRef>
        </p:style>
        <p:txBody>
          <a:bodyPr lIns="90000" tIns="46800" rIns="90000" bIns="46800" anchor="ctr"/>
          <a:lstStyle/>
          <a:p>
            <a:pPr algn="ctr">
              <a:buFont typeface="Comic Sans MS"/>
              <a:buNone/>
              <a:defRPr/>
            </a:pPr>
            <a:r>
              <a:rPr lang="fr-FR" dirty="0">
                <a:solidFill>
                  <a:schemeClr val="bg1"/>
                </a:solidFill>
                <a:latin typeface="+mj-lt"/>
                <a:cs typeface="Times New Roman"/>
              </a:rPr>
              <a:t>Date préconisée : 05 juin</a:t>
            </a:r>
            <a:br>
              <a:rPr lang="fr-FR" dirty="0">
                <a:solidFill>
                  <a:schemeClr val="bg1"/>
                </a:solidFill>
                <a:latin typeface="+mj-lt"/>
                <a:cs typeface="Times New Roman"/>
              </a:rPr>
            </a:br>
            <a:r>
              <a:rPr lang="fr-FR" dirty="0">
                <a:solidFill>
                  <a:schemeClr val="bg1"/>
                </a:solidFill>
                <a:latin typeface="+mj-lt"/>
                <a:cs typeface="Times New Roman"/>
              </a:rPr>
              <a:t>Date limite </a:t>
            </a:r>
            <a:r>
              <a:rPr lang="fr-FR" sz="1000" dirty="0">
                <a:solidFill>
                  <a:schemeClr val="bg1"/>
                </a:solidFill>
                <a:latin typeface="+mj-lt"/>
                <a:cs typeface="Times New Roman"/>
              </a:rPr>
              <a:t>(commissions d’appels) </a:t>
            </a:r>
            <a:r>
              <a:rPr lang="fr-FR" dirty="0">
                <a:solidFill>
                  <a:schemeClr val="bg1"/>
                </a:solidFill>
                <a:latin typeface="+mj-lt"/>
                <a:cs typeface="Times New Roman"/>
              </a:rPr>
              <a:t>: jeudi 13 juin 14h</a:t>
            </a:r>
            <a:endParaRPr lang="fr-FR" dirty="0">
              <a:latin typeface="+mj-lt"/>
            </a:endParaRPr>
          </a:p>
        </p:txBody>
      </p:sp>
      <p:sp>
        <p:nvSpPr>
          <p:cNvPr id="6" name="Rectangle 5"/>
          <p:cNvSpPr>
            <a:spLocks noChangeArrowheads="1"/>
          </p:cNvSpPr>
          <p:nvPr/>
        </p:nvSpPr>
        <p:spPr bwMode="auto">
          <a:xfrm>
            <a:off x="342900" y="703262"/>
            <a:ext cx="9144000" cy="1586"/>
          </a:xfrm>
          <a:prstGeom prst="rect">
            <a:avLst/>
          </a:prstGeom>
          <a:noFill/>
          <a:ln w="9525">
            <a:noFill/>
            <a:round/>
            <a:headEnd/>
            <a:tailEnd/>
          </a:ln>
        </p:spPr>
        <p:txBody>
          <a:bodyPr wrap="none" anchor="ctr"/>
          <a:lstStyle/>
          <a:p>
            <a:pPr>
              <a:defRPr/>
            </a:pPr>
            <a:endParaRPr lang="fr-FR">
              <a:latin typeface="+mj-lt"/>
            </a:endParaRPr>
          </a:p>
        </p:txBody>
      </p:sp>
      <p:sp>
        <p:nvSpPr>
          <p:cNvPr id="7" name="Rectangle 6"/>
          <p:cNvSpPr>
            <a:spLocks noChangeArrowheads="1"/>
          </p:cNvSpPr>
          <p:nvPr/>
        </p:nvSpPr>
        <p:spPr bwMode="auto">
          <a:xfrm>
            <a:off x="796826" y="5092700"/>
            <a:ext cx="1752064" cy="322953"/>
          </a:xfrm>
          <a:prstGeom prst="rect">
            <a:avLst/>
          </a:prstGeom>
          <a:noFill/>
          <a:ln w="25560">
            <a:solidFill>
              <a:srgbClr val="FF0000"/>
            </a:solidFill>
            <a:miter lim="800000"/>
            <a:headEnd/>
            <a:tailEnd/>
          </a:ln>
        </p:spPr>
        <p:txBody>
          <a:bodyPr wrap="none" anchor="ctr"/>
          <a:lstStyle/>
          <a:p>
            <a:pPr>
              <a:defRPr/>
            </a:pPr>
            <a:endParaRPr lang="fr-FR">
              <a:latin typeface="+mj-lt"/>
            </a:endParaRPr>
          </a:p>
        </p:txBody>
      </p:sp>
      <p:sp>
        <p:nvSpPr>
          <p:cNvPr id="9" name="Rectangle 8"/>
          <p:cNvSpPr>
            <a:spLocks noChangeArrowheads="1"/>
          </p:cNvSpPr>
          <p:nvPr/>
        </p:nvSpPr>
        <p:spPr bwMode="auto">
          <a:xfrm>
            <a:off x="3335854" y="4023981"/>
            <a:ext cx="4914778" cy="1202510"/>
          </a:xfrm>
          <a:prstGeom prst="rect">
            <a:avLst/>
          </a:prstGeom>
          <a:solidFill>
            <a:srgbClr val="484D7A"/>
          </a:solidFill>
          <a:ln>
            <a:headEnd/>
            <a:tailEnd/>
          </a:ln>
        </p:spPr>
        <p:style>
          <a:lnRef idx="3">
            <a:schemeClr val="lt1"/>
          </a:lnRef>
          <a:fillRef idx="1">
            <a:schemeClr val="accent4"/>
          </a:fillRef>
          <a:effectRef idx="1">
            <a:schemeClr val="accent4"/>
          </a:effectRef>
          <a:fontRef idx="minor">
            <a:schemeClr val="lt1"/>
          </a:fontRef>
        </p:style>
        <p:txBody>
          <a:bodyPr wrap="square" lIns="90000" tIns="46800" rIns="90000" bIns="46800" anchor="ctr">
            <a:spAutoFit/>
          </a:bodyPr>
          <a:lstStyle/>
          <a:p>
            <a:pPr algn="ctr">
              <a:buFont typeface="Comic Sans MS"/>
              <a:buNone/>
              <a:defRPr/>
            </a:pPr>
            <a:r>
              <a:rPr lang="fr-FR" dirty="0">
                <a:solidFill>
                  <a:schemeClr val="bg1"/>
                </a:solidFill>
                <a:latin typeface="+mj-lt"/>
              </a:rPr>
              <a:t>En cas de manque ou d’incohérence, un message vous en indique la cause.</a:t>
            </a:r>
          </a:p>
          <a:p>
            <a:pPr algn="ctr">
              <a:defRPr/>
            </a:pPr>
            <a:r>
              <a:rPr lang="fr-FR" dirty="0">
                <a:solidFill>
                  <a:schemeClr val="bg1"/>
                </a:solidFill>
                <a:latin typeface="+mj-lt"/>
              </a:rPr>
              <a:t>Il est possible de valider autant de fois que nécessaire.</a:t>
            </a:r>
            <a:endParaRPr lang="fr-FR" dirty="0">
              <a:latin typeface="+mj-lt"/>
            </a:endParaRPr>
          </a:p>
        </p:txBody>
      </p:sp>
      <p:sp>
        <p:nvSpPr>
          <p:cNvPr id="10" name="Titre 3"/>
          <p:cNvSpPr>
            <a:spLocks noGrp="1"/>
          </p:cNvSpPr>
          <p:nvPr>
            <p:ph type="title"/>
          </p:nvPr>
        </p:nvSpPr>
        <p:spPr bwMode="auto">
          <a:xfrm>
            <a:off x="827584" y="188640"/>
            <a:ext cx="5199836" cy="428800"/>
          </a:xfrm>
        </p:spPr>
        <p:txBody>
          <a:bodyPr/>
          <a:lstStyle/>
          <a:p>
            <a:pPr>
              <a:defRPr/>
            </a:pPr>
            <a:r>
              <a:rPr lang="fr-FR" dirty="0"/>
              <a:t>Validation chef d’établissement</a:t>
            </a:r>
          </a:p>
        </p:txBody>
      </p:sp>
      <p:sp>
        <p:nvSpPr>
          <p:cNvPr id="12" name="Rectangle 11">
            <a:extLst>
              <a:ext uri="{FF2B5EF4-FFF2-40B4-BE49-F238E27FC236}">
                <a16:creationId xmlns:a16="http://schemas.microsoft.com/office/drawing/2014/main" id="{9FB31352-E589-40DC-84DF-57739444FCC1}"/>
              </a:ext>
            </a:extLst>
          </p:cNvPr>
          <p:cNvSpPr>
            <a:spLocks noChangeArrowheads="1"/>
          </p:cNvSpPr>
          <p:nvPr/>
        </p:nvSpPr>
        <p:spPr bwMode="auto">
          <a:xfrm>
            <a:off x="3334282" y="2993709"/>
            <a:ext cx="4939210" cy="925511"/>
          </a:xfrm>
          <a:prstGeom prst="rect">
            <a:avLst/>
          </a:prstGeom>
          <a:solidFill>
            <a:srgbClr val="484D7A"/>
          </a:solidFill>
          <a:ln>
            <a:headEnd/>
            <a:tailEnd/>
          </a:ln>
        </p:spPr>
        <p:style>
          <a:lnRef idx="3">
            <a:schemeClr val="lt1"/>
          </a:lnRef>
          <a:fillRef idx="1">
            <a:schemeClr val="accent4"/>
          </a:fillRef>
          <a:effectRef idx="1">
            <a:schemeClr val="accent4"/>
          </a:effectRef>
          <a:fontRef idx="minor">
            <a:schemeClr val="lt1"/>
          </a:fontRef>
        </p:style>
        <p:txBody>
          <a:bodyPr wrap="square" lIns="90000" tIns="46800" rIns="90000" bIns="46800" anchor="ctr">
            <a:spAutoFit/>
          </a:bodyPr>
          <a:lstStyle/>
          <a:p>
            <a:pPr algn="ctr">
              <a:buFont typeface="Comic Sans MS"/>
              <a:buNone/>
              <a:defRPr/>
            </a:pPr>
            <a:r>
              <a:rPr lang="fr-FR" dirty="0">
                <a:solidFill>
                  <a:schemeClr val="bg1"/>
                </a:solidFill>
                <a:latin typeface="+mj-lt"/>
              </a:rPr>
              <a:t>Il est recommandé de faire une première validation pour détecter d’éventuelles erreurs et apporter des corrections.</a:t>
            </a:r>
            <a:endParaRPr dirty="0">
              <a:latin typeface="+mj-lt"/>
            </a:endParaRPr>
          </a:p>
        </p:txBody>
      </p:sp>
      <p:sp>
        <p:nvSpPr>
          <p:cNvPr id="14"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53</a:t>
            </a:fld>
            <a:endParaRPr lang="fr-FR" sz="800" dirty="0">
              <a:latin typeface="+mj-lt"/>
            </a:endParaRPr>
          </a:p>
        </p:txBody>
      </p:sp>
      <p:sp>
        <p:nvSpPr>
          <p:cNvPr id="11" name="Rectangle 10">
            <a:extLst>
              <a:ext uri="{FF2B5EF4-FFF2-40B4-BE49-F238E27FC236}">
                <a16:creationId xmlns:a16="http://schemas.microsoft.com/office/drawing/2014/main" id="{D597834A-A609-5ABB-1C36-2715B99DBDC3}"/>
              </a:ext>
            </a:extLst>
          </p:cNvPr>
          <p:cNvSpPr>
            <a:spLocks noChangeArrowheads="1"/>
          </p:cNvSpPr>
          <p:nvPr/>
        </p:nvSpPr>
        <p:spPr bwMode="auto">
          <a:xfrm>
            <a:off x="2102394" y="966877"/>
            <a:ext cx="4939212" cy="648512"/>
          </a:xfrm>
          <a:prstGeom prst="rect">
            <a:avLst/>
          </a:prstGeom>
          <a:solidFill>
            <a:srgbClr val="484D7A"/>
          </a:solidFill>
          <a:ln>
            <a:headEnd/>
            <a:tailEnd/>
          </a:ln>
        </p:spPr>
        <p:style>
          <a:lnRef idx="3">
            <a:schemeClr val="lt1"/>
          </a:lnRef>
          <a:fillRef idx="1">
            <a:schemeClr val="accent4"/>
          </a:fillRef>
          <a:effectRef idx="1">
            <a:schemeClr val="accent4"/>
          </a:effectRef>
          <a:fontRef idx="minor">
            <a:schemeClr val="lt1"/>
          </a:fontRef>
        </p:style>
        <p:txBody>
          <a:bodyPr lIns="90000" tIns="46800" rIns="90000" bIns="46800" anchor="ctr"/>
          <a:lstStyle/>
          <a:p>
            <a:pPr algn="ctr">
              <a:buFont typeface="Comic Sans MS"/>
              <a:buNone/>
              <a:defRPr/>
            </a:pPr>
            <a:r>
              <a:rPr lang="fr-FR" dirty="0">
                <a:solidFill>
                  <a:schemeClr val="bg1"/>
                </a:solidFill>
                <a:latin typeface="+mj-lt"/>
              </a:rPr>
              <a:t>Elle permet le suivi par l’administration de l’avancée des saisies.</a:t>
            </a:r>
            <a:endParaRPr lang="fr-FR" dirty="0">
              <a:latin typeface="+mj-lt"/>
            </a:endParaRPr>
          </a:p>
        </p:txBody>
      </p:sp>
    </p:spTree>
    <p:extLst>
      <p:ext uri="{BB962C8B-B14F-4D97-AF65-F5344CB8AC3E}">
        <p14:creationId xmlns:p14="http://schemas.microsoft.com/office/powerpoint/2010/main" val="865807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0" y="2905780"/>
            <a:ext cx="9144216" cy="1046440"/>
          </a:xfrm>
          <a:prstGeom prst="rect">
            <a:avLst/>
          </a:prstGeom>
          <a:noFill/>
        </p:spPr>
        <p:txBody>
          <a:bodyPr wrap="square" rtlCol="0">
            <a:spAutoFit/>
          </a:bodyPr>
          <a:lstStyle/>
          <a:p>
            <a:pPr algn="ctr">
              <a:defRPr/>
            </a:pPr>
            <a:r>
              <a:rPr lang="fr-FR" sz="6200" b="1" dirty="0">
                <a:latin typeface="+mj-lt"/>
              </a:rPr>
              <a:t>Commissions</a:t>
            </a:r>
          </a:p>
        </p:txBody>
      </p:sp>
    </p:spTree>
    <p:extLst>
      <p:ext uri="{BB962C8B-B14F-4D97-AF65-F5344CB8AC3E}">
        <p14:creationId xmlns:p14="http://schemas.microsoft.com/office/powerpoint/2010/main" val="912513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p:cNvSpPr>
          <p:nvPr/>
        </p:nvSpPr>
        <p:spPr bwMode="auto">
          <a:xfrm>
            <a:off x="388620" y="1840570"/>
            <a:ext cx="8477449" cy="5143765"/>
          </a:xfrm>
          <a:prstGeom prst="rect">
            <a:avLst/>
          </a:prstGeom>
        </p:spPr>
        <p:txBody>
          <a:bodyPr/>
          <a:lstStyle/>
          <a:p>
            <a:pPr marL="338138" indent="-338138">
              <a:spcBef>
                <a:spcPts val="800"/>
              </a:spcBef>
              <a:buClr>
                <a:srgbClr val="484D7A"/>
              </a:buClr>
              <a:buFont typeface="Comic Sans MS"/>
              <a:buChar char="•"/>
              <a:defRPr/>
            </a:pPr>
            <a:r>
              <a:rPr lang="fr-FR" sz="1600" dirty="0">
                <a:latin typeface="+mj-lt"/>
                <a:cs typeface="Arial"/>
              </a:rPr>
              <a:t>La saisie des résultats  est réalisée par les établissement d’accueil à partir du </a:t>
            </a:r>
            <a:r>
              <a:rPr lang="fr-FR" sz="1600" b="1" dirty="0">
                <a:solidFill>
                  <a:srgbClr val="484D7A"/>
                </a:solidFill>
                <a:latin typeface="+mj-lt"/>
                <a:cs typeface="Arial"/>
              </a:rPr>
              <a:t>module travail en commission</a:t>
            </a:r>
            <a:r>
              <a:rPr lang="fr-FR" sz="1600" dirty="0">
                <a:solidFill>
                  <a:srgbClr val="484D7A"/>
                </a:solidFill>
                <a:latin typeface="+mj-lt"/>
                <a:cs typeface="Arial"/>
              </a:rPr>
              <a:t>.</a:t>
            </a:r>
            <a:endParaRPr sz="1600" dirty="0">
              <a:latin typeface="+mj-lt"/>
            </a:endParaRPr>
          </a:p>
          <a:p>
            <a:pPr marL="338138" indent="-338138">
              <a:spcBef>
                <a:spcPts val="800"/>
              </a:spcBef>
              <a:buClr>
                <a:srgbClr val="333399"/>
              </a:buClr>
              <a:defRPr/>
            </a:pPr>
            <a:endParaRPr lang="fr-FR" dirty="0">
              <a:solidFill>
                <a:srgbClr val="FF0000"/>
              </a:solidFill>
              <a:latin typeface="+mj-lt"/>
              <a:cs typeface="Arial"/>
            </a:endParaRPr>
          </a:p>
          <a:p>
            <a:pPr marL="338138" indent="-338138">
              <a:spcBef>
                <a:spcPts val="800"/>
              </a:spcBef>
              <a:buClr>
                <a:srgbClr val="333399"/>
              </a:buClr>
              <a:defRPr/>
            </a:pPr>
            <a:endParaRPr lang="fr-FR" dirty="0">
              <a:solidFill>
                <a:srgbClr val="FF0000"/>
              </a:solidFill>
              <a:latin typeface="+mj-lt"/>
              <a:cs typeface="Arial"/>
            </a:endParaRPr>
          </a:p>
          <a:p>
            <a:pPr marL="338138" indent="-338138">
              <a:spcBef>
                <a:spcPts val="800"/>
              </a:spcBef>
              <a:buClr>
                <a:srgbClr val="333399"/>
              </a:buClr>
              <a:defRPr/>
            </a:pPr>
            <a:endParaRPr lang="fr-FR" dirty="0">
              <a:solidFill>
                <a:srgbClr val="FF0000"/>
              </a:solidFill>
              <a:latin typeface="+mj-lt"/>
              <a:cs typeface="Arial"/>
            </a:endParaRPr>
          </a:p>
          <a:p>
            <a:pPr marL="338138" indent="-338138">
              <a:spcBef>
                <a:spcPts val="800"/>
              </a:spcBef>
              <a:buClr>
                <a:srgbClr val="333399"/>
              </a:buClr>
              <a:defRPr/>
            </a:pPr>
            <a:br>
              <a:rPr lang="fr-FR" dirty="0">
                <a:latin typeface="+mj-lt"/>
                <a:cs typeface="Arial"/>
              </a:rPr>
            </a:br>
            <a:endParaRPr lang="fr-FR" sz="1600" dirty="0">
              <a:latin typeface="+mj-lt"/>
              <a:cs typeface="Arial"/>
            </a:endParaRPr>
          </a:p>
          <a:p>
            <a:pPr>
              <a:spcBef>
                <a:spcPts val="800"/>
              </a:spcBef>
              <a:buClr>
                <a:srgbClr val="5AB88F"/>
              </a:buClr>
              <a:defRPr/>
            </a:pPr>
            <a:br>
              <a:rPr lang="fr-FR" sz="1600" dirty="0">
                <a:latin typeface="+mj-lt"/>
                <a:cs typeface="Arial"/>
              </a:rPr>
            </a:br>
            <a:endParaRPr lang="fr-FR" sz="1600" dirty="0">
              <a:latin typeface="+mj-lt"/>
              <a:cs typeface="Arial"/>
            </a:endParaRPr>
          </a:p>
          <a:p>
            <a:pPr marL="338138" indent="-338138">
              <a:spcBef>
                <a:spcPts val="800"/>
              </a:spcBef>
              <a:buClr>
                <a:srgbClr val="484D7A"/>
              </a:buClr>
              <a:buFont typeface="Comic Sans MS"/>
              <a:buChar char="•"/>
              <a:defRPr/>
            </a:pPr>
            <a:r>
              <a:rPr lang="fr-FR" sz="1600" dirty="0">
                <a:latin typeface="+mj-lt"/>
                <a:cs typeface="Arial"/>
              </a:rPr>
              <a:t>Certains vœux du privé sous contrat ne sont pas sur le SLA, il faut, dans ce cas,  que l’établissement d’origine saisisse le vœu en accord avec la famille</a:t>
            </a:r>
          </a:p>
          <a:p>
            <a:pPr>
              <a:spcBef>
                <a:spcPts val="800"/>
              </a:spcBef>
              <a:buClr>
                <a:srgbClr val="484D7A"/>
              </a:buClr>
              <a:defRPr/>
            </a:pPr>
            <a:br>
              <a:rPr lang="fr-FR" sz="1600" dirty="0">
                <a:latin typeface="+mj-lt"/>
                <a:cs typeface="Arial"/>
              </a:rPr>
            </a:br>
            <a:r>
              <a:rPr lang="fr-FR" sz="1600" dirty="0">
                <a:latin typeface="+mj-lt"/>
                <a:cs typeface="Arial"/>
              </a:rPr>
              <a:t>Ouverture aux lycées d’accueil du module Commission du 5 juin 14h au 13 juin 12h.</a:t>
            </a:r>
            <a:br>
              <a:rPr lang="fr-FR" sz="1600" dirty="0">
                <a:solidFill>
                  <a:srgbClr val="333399"/>
                </a:solidFill>
                <a:latin typeface="+mj-lt"/>
                <a:cs typeface="Arial"/>
              </a:rPr>
            </a:br>
            <a:endParaRPr lang="fr-FR" sz="1600" strike="sngStrike" dirty="0">
              <a:solidFill>
                <a:srgbClr val="333399"/>
              </a:solidFill>
              <a:latin typeface="+mj-lt"/>
              <a:cs typeface="Arial"/>
            </a:endParaRPr>
          </a:p>
        </p:txBody>
      </p:sp>
      <p:pic>
        <p:nvPicPr>
          <p:cNvPr id="5" name="Picture 2" descr="F:\Commun SAIO\1_Affelnet\_2017\PPT\Etab\Screen\Saisie des voeux\saisiecomm.png"/>
          <p:cNvPicPr>
            <a:picLocks noChangeAspect="1" noChangeArrowheads="1"/>
          </p:cNvPicPr>
          <p:nvPr/>
        </p:nvPicPr>
        <p:blipFill>
          <a:blip r:embed="rId2"/>
          <a:stretch/>
        </p:blipFill>
        <p:spPr bwMode="auto">
          <a:xfrm>
            <a:off x="2678112" y="3186095"/>
            <a:ext cx="6002338" cy="1247775"/>
          </a:xfrm>
          <a:prstGeom prst="rect">
            <a:avLst/>
          </a:prstGeom>
          <a:noFill/>
        </p:spPr>
      </p:pic>
      <p:sp>
        <p:nvSpPr>
          <p:cNvPr id="7" name="Titre 1"/>
          <p:cNvSpPr>
            <a:spLocks noGrp="1"/>
          </p:cNvSpPr>
          <p:nvPr>
            <p:ph type="title"/>
          </p:nvPr>
        </p:nvSpPr>
        <p:spPr bwMode="auto">
          <a:xfrm>
            <a:off x="766624" y="177590"/>
            <a:ext cx="7200800" cy="432048"/>
          </a:xfrm>
        </p:spPr>
        <p:txBody>
          <a:bodyPr/>
          <a:lstStyle/>
          <a:p>
            <a:pPr>
              <a:defRPr/>
            </a:pPr>
            <a:r>
              <a:rPr lang="fr-FR" dirty="0"/>
              <a:t>Travail en commission</a:t>
            </a:r>
            <a:br>
              <a:rPr lang="fr-FR" dirty="0"/>
            </a:br>
            <a:r>
              <a:rPr lang="fr-FR" sz="1400" dirty="0"/>
              <a:t>Formations à recrutement spécifique et/ou relevant du privé sous contrat</a:t>
            </a:r>
            <a:endParaRPr sz="1400" dirty="0"/>
          </a:p>
        </p:txBody>
      </p:sp>
      <p:sp>
        <p:nvSpPr>
          <p:cNvPr id="9" name="Rectangle 8">
            <a:extLst>
              <a:ext uri="{FF2B5EF4-FFF2-40B4-BE49-F238E27FC236}">
                <a16:creationId xmlns:a16="http://schemas.microsoft.com/office/drawing/2014/main" id="{A8148B47-AC03-5718-469F-AAD75E52DD3E}"/>
              </a:ext>
            </a:extLst>
          </p:cNvPr>
          <p:cNvSpPr/>
          <p:nvPr/>
        </p:nvSpPr>
        <p:spPr bwMode="auto">
          <a:xfrm>
            <a:off x="6356032" y="2528339"/>
            <a:ext cx="990600" cy="1143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66429535-365C-B2E7-5D9D-A594D35CDFB3}"/>
              </a:ext>
            </a:extLst>
          </p:cNvPr>
          <p:cNvGrpSpPr/>
          <p:nvPr/>
        </p:nvGrpSpPr>
        <p:grpSpPr>
          <a:xfrm>
            <a:off x="2678112" y="2498328"/>
            <a:ext cx="6002338" cy="523875"/>
            <a:chOff x="2678112" y="2498328"/>
            <a:chExt cx="6002338" cy="523875"/>
          </a:xfrm>
        </p:grpSpPr>
        <p:pic>
          <p:nvPicPr>
            <p:cNvPr id="6" name="Picture 3" descr="F:\Commun SAIO\1_Affelnet\_2017\PPT\Etab\Screen\Saisie des voeux\commissionrecap.png"/>
            <p:cNvPicPr>
              <a:picLocks noChangeAspect="1" noChangeArrowheads="1"/>
            </p:cNvPicPr>
            <p:nvPr/>
          </p:nvPicPr>
          <p:blipFill>
            <a:blip r:embed="rId3"/>
            <a:stretch/>
          </p:blipFill>
          <p:spPr bwMode="auto">
            <a:xfrm>
              <a:off x="2678112" y="2498328"/>
              <a:ext cx="6002338" cy="523875"/>
            </a:xfrm>
            <a:prstGeom prst="rect">
              <a:avLst/>
            </a:prstGeom>
            <a:noFill/>
          </p:spPr>
        </p:pic>
        <p:sp>
          <p:nvSpPr>
            <p:cNvPr id="2" name="Rectangle 1">
              <a:extLst>
                <a:ext uri="{FF2B5EF4-FFF2-40B4-BE49-F238E27FC236}">
                  <a16:creationId xmlns:a16="http://schemas.microsoft.com/office/drawing/2014/main" id="{140B74A6-3E24-BF72-5AB3-5785806C1C61}"/>
                </a:ext>
              </a:extLst>
            </p:cNvPr>
            <p:cNvSpPr/>
            <p:nvPr/>
          </p:nvSpPr>
          <p:spPr>
            <a:xfrm>
              <a:off x="5148423" y="2520402"/>
              <a:ext cx="472120" cy="142088"/>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D295138-4801-62B4-EA38-798F4754EC86}"/>
                </a:ext>
              </a:extLst>
            </p:cNvPr>
            <p:cNvSpPr/>
            <p:nvPr/>
          </p:nvSpPr>
          <p:spPr bwMode="auto">
            <a:xfrm>
              <a:off x="5125243" y="2635278"/>
              <a:ext cx="990600" cy="1143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2577733-9421-91CA-E631-9D687E478397}"/>
                </a:ext>
              </a:extLst>
            </p:cNvPr>
            <p:cNvSpPr/>
            <p:nvPr/>
          </p:nvSpPr>
          <p:spPr bwMode="auto">
            <a:xfrm>
              <a:off x="5303519" y="2755835"/>
              <a:ext cx="2016125" cy="13335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69ED2D1-9B45-3D72-10D6-C3F4AB51C1E8}"/>
                </a:ext>
              </a:extLst>
            </p:cNvPr>
            <p:cNvSpPr/>
            <p:nvPr/>
          </p:nvSpPr>
          <p:spPr bwMode="auto">
            <a:xfrm>
              <a:off x="5783579" y="2832670"/>
              <a:ext cx="2016125" cy="17145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0874361-C678-C3CD-720E-58ED660A4C2D}"/>
                </a:ext>
              </a:extLst>
            </p:cNvPr>
            <p:cNvSpPr/>
            <p:nvPr/>
          </p:nvSpPr>
          <p:spPr bwMode="auto">
            <a:xfrm>
              <a:off x="5359400" y="2858705"/>
              <a:ext cx="384176" cy="13335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55</a:t>
            </a:fld>
            <a:endParaRPr lang="fr-FR" sz="800" dirty="0">
              <a:latin typeface="+mj-lt"/>
            </a:endParaRPr>
          </a:p>
        </p:txBody>
      </p:sp>
      <p:sp>
        <p:nvSpPr>
          <p:cNvPr id="15" name="ZoneTexte 14">
            <a:extLst>
              <a:ext uri="{FF2B5EF4-FFF2-40B4-BE49-F238E27FC236}">
                <a16:creationId xmlns:a16="http://schemas.microsoft.com/office/drawing/2014/main" id="{75146A7D-7A81-79C4-E23E-654FD1A3BFE8}"/>
              </a:ext>
            </a:extLst>
          </p:cNvPr>
          <p:cNvSpPr txBox="1"/>
          <p:nvPr/>
        </p:nvSpPr>
        <p:spPr>
          <a:xfrm>
            <a:off x="480060" y="928546"/>
            <a:ext cx="8412480" cy="954107"/>
          </a:xfrm>
          <a:prstGeom prst="rect">
            <a:avLst/>
          </a:prstGeom>
          <a:noFill/>
        </p:spPr>
        <p:txBody>
          <a:bodyPr wrap="square" rtlCol="0">
            <a:spAutoFit/>
          </a:bodyPr>
          <a:lstStyle/>
          <a:p>
            <a:r>
              <a:rPr lang="fr-FR" sz="1400" b="0" i="0" dirty="0">
                <a:effectLst/>
                <a:latin typeface="Marianne" panose="02000000000000000000" pitchFamily="50" charset="0"/>
              </a:rPr>
              <a:t>Les établissements d’accueil (EPLE) ont </a:t>
            </a:r>
            <a:r>
              <a:rPr lang="fr-FR" sz="1400" u="sng" dirty="0">
                <a:latin typeface="Marianne" panose="02000000000000000000" pitchFamily="50" charset="0"/>
              </a:rPr>
              <a:t>j</a:t>
            </a:r>
            <a:r>
              <a:rPr lang="fr-FR" sz="1400" b="0" i="0" u="sng" dirty="0">
                <a:effectLst/>
                <a:latin typeface="Marianne" panose="02000000000000000000" pitchFamily="50" charset="0"/>
              </a:rPr>
              <a:t>usqu'au 5 juin</a:t>
            </a:r>
            <a:r>
              <a:rPr lang="fr-FR" sz="1400" b="0" i="0" dirty="0">
                <a:effectLst/>
                <a:latin typeface="Marianne" panose="02000000000000000000" pitchFamily="50" charset="0"/>
              </a:rPr>
              <a:t> pour transmettre l'ensemble des candidatures traitées aux établissements d'origine via la </a:t>
            </a:r>
            <a:r>
              <a:rPr lang="fr-FR" sz="1400" b="1" i="0" dirty="0">
                <a:effectLst/>
                <a:latin typeface="Marianne" panose="02000000000000000000" pitchFamily="50" charset="0"/>
              </a:rPr>
              <a:t>liste nominative</a:t>
            </a:r>
            <a:r>
              <a:rPr lang="fr-FR" sz="1400" b="0" i="0" dirty="0">
                <a:effectLst/>
                <a:latin typeface="Marianne" panose="02000000000000000000" pitchFamily="50" charset="0"/>
              </a:rPr>
              <a:t> des candidats (sans les résultats).</a:t>
            </a:r>
            <a:br>
              <a:rPr lang="fr-FR" sz="1400" b="0" i="0" dirty="0">
                <a:effectLst/>
                <a:latin typeface="Marianne" panose="02000000000000000000" pitchFamily="50" charset="0"/>
              </a:rPr>
            </a:br>
            <a:r>
              <a:rPr lang="fr-FR" sz="1400" b="0" i="0" dirty="0">
                <a:effectLst/>
                <a:latin typeface="Marianne" panose="02000000000000000000" pitchFamily="50" charset="0"/>
              </a:rPr>
              <a:t>Cela permet à l'établissement d'origine de </a:t>
            </a:r>
            <a:r>
              <a:rPr lang="fr-FR" sz="1400" b="1" i="0" dirty="0">
                <a:effectLst/>
                <a:latin typeface="Marianne" panose="02000000000000000000" pitchFamily="50" charset="0"/>
              </a:rPr>
              <a:t>vérifier la présence du vœu dans AFFELNET Lycée</a:t>
            </a:r>
            <a:r>
              <a:rPr lang="fr-FR" sz="1400" b="0" i="0" dirty="0">
                <a:effectLst/>
                <a:latin typeface="Marianne" panose="02000000000000000000" pitchFamily="50" charset="0"/>
              </a:rPr>
              <a:t>.</a:t>
            </a:r>
            <a:r>
              <a:rPr lang="fr-FR" sz="1400" dirty="0"/>
              <a:t> </a:t>
            </a:r>
          </a:p>
        </p:txBody>
      </p:sp>
      <p:pic>
        <p:nvPicPr>
          <p:cNvPr id="8" name="Picture 2" descr="F:\Commun SAIO\1_Affelnet\_2017\PPT\Commissions\Screen\2017-04-13 14_18_13-Affectation des élèves en lycée (NICE).png">
            <a:extLst>
              <a:ext uri="{FF2B5EF4-FFF2-40B4-BE49-F238E27FC236}">
                <a16:creationId xmlns:a16="http://schemas.microsoft.com/office/drawing/2014/main" id="{59D6A498-9B34-4296-6777-803BBA308C83}"/>
              </a:ext>
            </a:extLst>
          </p:cNvPr>
          <p:cNvPicPr>
            <a:picLocks noChangeAspect="1" noChangeArrowheads="1"/>
          </p:cNvPicPr>
          <p:nvPr/>
        </p:nvPicPr>
        <p:blipFill>
          <a:blip r:embed="rId4"/>
          <a:srcRect/>
          <a:stretch>
            <a:fillRect/>
          </a:stretch>
        </p:blipFill>
        <p:spPr bwMode="auto">
          <a:xfrm>
            <a:off x="681636" y="2739347"/>
            <a:ext cx="1605953" cy="1070635"/>
          </a:xfrm>
          <a:prstGeom prst="rect">
            <a:avLst/>
          </a:prstGeom>
          <a:noFill/>
        </p:spPr>
      </p:pic>
      <p:sp>
        <p:nvSpPr>
          <p:cNvPr id="16" name="Rectangle 15">
            <a:extLst>
              <a:ext uri="{FF2B5EF4-FFF2-40B4-BE49-F238E27FC236}">
                <a16:creationId xmlns:a16="http://schemas.microsoft.com/office/drawing/2014/main" id="{B2A7572C-068D-FC78-45C7-821BD19F4A68}"/>
              </a:ext>
            </a:extLst>
          </p:cNvPr>
          <p:cNvSpPr/>
          <p:nvPr/>
        </p:nvSpPr>
        <p:spPr>
          <a:xfrm>
            <a:off x="678656" y="3076575"/>
            <a:ext cx="1602582" cy="2714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8904FC3E-A843-7656-A82D-E6974B76839A}"/>
              </a:ext>
            </a:extLst>
          </p:cNvPr>
          <p:cNvSpPr txBox="1"/>
          <p:nvPr/>
        </p:nvSpPr>
        <p:spPr>
          <a:xfrm>
            <a:off x="4686300" y="6479500"/>
            <a:ext cx="3856990" cy="276999"/>
          </a:xfrm>
          <a:prstGeom prst="rect">
            <a:avLst/>
          </a:prstGeom>
          <a:noFill/>
        </p:spPr>
        <p:txBody>
          <a:bodyPr wrap="square" rtlCol="0">
            <a:spAutoFit/>
          </a:bodyPr>
          <a:lstStyle/>
          <a:p>
            <a:r>
              <a:rPr lang="fr-FR" sz="1200" dirty="0"/>
              <a:t>*certains vœux 2GT privé sont absents du SLA</a:t>
            </a:r>
          </a:p>
        </p:txBody>
      </p:sp>
      <p:sp>
        <p:nvSpPr>
          <p:cNvPr id="20" name="ZoneTexte 19">
            <a:extLst>
              <a:ext uri="{FF2B5EF4-FFF2-40B4-BE49-F238E27FC236}">
                <a16:creationId xmlns:a16="http://schemas.microsoft.com/office/drawing/2014/main" id="{5E2D721A-2267-EC54-B0BC-EEB1C12A4C34}"/>
              </a:ext>
            </a:extLst>
          </p:cNvPr>
          <p:cNvSpPr txBox="1"/>
          <p:nvPr/>
        </p:nvSpPr>
        <p:spPr bwMode="auto">
          <a:xfrm>
            <a:off x="350520" y="6479500"/>
            <a:ext cx="1576072" cy="276999"/>
          </a:xfrm>
          <a:prstGeom prst="rect">
            <a:avLst/>
          </a:prstGeom>
          <a:noFill/>
        </p:spPr>
        <p:txBody>
          <a:bodyPr wrap="none" rtlCol="0">
            <a:spAutoFit/>
          </a:bodyPr>
          <a:lstStyle/>
          <a:p>
            <a:r>
              <a:rPr lang="fr-FR" sz="1200" dirty="0"/>
              <a:t>Fiches 12 &amp; 13 &amp; 18</a:t>
            </a:r>
          </a:p>
        </p:txBody>
      </p:sp>
    </p:spTree>
    <p:extLst>
      <p:ext uri="{BB962C8B-B14F-4D97-AF65-F5344CB8AC3E}">
        <p14:creationId xmlns:p14="http://schemas.microsoft.com/office/powerpoint/2010/main" val="4111762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4" name="Groupe 23">
            <a:extLst>
              <a:ext uri="{FF2B5EF4-FFF2-40B4-BE49-F238E27FC236}">
                <a16:creationId xmlns:a16="http://schemas.microsoft.com/office/drawing/2014/main" id="{E80A7717-41E0-19FD-AA71-A0F9CA0E8A39}"/>
              </a:ext>
            </a:extLst>
          </p:cNvPr>
          <p:cNvGrpSpPr/>
          <p:nvPr/>
        </p:nvGrpSpPr>
        <p:grpSpPr>
          <a:xfrm>
            <a:off x="1668189" y="1507377"/>
            <a:ext cx="6996793" cy="3743721"/>
            <a:chOff x="1668189" y="808638"/>
            <a:chExt cx="6996793" cy="3743721"/>
          </a:xfrm>
        </p:grpSpPr>
        <p:grpSp>
          <p:nvGrpSpPr>
            <p:cNvPr id="21" name="Groupe 20">
              <a:extLst>
                <a:ext uri="{FF2B5EF4-FFF2-40B4-BE49-F238E27FC236}">
                  <a16:creationId xmlns:a16="http://schemas.microsoft.com/office/drawing/2014/main" id="{D786C5B7-DCF6-CF5B-6694-49DC6202BB53}"/>
                </a:ext>
              </a:extLst>
            </p:cNvPr>
            <p:cNvGrpSpPr/>
            <p:nvPr/>
          </p:nvGrpSpPr>
          <p:grpSpPr>
            <a:xfrm>
              <a:off x="1728190" y="920158"/>
              <a:ext cx="6936792" cy="3632201"/>
              <a:chOff x="2081874" y="1288450"/>
              <a:chExt cx="6936792" cy="3632201"/>
            </a:xfrm>
          </p:grpSpPr>
          <p:pic>
            <p:nvPicPr>
              <p:cNvPr id="4101" name="Picture 5" descr="F:\Commun SAIO\1_Affelnet\_2017\PPT\Commissions\Screen\Commission\saisie_dec_validation.png"/>
              <p:cNvPicPr>
                <a:picLocks noChangeAspect="1" noChangeArrowheads="1"/>
              </p:cNvPicPr>
              <p:nvPr/>
            </p:nvPicPr>
            <p:blipFill>
              <a:blip r:embed="rId2"/>
              <a:srcRect/>
              <a:stretch>
                <a:fillRect/>
              </a:stretch>
            </p:blipFill>
            <p:spPr bwMode="auto">
              <a:xfrm>
                <a:off x="2081874" y="1288450"/>
                <a:ext cx="6936792" cy="3632201"/>
              </a:xfrm>
              <a:prstGeom prst="rect">
                <a:avLst/>
              </a:prstGeom>
              <a:noFill/>
            </p:spPr>
          </p:pic>
          <p:sp>
            <p:nvSpPr>
              <p:cNvPr id="53" name="Rectangle 52"/>
              <p:cNvSpPr/>
              <p:nvPr/>
            </p:nvSpPr>
            <p:spPr>
              <a:xfrm>
                <a:off x="6694268" y="3768950"/>
                <a:ext cx="888277" cy="15939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2637218" y="2634273"/>
                <a:ext cx="394530" cy="188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632602" y="3124954"/>
                <a:ext cx="394530" cy="11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632602" y="3582154"/>
                <a:ext cx="394530" cy="11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2638952" y="3963154"/>
                <a:ext cx="394530" cy="11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2630868" y="2888273"/>
                <a:ext cx="394530" cy="18856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2630868" y="3294673"/>
                <a:ext cx="394530" cy="18856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2630868" y="3771301"/>
                <a:ext cx="394530" cy="1500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630868" y="4165001"/>
                <a:ext cx="394530" cy="1500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424618" y="2646973"/>
                <a:ext cx="780748" cy="188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3407302" y="3137654"/>
                <a:ext cx="626614" cy="93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3261252" y="3637951"/>
                <a:ext cx="1210814" cy="9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3426352" y="3975854"/>
                <a:ext cx="588514" cy="93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3411918" y="2869601"/>
                <a:ext cx="869648" cy="20724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3398916" y="3301023"/>
                <a:ext cx="996950" cy="19722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3418268" y="3803051"/>
                <a:ext cx="666448" cy="13104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3418268" y="4177702"/>
                <a:ext cx="596598" cy="12065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3246818" y="2990252"/>
                <a:ext cx="869648" cy="10795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3246516" y="3421673"/>
                <a:ext cx="996950" cy="7657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3432702" y="3530001"/>
                <a:ext cx="1020314"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46F1C5DE-7C5A-9559-65C1-0AE80D7DD2BD}"/>
                </a:ext>
              </a:extLst>
            </p:cNvPr>
            <p:cNvSpPr/>
            <p:nvPr/>
          </p:nvSpPr>
          <p:spPr>
            <a:xfrm>
              <a:off x="1668189" y="808638"/>
              <a:ext cx="4922392" cy="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a:spLocks noGrp="1"/>
          </p:cNvSpPr>
          <p:nvPr>
            <p:ph type="title"/>
          </p:nvPr>
        </p:nvSpPr>
        <p:spPr bwMode="auto">
          <a:xfrm>
            <a:off x="827584" y="116632"/>
            <a:ext cx="7200800" cy="432048"/>
          </a:xfrm>
        </p:spPr>
        <p:txBody>
          <a:bodyPr/>
          <a:lstStyle/>
          <a:p>
            <a:pPr>
              <a:defRPr/>
            </a:pPr>
            <a:r>
              <a:rPr lang="fr-FR" dirty="0"/>
              <a:t>Travail en commission : Saisie des décisions</a:t>
            </a:r>
            <a:endParaRPr dirty="0"/>
          </a:p>
        </p:txBody>
      </p:sp>
      <p:sp>
        <p:nvSpPr>
          <p:cNvPr id="14"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56</a:t>
            </a:fld>
            <a:endParaRPr lang="fr-FR" sz="800" dirty="0">
              <a:latin typeface="+mj-lt"/>
            </a:endParaRPr>
          </a:p>
        </p:txBody>
      </p:sp>
      <p:sp>
        <p:nvSpPr>
          <p:cNvPr id="18" name="ZoneTexte 17"/>
          <p:cNvSpPr txBox="1"/>
          <p:nvPr/>
        </p:nvSpPr>
        <p:spPr>
          <a:xfrm>
            <a:off x="7225835" y="5446454"/>
            <a:ext cx="1750429" cy="646331"/>
          </a:xfrm>
          <a:prstGeom prst="rect">
            <a:avLst/>
          </a:prstGeom>
          <a:solidFill>
            <a:schemeClr val="bg1"/>
          </a:solidFill>
          <a:ln w="28575">
            <a:solidFill>
              <a:srgbClr val="FF0000"/>
            </a:solidFill>
          </a:ln>
        </p:spPr>
        <p:txBody>
          <a:bodyPr wrap="square" rtlCol="0">
            <a:spAutoFit/>
          </a:bodyPr>
          <a:lstStyle/>
          <a:p>
            <a:pPr algn="ctr"/>
            <a:r>
              <a:rPr lang="fr-FR" sz="1200" dirty="0"/>
              <a:t>Accès à la liste des vœux de chaque candidat</a:t>
            </a:r>
          </a:p>
        </p:txBody>
      </p:sp>
      <p:sp>
        <p:nvSpPr>
          <p:cNvPr id="19" name="ZoneTexte 18"/>
          <p:cNvSpPr txBox="1"/>
          <p:nvPr/>
        </p:nvSpPr>
        <p:spPr>
          <a:xfrm>
            <a:off x="224744" y="962753"/>
            <a:ext cx="6137276" cy="984885"/>
          </a:xfrm>
          <a:prstGeom prst="rect">
            <a:avLst/>
          </a:prstGeom>
          <a:noFill/>
        </p:spPr>
        <p:txBody>
          <a:bodyPr wrap="square" rtlCol="0">
            <a:spAutoFit/>
          </a:bodyPr>
          <a:lstStyle/>
          <a:p>
            <a:pPr>
              <a:buFont typeface="Arial" pitchFamily="34" charset="0"/>
              <a:buChar char="•"/>
            </a:pPr>
            <a:r>
              <a:rPr lang="fr-FR" dirty="0"/>
              <a:t>Par défaut, la saisie est initialisée à  Non traité</a:t>
            </a:r>
            <a:br>
              <a:rPr lang="fr-FR" dirty="0"/>
            </a:br>
            <a:r>
              <a:rPr lang="fr-FR" sz="400" dirty="0"/>
              <a:t> </a:t>
            </a:r>
            <a:endParaRPr lang="fr-FR" dirty="0"/>
          </a:p>
          <a:p>
            <a:pPr>
              <a:buFont typeface="Arial" pitchFamily="34" charset="0"/>
              <a:buChar char="•"/>
            </a:pPr>
            <a:r>
              <a:rPr lang="fr-FR" dirty="0"/>
              <a:t>Pour chaque candidat il faut saisir une des décisions suivante :  Pris / Refusé / Liste complémentaire</a:t>
            </a:r>
          </a:p>
        </p:txBody>
      </p:sp>
      <p:sp>
        <p:nvSpPr>
          <p:cNvPr id="43" name="ZoneTexte 42"/>
          <p:cNvSpPr txBox="1"/>
          <p:nvPr/>
        </p:nvSpPr>
        <p:spPr>
          <a:xfrm>
            <a:off x="1562100" y="5529754"/>
            <a:ext cx="1475511" cy="830997"/>
          </a:xfrm>
          <a:prstGeom prst="rect">
            <a:avLst/>
          </a:prstGeom>
          <a:solidFill>
            <a:schemeClr val="bg1"/>
          </a:solidFill>
          <a:ln w="28575">
            <a:solidFill>
              <a:srgbClr val="FF0000"/>
            </a:solidFill>
          </a:ln>
        </p:spPr>
        <p:txBody>
          <a:bodyPr wrap="square" rtlCol="0">
            <a:spAutoFit/>
          </a:bodyPr>
          <a:lstStyle/>
          <a:p>
            <a:pPr algn="ctr"/>
            <a:r>
              <a:rPr lang="fr-FR" sz="1200" dirty="0"/>
              <a:t>Pensez à valider chaque page avant de passer à la suivante</a:t>
            </a:r>
          </a:p>
        </p:txBody>
      </p:sp>
      <p:sp>
        <p:nvSpPr>
          <p:cNvPr id="50" name="ZoneTexte 49"/>
          <p:cNvSpPr txBox="1"/>
          <p:nvPr/>
        </p:nvSpPr>
        <p:spPr>
          <a:xfrm>
            <a:off x="3163764" y="5531657"/>
            <a:ext cx="935568" cy="646331"/>
          </a:xfrm>
          <a:prstGeom prst="rect">
            <a:avLst/>
          </a:prstGeom>
          <a:solidFill>
            <a:schemeClr val="bg1"/>
          </a:solidFill>
          <a:ln w="28575">
            <a:solidFill>
              <a:srgbClr val="FF0000"/>
            </a:solidFill>
          </a:ln>
        </p:spPr>
        <p:txBody>
          <a:bodyPr wrap="square" rtlCol="0">
            <a:spAutoFit/>
          </a:bodyPr>
          <a:lstStyle/>
          <a:p>
            <a:pPr algn="ctr"/>
            <a:r>
              <a:rPr lang="fr-FR" sz="1200" dirty="0"/>
              <a:t>Une fois la saisie terminée</a:t>
            </a:r>
          </a:p>
        </p:txBody>
      </p:sp>
      <p:sp>
        <p:nvSpPr>
          <p:cNvPr id="25" name="Rectangle 24">
            <a:extLst>
              <a:ext uri="{FF2B5EF4-FFF2-40B4-BE49-F238E27FC236}">
                <a16:creationId xmlns:a16="http://schemas.microsoft.com/office/drawing/2014/main" id="{A2FC7C0E-AF16-0DBA-D0B6-1C3D69A39D7F}"/>
              </a:ext>
            </a:extLst>
          </p:cNvPr>
          <p:cNvSpPr/>
          <p:nvPr/>
        </p:nvSpPr>
        <p:spPr bwMode="auto">
          <a:xfrm>
            <a:off x="4261100" y="983418"/>
            <a:ext cx="1271020" cy="32770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26" name="Rectangle 25">
            <a:extLst>
              <a:ext uri="{FF2B5EF4-FFF2-40B4-BE49-F238E27FC236}">
                <a16:creationId xmlns:a16="http://schemas.microsoft.com/office/drawing/2014/main" id="{708ADED8-4344-2292-8CD2-C136D457A5ED}"/>
              </a:ext>
            </a:extLst>
          </p:cNvPr>
          <p:cNvSpPr/>
          <p:nvPr/>
        </p:nvSpPr>
        <p:spPr bwMode="auto">
          <a:xfrm>
            <a:off x="6339862" y="2926137"/>
            <a:ext cx="889000" cy="48115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8E19A51A-DB90-9381-D988-61D67D661C00}"/>
              </a:ext>
            </a:extLst>
          </p:cNvPr>
          <p:cNvSpPr/>
          <p:nvPr/>
        </p:nvSpPr>
        <p:spPr bwMode="auto">
          <a:xfrm>
            <a:off x="1407044" y="1608215"/>
            <a:ext cx="4125076" cy="32770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31" name="Rectangle 30">
            <a:extLst>
              <a:ext uri="{FF2B5EF4-FFF2-40B4-BE49-F238E27FC236}">
                <a16:creationId xmlns:a16="http://schemas.microsoft.com/office/drawing/2014/main" id="{829B96CA-949D-2094-B777-ACEF76D549AB}"/>
              </a:ext>
            </a:extLst>
          </p:cNvPr>
          <p:cNvSpPr/>
          <p:nvPr/>
        </p:nvSpPr>
        <p:spPr bwMode="auto">
          <a:xfrm>
            <a:off x="6339862" y="3415124"/>
            <a:ext cx="889000" cy="6519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lèche : bas 62">
            <a:extLst>
              <a:ext uri="{FF2B5EF4-FFF2-40B4-BE49-F238E27FC236}">
                <a16:creationId xmlns:a16="http://schemas.microsoft.com/office/drawing/2014/main" id="{2E26EDA2-8D71-3EB9-B61F-84A9A2E1075E}"/>
              </a:ext>
            </a:extLst>
          </p:cNvPr>
          <p:cNvSpPr/>
          <p:nvPr/>
        </p:nvSpPr>
        <p:spPr>
          <a:xfrm>
            <a:off x="8122920" y="4706802"/>
            <a:ext cx="192014" cy="64633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6" name="Flèche : haut 4095">
            <a:extLst>
              <a:ext uri="{FF2B5EF4-FFF2-40B4-BE49-F238E27FC236}">
                <a16:creationId xmlns:a16="http://schemas.microsoft.com/office/drawing/2014/main" id="{31136176-88E6-BE93-6CD8-3EEEEB5E2E29}"/>
              </a:ext>
            </a:extLst>
          </p:cNvPr>
          <p:cNvSpPr/>
          <p:nvPr/>
        </p:nvSpPr>
        <p:spPr>
          <a:xfrm>
            <a:off x="2272832" y="5292860"/>
            <a:ext cx="87983" cy="17762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7" name="Flèche : haut 4096">
            <a:extLst>
              <a:ext uri="{FF2B5EF4-FFF2-40B4-BE49-F238E27FC236}">
                <a16:creationId xmlns:a16="http://schemas.microsoft.com/office/drawing/2014/main" id="{A1D89ED0-F689-4C0F-1335-53E86B2C39A7}"/>
              </a:ext>
            </a:extLst>
          </p:cNvPr>
          <p:cNvSpPr/>
          <p:nvPr/>
        </p:nvSpPr>
        <p:spPr bwMode="auto">
          <a:xfrm>
            <a:off x="3617190" y="5282935"/>
            <a:ext cx="87983" cy="177626"/>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ZoneTexte 4097">
            <a:extLst>
              <a:ext uri="{FF2B5EF4-FFF2-40B4-BE49-F238E27FC236}">
                <a16:creationId xmlns:a16="http://schemas.microsoft.com/office/drawing/2014/main" id="{C3E71E04-B4D8-60E8-5520-CDE31231065B}"/>
              </a:ext>
            </a:extLst>
          </p:cNvPr>
          <p:cNvSpPr txBox="1"/>
          <p:nvPr/>
        </p:nvSpPr>
        <p:spPr bwMode="auto">
          <a:xfrm>
            <a:off x="350520" y="6479500"/>
            <a:ext cx="1576072" cy="276999"/>
          </a:xfrm>
          <a:prstGeom prst="rect">
            <a:avLst/>
          </a:prstGeom>
          <a:noFill/>
        </p:spPr>
        <p:txBody>
          <a:bodyPr wrap="none" rtlCol="0">
            <a:spAutoFit/>
          </a:bodyPr>
          <a:lstStyle/>
          <a:p>
            <a:r>
              <a:rPr lang="fr-FR" sz="1200" dirty="0"/>
              <a:t>Fiches 12 &amp; 13 &amp; 18</a:t>
            </a:r>
          </a:p>
        </p:txBody>
      </p:sp>
    </p:spTree>
    <p:extLst>
      <p:ext uri="{BB962C8B-B14F-4D97-AF65-F5344CB8AC3E}">
        <p14:creationId xmlns:p14="http://schemas.microsoft.com/office/powerpoint/2010/main" val="399584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43" grpId="0" animBg="1"/>
      <p:bldP spid="43" grpId="1" animBg="1"/>
      <p:bldP spid="5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216" y="2459504"/>
            <a:ext cx="9144216" cy="1785104"/>
          </a:xfrm>
          <a:prstGeom prst="rect">
            <a:avLst/>
          </a:prstGeom>
          <a:noFill/>
        </p:spPr>
        <p:txBody>
          <a:bodyPr wrap="square" rtlCol="0">
            <a:spAutoFit/>
          </a:bodyPr>
          <a:lstStyle/>
          <a:p>
            <a:pPr algn="ctr">
              <a:defRPr/>
            </a:pPr>
            <a:r>
              <a:rPr lang="fr-FR" sz="5500" b="1" dirty="0">
                <a:solidFill>
                  <a:srgbClr val="000000"/>
                </a:solidFill>
                <a:latin typeface="Marianne"/>
                <a:cs typeface="Arial"/>
              </a:rPr>
              <a:t>OPA pré-tours voie Pro palier 3</a:t>
            </a:r>
            <a:r>
              <a:rPr lang="fr-FR" sz="5500" b="1" baseline="30000" dirty="0">
                <a:solidFill>
                  <a:srgbClr val="000000"/>
                </a:solidFill>
                <a:latin typeface="Marianne"/>
                <a:cs typeface="Arial"/>
              </a:rPr>
              <a:t>e</a:t>
            </a:r>
            <a:r>
              <a:rPr lang="fr-FR" sz="5500" b="1" dirty="0">
                <a:solidFill>
                  <a:srgbClr val="000000"/>
                </a:solidFill>
                <a:latin typeface="Marianne"/>
                <a:cs typeface="Arial"/>
              </a:rPr>
              <a:t> et 1</a:t>
            </a:r>
            <a:r>
              <a:rPr lang="fr-FR" sz="5500" b="1" baseline="30000" dirty="0">
                <a:solidFill>
                  <a:srgbClr val="000000"/>
                </a:solidFill>
                <a:latin typeface="Marianne"/>
                <a:cs typeface="Arial"/>
              </a:rPr>
              <a:t>re</a:t>
            </a:r>
            <a:r>
              <a:rPr lang="fr-FR" sz="5500" b="1" dirty="0">
                <a:solidFill>
                  <a:srgbClr val="000000"/>
                </a:solidFill>
                <a:latin typeface="Marianne"/>
                <a:cs typeface="Arial"/>
              </a:rPr>
              <a:t> Techno</a:t>
            </a:r>
          </a:p>
        </p:txBody>
      </p:sp>
    </p:spTree>
    <p:extLst>
      <p:ext uri="{BB962C8B-B14F-4D97-AF65-F5344CB8AC3E}">
        <p14:creationId xmlns:p14="http://schemas.microsoft.com/office/powerpoint/2010/main" val="2234691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1"/>
          <p:cNvSpPr>
            <a:spLocks noGrp="1"/>
          </p:cNvSpPr>
          <p:nvPr>
            <p:ph type="title"/>
          </p:nvPr>
        </p:nvSpPr>
        <p:spPr bwMode="auto">
          <a:xfrm>
            <a:off x="780728" y="142660"/>
            <a:ext cx="8279452" cy="334012"/>
          </a:xfrm>
        </p:spPr>
        <p:txBody>
          <a:bodyPr/>
          <a:lstStyle/>
          <a:p>
            <a:pPr>
              <a:defRPr/>
            </a:pPr>
            <a:r>
              <a:rPr lang="fr-FR" sz="2200" dirty="0">
                <a:cs typeface="Arial"/>
              </a:rPr>
              <a:t>Opération Programmée d’Affectation pré-tour - Sécurisation</a:t>
            </a:r>
            <a:endParaRPr lang="fr-FR" sz="2200" dirty="0">
              <a:solidFill>
                <a:schemeClr val="tx1"/>
              </a:solidFill>
            </a:endParaRPr>
          </a:p>
        </p:txBody>
      </p:sp>
      <p:sp>
        <p:nvSpPr>
          <p:cNvPr id="6"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58</a:t>
            </a:fld>
            <a:endParaRPr lang="fr-FR" sz="800" dirty="0">
              <a:latin typeface="+mj-lt"/>
            </a:endParaRPr>
          </a:p>
        </p:txBody>
      </p:sp>
      <p:sp>
        <p:nvSpPr>
          <p:cNvPr id="3" name="ZoneTexte 2">
            <a:extLst>
              <a:ext uri="{FF2B5EF4-FFF2-40B4-BE49-F238E27FC236}">
                <a16:creationId xmlns:a16="http://schemas.microsoft.com/office/drawing/2014/main" id="{952631FF-A095-032A-9ED7-F7E2EFDA3D86}"/>
              </a:ext>
            </a:extLst>
          </p:cNvPr>
          <p:cNvSpPr txBox="1"/>
          <p:nvPr/>
        </p:nvSpPr>
        <p:spPr>
          <a:xfrm>
            <a:off x="301390" y="1029869"/>
            <a:ext cx="8674970" cy="3323987"/>
          </a:xfrm>
          <a:prstGeom prst="rect">
            <a:avLst/>
          </a:prstGeom>
          <a:noFill/>
        </p:spPr>
        <p:txBody>
          <a:bodyPr wrap="square" rtlCol="0">
            <a:spAutoFit/>
          </a:bodyPr>
          <a:lstStyle/>
          <a:p>
            <a:r>
              <a:rPr lang="fr-FR" sz="1400" dirty="0"/>
              <a:t>Une OPA permet de sécuriser des élèves sur un vœu avant l’affectation définitive. Cela permet aux candidats non sécurisés de se positionner sur des vœux supplémentaires.</a:t>
            </a:r>
          </a:p>
          <a:p>
            <a:endParaRPr lang="fr-FR" sz="1400" dirty="0"/>
          </a:p>
          <a:p>
            <a:endParaRPr lang="fr-FR" sz="1400" dirty="0"/>
          </a:p>
          <a:p>
            <a:r>
              <a:rPr lang="fr-FR" sz="1400" dirty="0"/>
              <a:t>Dans l’académie de Nice, une OPA est déjà utilisée pour sécuriser les élèves de 2GT formulant des vœux en 1</a:t>
            </a:r>
            <a:r>
              <a:rPr lang="fr-FR" sz="1400" baseline="30000" dirty="0"/>
              <a:t>re</a:t>
            </a:r>
            <a:r>
              <a:rPr lang="fr-FR" sz="1400" dirty="0"/>
              <a:t> Technologique.</a:t>
            </a:r>
          </a:p>
          <a:p>
            <a:r>
              <a:rPr lang="fr-FR" sz="1400" dirty="0"/>
              <a:t>Un second pré-tour de sécurisation concernera dorénavant les vœux en voie professionnelle des élèves de 3</a:t>
            </a:r>
            <a:r>
              <a:rPr lang="fr-FR" sz="1400" baseline="30000" dirty="0"/>
              <a:t>e</a:t>
            </a:r>
            <a:r>
              <a:rPr lang="fr-FR" sz="1400" dirty="0"/>
              <a:t>.</a:t>
            </a:r>
          </a:p>
          <a:p>
            <a:endParaRPr lang="fr-FR" sz="1400" dirty="0"/>
          </a:p>
          <a:p>
            <a:endParaRPr lang="fr-FR" sz="1400" dirty="0"/>
          </a:p>
          <a:p>
            <a:r>
              <a:rPr lang="fr-FR" sz="1400" dirty="0"/>
              <a:t>Au 14 juin, à l’issue des OPA, dans « Saisie des vœux en établissement », un nouveau menu nommé « Résultats provisoires » sera visible et contiendra 2 sous-menus : </a:t>
            </a:r>
          </a:p>
          <a:p>
            <a:endParaRPr lang="fr-FR" sz="1400" dirty="0"/>
          </a:p>
          <a:p>
            <a:r>
              <a:rPr lang="fr-FR" sz="1400" dirty="0"/>
              <a:t>1• Liste des élèves : Elèves de l’établissement ayant fait un vœu concerné par l’OPA sécurisée avec le statut correspondant.</a:t>
            </a:r>
          </a:p>
        </p:txBody>
      </p:sp>
      <p:sp>
        <p:nvSpPr>
          <p:cNvPr id="2" name="ZoneTexte 1">
            <a:extLst>
              <a:ext uri="{FF2B5EF4-FFF2-40B4-BE49-F238E27FC236}">
                <a16:creationId xmlns:a16="http://schemas.microsoft.com/office/drawing/2014/main" id="{9D184AA9-4C17-8F4D-F77B-650A5171E9CF}"/>
              </a:ext>
            </a:extLst>
          </p:cNvPr>
          <p:cNvSpPr txBox="1"/>
          <p:nvPr/>
        </p:nvSpPr>
        <p:spPr>
          <a:xfrm>
            <a:off x="842453" y="5929064"/>
            <a:ext cx="7459093" cy="276999"/>
          </a:xfrm>
          <a:prstGeom prst="rect">
            <a:avLst/>
          </a:prstGeom>
          <a:noFill/>
        </p:spPr>
        <p:txBody>
          <a:bodyPr wrap="none" rtlCol="0">
            <a:spAutoFit/>
          </a:bodyPr>
          <a:lstStyle/>
          <a:p>
            <a:r>
              <a:rPr lang="fr-FR" sz="1200" dirty="0">
                <a:solidFill>
                  <a:schemeClr val="bg2"/>
                </a:solidFill>
              </a:rPr>
              <a:t>Seuls les élèves « non assurés d’une affectation » feront l’objet d’ajouts de vœux supplémentaires.</a:t>
            </a:r>
          </a:p>
        </p:txBody>
      </p:sp>
      <p:grpSp>
        <p:nvGrpSpPr>
          <p:cNvPr id="20" name="Groupe 19">
            <a:extLst>
              <a:ext uri="{FF2B5EF4-FFF2-40B4-BE49-F238E27FC236}">
                <a16:creationId xmlns:a16="http://schemas.microsoft.com/office/drawing/2014/main" id="{52C822E9-C33E-1E88-4535-66408FA36827}"/>
              </a:ext>
            </a:extLst>
          </p:cNvPr>
          <p:cNvGrpSpPr/>
          <p:nvPr/>
        </p:nvGrpSpPr>
        <p:grpSpPr>
          <a:xfrm>
            <a:off x="461410" y="4582171"/>
            <a:ext cx="8029810" cy="1141265"/>
            <a:chOff x="461410" y="4650751"/>
            <a:chExt cx="8029810" cy="1141265"/>
          </a:xfrm>
        </p:grpSpPr>
        <p:pic>
          <p:nvPicPr>
            <p:cNvPr id="8" name="Image 7">
              <a:extLst>
                <a:ext uri="{FF2B5EF4-FFF2-40B4-BE49-F238E27FC236}">
                  <a16:creationId xmlns:a16="http://schemas.microsoft.com/office/drawing/2014/main" id="{88FD6C95-D883-2838-ECC3-B96E73643B91}"/>
                </a:ext>
              </a:extLst>
            </p:cNvPr>
            <p:cNvPicPr>
              <a:picLocks noChangeAspect="1"/>
            </p:cNvPicPr>
            <p:nvPr/>
          </p:nvPicPr>
          <p:blipFill>
            <a:blip r:embed="rId2"/>
            <a:stretch>
              <a:fillRect/>
            </a:stretch>
          </p:blipFill>
          <p:spPr>
            <a:xfrm>
              <a:off x="2153920" y="4665272"/>
              <a:ext cx="6337300" cy="1126744"/>
            </a:xfrm>
            <a:prstGeom prst="rect">
              <a:avLst/>
            </a:prstGeom>
          </p:spPr>
        </p:pic>
        <p:grpSp>
          <p:nvGrpSpPr>
            <p:cNvPr id="10" name="Groupe 9">
              <a:extLst>
                <a:ext uri="{FF2B5EF4-FFF2-40B4-BE49-F238E27FC236}">
                  <a16:creationId xmlns:a16="http://schemas.microsoft.com/office/drawing/2014/main" id="{DF57878E-A0D3-6006-EF0F-A465A1FAD892}"/>
                </a:ext>
              </a:extLst>
            </p:cNvPr>
            <p:cNvGrpSpPr/>
            <p:nvPr/>
          </p:nvGrpSpPr>
          <p:grpSpPr>
            <a:xfrm>
              <a:off x="461410" y="4650751"/>
              <a:ext cx="1640162" cy="774787"/>
              <a:chOff x="529990" y="4330711"/>
              <a:chExt cx="1640162" cy="774787"/>
            </a:xfrm>
          </p:grpSpPr>
          <p:pic>
            <p:nvPicPr>
              <p:cNvPr id="4" name="Image 3">
                <a:extLst>
                  <a:ext uri="{FF2B5EF4-FFF2-40B4-BE49-F238E27FC236}">
                    <a16:creationId xmlns:a16="http://schemas.microsoft.com/office/drawing/2014/main" id="{DDEDE961-F462-D59B-C2A2-C0770B84B7BB}"/>
                  </a:ext>
                </a:extLst>
              </p:cNvPr>
              <p:cNvPicPr>
                <a:picLocks noChangeAspect="1"/>
              </p:cNvPicPr>
              <p:nvPr/>
            </p:nvPicPr>
            <p:blipFill>
              <a:blip r:embed="rId3"/>
              <a:stretch>
                <a:fillRect/>
              </a:stretch>
            </p:blipFill>
            <p:spPr>
              <a:xfrm>
                <a:off x="529990" y="4330711"/>
                <a:ext cx="1396965" cy="774787"/>
              </a:xfrm>
              <a:prstGeom prst="rect">
                <a:avLst/>
              </a:prstGeom>
            </p:spPr>
          </p:pic>
          <p:sp>
            <p:nvSpPr>
              <p:cNvPr id="15" name="Rectangle 14">
                <a:extLst>
                  <a:ext uri="{FF2B5EF4-FFF2-40B4-BE49-F238E27FC236}">
                    <a16:creationId xmlns:a16="http://schemas.microsoft.com/office/drawing/2014/main" id="{ACE0B41E-916C-9C1F-D809-BF744DCE33A5}"/>
                  </a:ext>
                </a:extLst>
              </p:cNvPr>
              <p:cNvSpPr/>
              <p:nvPr/>
            </p:nvSpPr>
            <p:spPr bwMode="auto">
              <a:xfrm>
                <a:off x="730249" y="4612240"/>
                <a:ext cx="892175" cy="1669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57C44FC3-F9B5-1E50-6150-57570B8D3F8C}"/>
                  </a:ext>
                </a:extLst>
              </p:cNvPr>
              <p:cNvSpPr/>
              <p:nvPr/>
            </p:nvSpPr>
            <p:spPr bwMode="auto">
              <a:xfrm>
                <a:off x="1622424" y="4672385"/>
                <a:ext cx="547728" cy="4571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6">
              <a:extLst>
                <a:ext uri="{FF2B5EF4-FFF2-40B4-BE49-F238E27FC236}">
                  <a16:creationId xmlns:a16="http://schemas.microsoft.com/office/drawing/2014/main" id="{8EC9F0B0-A9ED-0666-941C-9C90599B98BC}"/>
                </a:ext>
              </a:extLst>
            </p:cNvPr>
            <p:cNvSpPr/>
            <p:nvPr/>
          </p:nvSpPr>
          <p:spPr>
            <a:xfrm>
              <a:off x="2804795" y="4801247"/>
              <a:ext cx="1333500" cy="692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D665630-621C-D89F-51CD-192EE2B339DB}"/>
                </a:ext>
              </a:extLst>
            </p:cNvPr>
            <p:cNvSpPr/>
            <p:nvPr/>
          </p:nvSpPr>
          <p:spPr bwMode="auto">
            <a:xfrm>
              <a:off x="2802414" y="4984020"/>
              <a:ext cx="1333500" cy="692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F5B306A-3CD2-3F4D-7CC3-3E1F2CC07AF2}"/>
                </a:ext>
              </a:extLst>
            </p:cNvPr>
            <p:cNvSpPr/>
            <p:nvPr/>
          </p:nvSpPr>
          <p:spPr bwMode="auto">
            <a:xfrm>
              <a:off x="2802414" y="5166793"/>
              <a:ext cx="1333500" cy="778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E564F8F-2C8F-E28D-19D0-1DC481C78874}"/>
                </a:ext>
              </a:extLst>
            </p:cNvPr>
            <p:cNvSpPr/>
            <p:nvPr/>
          </p:nvSpPr>
          <p:spPr bwMode="auto">
            <a:xfrm>
              <a:off x="2802414" y="5342282"/>
              <a:ext cx="1333500" cy="8016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FB6A100E-9B05-2651-C801-CFC9C23A3EF3}"/>
                </a:ext>
              </a:extLst>
            </p:cNvPr>
            <p:cNvSpPr/>
            <p:nvPr/>
          </p:nvSpPr>
          <p:spPr bwMode="auto">
            <a:xfrm>
              <a:off x="2802414" y="5531876"/>
              <a:ext cx="1357312" cy="692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ADC14F4-E4CF-DDCD-CA1F-655E35A76052}"/>
                </a:ext>
              </a:extLst>
            </p:cNvPr>
            <p:cNvSpPr/>
            <p:nvPr/>
          </p:nvSpPr>
          <p:spPr bwMode="auto">
            <a:xfrm>
              <a:off x="2797651" y="4900975"/>
              <a:ext cx="1333500" cy="69204"/>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4A92A17-21F9-33EC-A7A3-361EDAA0C6FB}"/>
                </a:ext>
              </a:extLst>
            </p:cNvPr>
            <p:cNvSpPr/>
            <p:nvPr/>
          </p:nvSpPr>
          <p:spPr bwMode="auto">
            <a:xfrm>
              <a:off x="2814320" y="5062920"/>
              <a:ext cx="1333500" cy="94315"/>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C173B7D6-3597-E46C-943E-84044C56BB25}"/>
                </a:ext>
              </a:extLst>
            </p:cNvPr>
            <p:cNvSpPr/>
            <p:nvPr/>
          </p:nvSpPr>
          <p:spPr bwMode="auto">
            <a:xfrm>
              <a:off x="2797651" y="5259079"/>
              <a:ext cx="1333500" cy="69204"/>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5AEA9417-40CA-BA3C-2552-C390167F16CC}"/>
                </a:ext>
              </a:extLst>
            </p:cNvPr>
            <p:cNvSpPr/>
            <p:nvPr/>
          </p:nvSpPr>
          <p:spPr bwMode="auto">
            <a:xfrm>
              <a:off x="2804795" y="5427394"/>
              <a:ext cx="1333500" cy="104482"/>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09872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1"/>
          <p:cNvSpPr>
            <a:spLocks noGrp="1"/>
          </p:cNvSpPr>
          <p:nvPr>
            <p:ph type="title"/>
          </p:nvPr>
        </p:nvSpPr>
        <p:spPr bwMode="auto">
          <a:xfrm>
            <a:off x="780728" y="142660"/>
            <a:ext cx="8279452" cy="334012"/>
          </a:xfrm>
        </p:spPr>
        <p:txBody>
          <a:bodyPr/>
          <a:lstStyle/>
          <a:p>
            <a:pPr>
              <a:defRPr/>
            </a:pPr>
            <a:r>
              <a:rPr lang="fr-FR" sz="2200" dirty="0">
                <a:cs typeface="Arial"/>
              </a:rPr>
              <a:t>Opération Programmée d’Affectation pré-tour - Sécurisation</a:t>
            </a:r>
            <a:endParaRPr lang="fr-FR" sz="2200" dirty="0">
              <a:solidFill>
                <a:schemeClr val="tx1"/>
              </a:solidFill>
            </a:endParaRPr>
          </a:p>
        </p:txBody>
      </p:sp>
      <p:sp>
        <p:nvSpPr>
          <p:cNvPr id="6"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59</a:t>
            </a:fld>
            <a:endParaRPr lang="fr-FR" sz="800" dirty="0">
              <a:latin typeface="+mj-lt"/>
            </a:endParaRPr>
          </a:p>
        </p:txBody>
      </p:sp>
      <p:pic>
        <p:nvPicPr>
          <p:cNvPr id="11" name="Image 10" descr="Affelnet Lycée - Saisie des voeux en établissement - Résultats provisoires - Places disponibles">
            <a:extLst>
              <a:ext uri="{FF2B5EF4-FFF2-40B4-BE49-F238E27FC236}">
                <a16:creationId xmlns:a16="http://schemas.microsoft.com/office/drawing/2014/main" id="{797E9F67-BEDC-5988-B561-B94FD68BD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584" y="1794496"/>
            <a:ext cx="7356831" cy="2473200"/>
          </a:xfrm>
          <a:prstGeom prst="rect">
            <a:avLst/>
          </a:prstGeom>
          <a:ln>
            <a:solidFill>
              <a:schemeClr val="tx1"/>
            </a:solidFill>
          </a:ln>
        </p:spPr>
      </p:pic>
      <p:sp>
        <p:nvSpPr>
          <p:cNvPr id="14" name="ZoneTexte 13">
            <a:extLst>
              <a:ext uri="{FF2B5EF4-FFF2-40B4-BE49-F238E27FC236}">
                <a16:creationId xmlns:a16="http://schemas.microsoft.com/office/drawing/2014/main" id="{79E985AC-B8A9-6189-10E4-A8AE6EB51086}"/>
              </a:ext>
            </a:extLst>
          </p:cNvPr>
          <p:cNvSpPr txBox="1"/>
          <p:nvPr/>
        </p:nvSpPr>
        <p:spPr>
          <a:xfrm>
            <a:off x="893584" y="916983"/>
            <a:ext cx="7356830" cy="584775"/>
          </a:xfrm>
          <a:prstGeom prst="rect">
            <a:avLst/>
          </a:prstGeom>
          <a:noFill/>
        </p:spPr>
        <p:txBody>
          <a:bodyPr wrap="square">
            <a:spAutoFit/>
          </a:bodyPr>
          <a:lstStyle/>
          <a:p>
            <a:r>
              <a:rPr lang="fr-FR" sz="1600" dirty="0"/>
              <a:t>2• Places disponibles : Liste des offres de formations pouvant prétendre à une sécurisation pour lesquelles il reste des places disponibles. </a:t>
            </a:r>
          </a:p>
        </p:txBody>
      </p:sp>
      <p:sp>
        <p:nvSpPr>
          <p:cNvPr id="17" name="ZoneTexte 16">
            <a:extLst>
              <a:ext uri="{FF2B5EF4-FFF2-40B4-BE49-F238E27FC236}">
                <a16:creationId xmlns:a16="http://schemas.microsoft.com/office/drawing/2014/main" id="{99650565-5737-6551-2843-2CA5A3FF6C93}"/>
              </a:ext>
            </a:extLst>
          </p:cNvPr>
          <p:cNvSpPr txBox="1"/>
          <p:nvPr/>
        </p:nvSpPr>
        <p:spPr>
          <a:xfrm>
            <a:off x="497005" y="4458196"/>
            <a:ext cx="8149988" cy="307777"/>
          </a:xfrm>
          <a:prstGeom prst="rect">
            <a:avLst/>
          </a:prstGeom>
          <a:noFill/>
        </p:spPr>
        <p:txBody>
          <a:bodyPr wrap="none" rtlCol="0">
            <a:spAutoFit/>
          </a:bodyPr>
          <a:lstStyle/>
          <a:p>
            <a:r>
              <a:rPr lang="fr-FR" sz="1400" dirty="0"/>
              <a:t>Les offres sous statut apprentissage et les offres de type commission sont exclues des listes.</a:t>
            </a:r>
          </a:p>
        </p:txBody>
      </p:sp>
      <p:sp>
        <p:nvSpPr>
          <p:cNvPr id="18" name="ZoneTexte 17">
            <a:extLst>
              <a:ext uri="{FF2B5EF4-FFF2-40B4-BE49-F238E27FC236}">
                <a16:creationId xmlns:a16="http://schemas.microsoft.com/office/drawing/2014/main" id="{72EF3BCF-8EEC-1B23-B188-E3C48D1DB283}"/>
              </a:ext>
            </a:extLst>
          </p:cNvPr>
          <p:cNvSpPr txBox="1"/>
          <p:nvPr/>
        </p:nvSpPr>
        <p:spPr>
          <a:xfrm>
            <a:off x="441960" y="4975153"/>
            <a:ext cx="8334090" cy="1077218"/>
          </a:xfrm>
          <a:prstGeom prst="rect">
            <a:avLst/>
          </a:prstGeom>
          <a:noFill/>
        </p:spPr>
        <p:txBody>
          <a:bodyPr wrap="square" rtlCol="0">
            <a:spAutoFit/>
          </a:bodyPr>
          <a:lstStyle/>
          <a:p>
            <a:r>
              <a:rPr lang="fr-FR" sz="1600" dirty="0"/>
              <a:t>Seuls les élèves ayant la mention « Saisir des vœux supplémentaires » sont concernés par la saisie de nouveaux vœux.</a:t>
            </a:r>
          </a:p>
          <a:p>
            <a:r>
              <a:rPr lang="fr-FR" sz="1600" dirty="0"/>
              <a:t>Il ne faut surtout pas supprimer de vœux ou en modifier le rang. L’élève pourrait être affecté lors du Tour Principal.</a:t>
            </a:r>
          </a:p>
        </p:txBody>
      </p:sp>
    </p:spTree>
    <p:extLst>
      <p:ext uri="{BB962C8B-B14F-4D97-AF65-F5344CB8AC3E}">
        <p14:creationId xmlns:p14="http://schemas.microsoft.com/office/powerpoint/2010/main" val="397754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6</a:t>
            </a:fld>
            <a:endParaRPr lang="fr-FR" dirty="0">
              <a:solidFill>
                <a:srgbClr val="000000"/>
              </a:solidFill>
            </a:endParaRPr>
          </a:p>
        </p:txBody>
      </p:sp>
      <p:sp>
        <p:nvSpPr>
          <p:cNvPr id="13" name="ZoneTexte 12"/>
          <p:cNvSpPr txBox="1"/>
          <p:nvPr/>
        </p:nvSpPr>
        <p:spPr>
          <a:xfrm>
            <a:off x="460924" y="794553"/>
            <a:ext cx="8460827" cy="5509200"/>
          </a:xfrm>
          <a:prstGeom prst="rect">
            <a:avLst/>
          </a:prstGeom>
          <a:solidFill>
            <a:schemeClr val="bg1"/>
          </a:solidFill>
        </p:spPr>
        <p:txBody>
          <a:bodyPr wrap="square" rtlCol="0">
            <a:spAutoFit/>
          </a:bodyPr>
          <a:lstStyle/>
          <a:p>
            <a:pPr defTabSz="914400" rtl="0">
              <a:defRPr/>
            </a:pPr>
            <a:r>
              <a:rPr lang="fr-FR" sz="1600" b="1" dirty="0">
                <a:solidFill>
                  <a:srgbClr val="0070C0"/>
                </a:solidFill>
                <a:latin typeface="Calibri" panose="020F0502020204030204" pitchFamily="34" charset="0"/>
                <a:cs typeface="Calibri" panose="020F0502020204030204" pitchFamily="34" charset="0"/>
              </a:rPr>
              <a:t>4. </a:t>
            </a:r>
            <a:r>
              <a:rPr lang="fr-FR" sz="1600" dirty="0">
                <a:solidFill>
                  <a:srgbClr val="0070C0"/>
                </a:solidFill>
                <a:latin typeface="Calibri" panose="020F0502020204030204" pitchFamily="34" charset="0"/>
                <a:cs typeface="Calibri" panose="020F0502020204030204" pitchFamily="34" charset="0"/>
              </a:rPr>
              <a:t>Suivre et </a:t>
            </a:r>
            <a:r>
              <a:rPr lang="fr-FR" sz="1600" b="1" dirty="0">
                <a:solidFill>
                  <a:srgbClr val="0070C0"/>
                </a:solidFill>
                <a:latin typeface="Calibri" panose="020F0502020204030204" pitchFamily="34" charset="0"/>
                <a:cs typeface="Calibri" panose="020F0502020204030204" pitchFamily="34" charset="0"/>
              </a:rPr>
              <a:t>accompagner les élèves non affectés de 3</a:t>
            </a:r>
            <a:r>
              <a:rPr lang="fr-FR" sz="1600" b="1" baseline="30000" dirty="0">
                <a:solidFill>
                  <a:srgbClr val="0070C0"/>
                </a:solidFill>
                <a:latin typeface="Calibri" panose="020F0502020204030204" pitchFamily="34" charset="0"/>
                <a:cs typeface="Calibri" panose="020F0502020204030204" pitchFamily="34" charset="0"/>
              </a:rPr>
              <a:t>è</a:t>
            </a:r>
            <a:r>
              <a:rPr lang="fr-FR" sz="1600" b="1" dirty="0">
                <a:solidFill>
                  <a:srgbClr val="0070C0"/>
                </a:solidFill>
                <a:latin typeface="Calibri" panose="020F0502020204030204" pitchFamily="34" charset="0"/>
                <a:cs typeface="Calibri" panose="020F0502020204030204" pitchFamily="34" charset="0"/>
              </a:rPr>
              <a:t> </a:t>
            </a:r>
          </a:p>
          <a:p>
            <a:pPr defTabSz="914400" rtl="0">
              <a:defRPr/>
            </a:pPr>
            <a:endParaRPr lang="fr-FR" sz="1600" b="1" dirty="0">
              <a:solidFill>
                <a:srgbClr val="0070C0"/>
              </a:solidFill>
              <a:latin typeface="Calibri" panose="020F0502020204030204" pitchFamily="34" charset="0"/>
              <a:cs typeface="Calibri" panose="020F0502020204030204" pitchFamily="34" charset="0"/>
            </a:endParaRPr>
          </a:p>
          <a:p>
            <a:pPr defTabSz="914400" rtl="0">
              <a:defRPr/>
            </a:pPr>
            <a:r>
              <a:rPr lang="fr-FR" sz="1600" dirty="0">
                <a:latin typeface="Calibri" panose="020F0502020204030204" pitchFamily="34" charset="0"/>
                <a:cs typeface="Calibri" panose="020F0502020204030204" pitchFamily="34" charset="0"/>
              </a:rPr>
              <a:t>Organiser un </a:t>
            </a:r>
            <a:r>
              <a:rPr lang="fr-FR" sz="1600" b="1" u="sng" dirty="0">
                <a:latin typeface="Calibri" panose="020F0502020204030204" pitchFamily="34" charset="0"/>
                <a:cs typeface="Calibri" panose="020F0502020204030204" pitchFamily="34" charset="0"/>
              </a:rPr>
              <a:t>véritable tour suivant début juillet</a:t>
            </a:r>
            <a:r>
              <a:rPr lang="fr-FR" sz="1600" dirty="0">
                <a:latin typeface="Calibri" panose="020F0502020204030204" pitchFamily="34" charset="0"/>
                <a:cs typeface="Calibri" panose="020F0502020204030204" pitchFamily="34" charset="0"/>
              </a:rPr>
              <a:t>, réservé à la voie professionnelle : </a:t>
            </a:r>
          </a:p>
          <a:p>
            <a:pPr defTabSz="914400" rtl="0">
              <a:defRPr/>
            </a:pPr>
            <a:endParaRPr lang="fr-FR" sz="1600" b="1" dirty="0">
              <a:latin typeface="Calibri" panose="020F0502020204030204" pitchFamily="34" charset="0"/>
              <a:cs typeface="Calibri" panose="020F0502020204030204" pitchFamily="34" charset="0"/>
            </a:endParaRPr>
          </a:p>
          <a:p>
            <a:pPr defTabSz="914400" rtl="0">
              <a:defRPr/>
            </a:pPr>
            <a:r>
              <a:rPr lang="fr-FR" sz="1600" b="1" dirty="0">
                <a:latin typeface="Calibri" panose="020F0502020204030204" pitchFamily="34" charset="0"/>
                <a:cs typeface="Calibri" panose="020F0502020204030204" pitchFamily="34" charset="0"/>
              </a:rPr>
              <a:t>L’établissement d’origine :</a:t>
            </a:r>
          </a:p>
          <a:p>
            <a:pPr defTabSz="914400" rtl="0">
              <a:defRPr/>
            </a:pPr>
            <a:endParaRPr lang="fr-FR" sz="1600" b="1" dirty="0">
              <a:latin typeface="Calibri" panose="020F0502020204030204" pitchFamily="34" charset="0"/>
              <a:cs typeface="Calibri" panose="020F0502020204030204" pitchFamily="34" charset="0"/>
            </a:endParaRPr>
          </a:p>
          <a:p>
            <a:pPr marL="285750" indent="-285750" defTabSz="914400" rtl="0">
              <a:buFont typeface="Symbol" panose="05050102010706020507" pitchFamily="18" charset="2"/>
              <a:buChar char="Þ"/>
              <a:defRPr/>
            </a:pPr>
            <a:r>
              <a:rPr lang="fr-FR" sz="1600" dirty="0">
                <a:latin typeface="Calibri" panose="020F0502020204030204" pitchFamily="34" charset="0"/>
                <a:cs typeface="Calibri" panose="020F0502020204030204" pitchFamily="34" charset="0"/>
              </a:rPr>
              <a:t>Saisit </a:t>
            </a:r>
            <a:r>
              <a:rPr lang="fr-FR" sz="1600" b="1" dirty="0">
                <a:latin typeface="Calibri" panose="020F0502020204030204" pitchFamily="34" charset="0"/>
                <a:cs typeface="Calibri" panose="020F0502020204030204" pitchFamily="34" charset="0"/>
              </a:rPr>
              <a:t>TOUS les élèves de 3</a:t>
            </a:r>
            <a:r>
              <a:rPr lang="fr-FR" sz="1600" b="1" baseline="30000" dirty="0">
                <a:latin typeface="Calibri" panose="020F0502020204030204" pitchFamily="34" charset="0"/>
                <a:cs typeface="Calibri" panose="020F0502020204030204" pitchFamily="34" charset="0"/>
              </a:rPr>
              <a:t>è</a:t>
            </a:r>
            <a:r>
              <a:rPr lang="fr-FR" sz="1600" b="1" dirty="0">
                <a:latin typeface="Calibri" panose="020F0502020204030204" pitchFamily="34" charset="0"/>
                <a:cs typeface="Calibri" panose="020F0502020204030204" pitchFamily="34" charset="0"/>
              </a:rPr>
              <a:t> non affectés </a:t>
            </a:r>
            <a:r>
              <a:rPr lang="fr-FR" sz="1600" dirty="0">
                <a:latin typeface="Calibri" panose="020F0502020204030204" pitchFamily="34" charset="0"/>
                <a:cs typeface="Calibri" panose="020F0502020204030204" pitchFamily="34" charset="0"/>
              </a:rPr>
              <a:t>au Tour principal entre le 3 et 8 juillet</a:t>
            </a:r>
            <a:br>
              <a:rPr lang="fr-FR" sz="1600" dirty="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(vœu de recensement « autre solution ») sur places libres (PV Affelnet + non inscrits)</a:t>
            </a:r>
          </a:p>
          <a:p>
            <a:pPr marL="285750" indent="-285750" defTabSz="914400" rtl="0">
              <a:buFont typeface="Symbol" panose="05050102010706020507" pitchFamily="18" charset="2"/>
              <a:buChar char="Þ"/>
              <a:defRPr/>
            </a:pPr>
            <a:endParaRPr lang="fr-FR" sz="1600" dirty="0">
              <a:latin typeface="Calibri" panose="020F0502020204030204" pitchFamily="34" charset="0"/>
              <a:cs typeface="Calibri" panose="020F0502020204030204" pitchFamily="34" charset="0"/>
            </a:endParaRPr>
          </a:p>
          <a:p>
            <a:pPr marL="285750" indent="-285750" defTabSz="914400" rtl="0">
              <a:buFont typeface="Symbol" panose="05050102010706020507" pitchFamily="18" charset="2"/>
              <a:buChar char="Þ"/>
              <a:defRPr/>
            </a:pPr>
            <a:r>
              <a:rPr lang="fr-FR" sz="1600" dirty="0">
                <a:latin typeface="Calibri" panose="020F0502020204030204" pitchFamily="34" charset="0"/>
                <a:cs typeface="Calibri" panose="020F0502020204030204" pitchFamily="34" charset="0"/>
              </a:rPr>
              <a:t>Remet la nouvelle notification individuelles des résultats d’affectation aux familles</a:t>
            </a:r>
          </a:p>
          <a:p>
            <a:pPr marL="285750" indent="-285750" defTabSz="914400" rtl="0">
              <a:buFont typeface="Symbol" panose="05050102010706020507" pitchFamily="18" charset="2"/>
              <a:buChar char="Þ"/>
              <a:defRPr/>
            </a:pPr>
            <a:endParaRPr lang="fr-FR" sz="1600" dirty="0">
              <a:latin typeface="Calibri" panose="020F0502020204030204" pitchFamily="34" charset="0"/>
              <a:cs typeface="Calibri" panose="020F0502020204030204" pitchFamily="34" charset="0"/>
            </a:endParaRPr>
          </a:p>
          <a:p>
            <a:pPr marL="285750" indent="-285750" defTabSz="914400" rtl="0">
              <a:buFont typeface="Symbol" panose="05050102010706020507" pitchFamily="18" charset="2"/>
              <a:buChar char="Þ"/>
              <a:defRPr/>
            </a:pPr>
            <a:r>
              <a:rPr lang="fr-FR" sz="1600" dirty="0">
                <a:latin typeface="Calibri" panose="020F0502020204030204" pitchFamily="34" charset="0"/>
                <a:cs typeface="Calibri" panose="020F0502020204030204" pitchFamily="34" charset="0"/>
              </a:rPr>
              <a:t>S’assure de l’inscription effective du 8 au 12 juillet 2024</a:t>
            </a:r>
          </a:p>
          <a:p>
            <a:pPr defTabSz="914400" rtl="0">
              <a:defRPr/>
            </a:pPr>
            <a:endParaRPr lang="fr-FR" sz="1600" dirty="0">
              <a:latin typeface="Calibri" panose="020F0502020204030204" pitchFamily="34" charset="0"/>
              <a:cs typeface="Calibri" panose="020F0502020204030204" pitchFamily="34" charset="0"/>
            </a:endParaRPr>
          </a:p>
          <a:p>
            <a:pPr>
              <a:defRPr/>
            </a:pPr>
            <a:r>
              <a:rPr lang="fr-FR" sz="1600" b="1" dirty="0">
                <a:latin typeface="Calibri" panose="020F0502020204030204" pitchFamily="34" charset="0"/>
                <a:cs typeface="Calibri" panose="020F0502020204030204" pitchFamily="34" charset="0"/>
              </a:rPr>
              <a:t>L’établissement d’accueil :</a:t>
            </a:r>
          </a:p>
          <a:p>
            <a:pPr marL="285750" indent="-285750" defTabSz="914400" rtl="0">
              <a:buFont typeface="Symbol" panose="05050102010706020507" pitchFamily="18" charset="2"/>
              <a:buChar char="Þ"/>
              <a:defRPr/>
            </a:pPr>
            <a:endParaRPr lang="fr-FR" sz="1600" dirty="0">
              <a:latin typeface="Calibri" panose="020F0502020204030204" pitchFamily="34" charset="0"/>
              <a:cs typeface="Calibri" panose="020F0502020204030204" pitchFamily="34" charset="0"/>
            </a:endParaRPr>
          </a:p>
          <a:p>
            <a:pPr marL="285750" indent="-285750">
              <a:buFont typeface="Symbol" panose="05050102010706020507" pitchFamily="18" charset="2"/>
              <a:buChar char="Þ"/>
              <a:defRPr/>
            </a:pPr>
            <a:r>
              <a:rPr lang="fr-FR" sz="1600" dirty="0">
                <a:latin typeface="Calibri" panose="020F0502020204030204" pitchFamily="34" charset="0"/>
                <a:cs typeface="Calibri" panose="020F0502020204030204" pitchFamily="34" charset="0"/>
              </a:rPr>
              <a:t>Procède à l’inscription effective du 8 au 12 juillet 2024</a:t>
            </a:r>
          </a:p>
          <a:p>
            <a:pPr marL="285750" indent="-285750">
              <a:buFont typeface="Symbol" panose="05050102010706020507" pitchFamily="18" charset="2"/>
              <a:buChar char="Þ"/>
              <a:defRPr/>
            </a:pPr>
            <a:endParaRPr lang="fr-FR" sz="1600" dirty="0">
              <a:latin typeface="Calibri" panose="020F0502020204030204" pitchFamily="34" charset="0"/>
              <a:cs typeface="Calibri" panose="020F0502020204030204" pitchFamily="34" charset="0"/>
            </a:endParaRPr>
          </a:p>
          <a:p>
            <a:pPr marL="285750" indent="-285750">
              <a:buFont typeface="Symbol" panose="05050102010706020507" pitchFamily="18" charset="2"/>
              <a:buChar char="Þ"/>
              <a:defRPr/>
            </a:pPr>
            <a:r>
              <a:rPr lang="fr-FR" sz="1600" dirty="0">
                <a:latin typeface="Calibri" panose="020F0502020204030204" pitchFamily="34" charset="0"/>
                <a:cs typeface="Calibri" panose="020F0502020204030204" pitchFamily="34" charset="0"/>
              </a:rPr>
              <a:t>Informe de la non inscription éventuelle de l’élève à l’établissement d’origine</a:t>
            </a:r>
          </a:p>
          <a:p>
            <a:pPr marL="285750" indent="-285750">
              <a:buFont typeface="Symbol" panose="05050102010706020507" pitchFamily="18" charset="2"/>
              <a:buChar char="Þ"/>
              <a:defRPr/>
            </a:pPr>
            <a:endParaRPr lang="fr-FR" sz="1600" dirty="0">
              <a:latin typeface="Calibri" panose="020F0502020204030204" pitchFamily="34" charset="0"/>
              <a:cs typeface="Calibri" panose="020F0502020204030204" pitchFamily="34" charset="0"/>
            </a:endParaRPr>
          </a:p>
          <a:p>
            <a:pPr>
              <a:defRPr/>
            </a:pPr>
            <a:endParaRPr lang="fr-FR" sz="1600" dirty="0">
              <a:latin typeface="Calibri" panose="020F0502020204030204" pitchFamily="34" charset="0"/>
              <a:cs typeface="Calibri" panose="020F0502020204030204" pitchFamily="34" charset="0"/>
            </a:endParaRPr>
          </a:p>
          <a:p>
            <a:pPr>
              <a:defRPr/>
            </a:pPr>
            <a:r>
              <a:rPr lang="fr-FR" sz="1600" b="1" dirty="0">
                <a:latin typeface="Calibri" panose="020F0502020204030204" pitchFamily="34" charset="0"/>
                <a:cs typeface="Calibri" panose="020F0502020204030204" pitchFamily="34" charset="0"/>
              </a:rPr>
              <a:t>Les places libérées par les non inscriptions et les désistements durant l’été seront utilisées pour le TS n°2. </a:t>
            </a:r>
          </a:p>
        </p:txBody>
      </p:sp>
      <p:sp>
        <p:nvSpPr>
          <p:cNvPr id="6" name="Titre 1">
            <a:extLst>
              <a:ext uri="{FF2B5EF4-FFF2-40B4-BE49-F238E27FC236}">
                <a16:creationId xmlns:a16="http://schemas.microsoft.com/office/drawing/2014/main" id="{6089CFF8-B6B3-0C54-2258-AA77B63645C6}"/>
              </a:ext>
            </a:extLst>
          </p:cNvPr>
          <p:cNvSpPr txBox="1">
            <a:spLocks/>
          </p:cNvSpPr>
          <p:nvPr/>
        </p:nvSpPr>
        <p:spPr bwMode="gray">
          <a:xfrm>
            <a:off x="1021091" y="375460"/>
            <a:ext cx="5091721" cy="419093"/>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Palier 3</a:t>
            </a:r>
            <a:r>
              <a:rPr lang="fr-FR" sz="2215" baseline="30000" dirty="0">
                <a:latin typeface="+mn-lt"/>
              </a:rPr>
              <a:t>e</a:t>
            </a:r>
          </a:p>
        </p:txBody>
      </p:sp>
    </p:spTree>
    <p:extLst>
      <p:ext uri="{BB962C8B-B14F-4D97-AF65-F5344CB8AC3E}">
        <p14:creationId xmlns:p14="http://schemas.microsoft.com/office/powerpoint/2010/main" val="4059004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0" y="2905780"/>
            <a:ext cx="9144216" cy="1046440"/>
          </a:xfrm>
          <a:prstGeom prst="rect">
            <a:avLst/>
          </a:prstGeom>
          <a:noFill/>
        </p:spPr>
        <p:txBody>
          <a:bodyPr wrap="square" rtlCol="0">
            <a:spAutoFit/>
          </a:bodyPr>
          <a:lstStyle/>
          <a:p>
            <a:pPr algn="ctr">
              <a:defRPr/>
            </a:pPr>
            <a:r>
              <a:rPr lang="fr-FR" sz="6200" b="1" dirty="0">
                <a:latin typeface="+mj-lt"/>
              </a:rPr>
              <a:t>Diffusion des résultats</a:t>
            </a:r>
          </a:p>
        </p:txBody>
      </p:sp>
    </p:spTree>
    <p:extLst>
      <p:ext uri="{BB962C8B-B14F-4D97-AF65-F5344CB8AC3E}">
        <p14:creationId xmlns:p14="http://schemas.microsoft.com/office/powerpoint/2010/main" val="2673407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F:\Commun SAIO\1_Affelnet\_2017\PPT\Etab\Screen\Liste &amp; fiches eleve\diffresultats.png"/>
          <p:cNvPicPr>
            <a:picLocks noChangeAspect="1" noChangeArrowheads="1"/>
          </p:cNvPicPr>
          <p:nvPr/>
        </p:nvPicPr>
        <p:blipFill>
          <a:blip r:embed="rId2"/>
          <a:stretch/>
        </p:blipFill>
        <p:spPr bwMode="auto">
          <a:xfrm>
            <a:off x="570040" y="2092410"/>
            <a:ext cx="1640911" cy="3800004"/>
          </a:xfrm>
          <a:prstGeom prst="rect">
            <a:avLst/>
          </a:prstGeom>
          <a:noFill/>
        </p:spPr>
      </p:pic>
      <p:sp>
        <p:nvSpPr>
          <p:cNvPr id="5" name="Rectangle 4"/>
          <p:cNvSpPr>
            <a:spLocks noChangeArrowheads="1"/>
          </p:cNvSpPr>
          <p:nvPr/>
        </p:nvSpPr>
        <p:spPr bwMode="auto">
          <a:xfrm>
            <a:off x="875817" y="3986496"/>
            <a:ext cx="1307208" cy="386319"/>
          </a:xfrm>
          <a:prstGeom prst="rect">
            <a:avLst/>
          </a:prstGeom>
          <a:noFill/>
          <a:ln w="25560">
            <a:solidFill>
              <a:srgbClr val="FF0000"/>
            </a:solidFill>
            <a:miter lim="800000"/>
            <a:headEnd/>
            <a:tailEnd/>
          </a:ln>
        </p:spPr>
        <p:txBody>
          <a:bodyPr wrap="none" anchor="ctr"/>
          <a:lstStyle/>
          <a:p>
            <a:pPr>
              <a:defRPr/>
            </a:pPr>
            <a:endParaRPr lang="fr-FR" sz="1600">
              <a:latin typeface="+mj-lt"/>
            </a:endParaRPr>
          </a:p>
        </p:txBody>
      </p:sp>
      <p:sp>
        <p:nvSpPr>
          <p:cNvPr id="6" name="Rectangle 5"/>
          <p:cNvSpPr>
            <a:spLocks noChangeArrowheads="1"/>
          </p:cNvSpPr>
          <p:nvPr/>
        </p:nvSpPr>
        <p:spPr bwMode="auto">
          <a:xfrm>
            <a:off x="876300" y="4374994"/>
            <a:ext cx="1306724" cy="420042"/>
          </a:xfrm>
          <a:prstGeom prst="rect">
            <a:avLst/>
          </a:prstGeom>
          <a:noFill/>
          <a:ln w="25560">
            <a:solidFill>
              <a:srgbClr val="FF0000"/>
            </a:solidFill>
            <a:miter lim="800000"/>
            <a:headEnd/>
            <a:tailEnd/>
          </a:ln>
        </p:spPr>
        <p:txBody>
          <a:bodyPr wrap="none" anchor="ctr"/>
          <a:lstStyle/>
          <a:p>
            <a:pPr>
              <a:defRPr/>
            </a:pPr>
            <a:endParaRPr lang="fr-FR" sz="1600">
              <a:latin typeface="+mj-lt"/>
            </a:endParaRPr>
          </a:p>
        </p:txBody>
      </p:sp>
      <p:sp>
        <p:nvSpPr>
          <p:cNvPr id="7" name="Rectangle 6"/>
          <p:cNvSpPr>
            <a:spLocks noChangeArrowheads="1"/>
          </p:cNvSpPr>
          <p:nvPr/>
        </p:nvSpPr>
        <p:spPr bwMode="auto">
          <a:xfrm>
            <a:off x="3424323" y="1075657"/>
            <a:ext cx="5430836" cy="2033506"/>
          </a:xfrm>
          <a:prstGeom prst="rect">
            <a:avLst/>
          </a:prstGeom>
          <a:solidFill>
            <a:srgbClr val="FFFFFF"/>
          </a:solidFill>
          <a:ln w="25560">
            <a:solidFill>
              <a:srgbClr val="FF0000"/>
            </a:solidFill>
            <a:miter lim="800000"/>
            <a:headEnd/>
            <a:tailEnd/>
          </a:ln>
        </p:spPr>
        <p:txBody>
          <a:bodyPr lIns="90000" tIns="46800" rIns="90000" bIns="46800" anchor="ctr">
            <a:spAutoFit/>
          </a:bodyPr>
          <a:lstStyle/>
          <a:p>
            <a:pPr>
              <a:buFont typeface="Comic Sans MS"/>
              <a:buNone/>
              <a:defRPr/>
            </a:pPr>
            <a:r>
              <a:rPr lang="fr-FR" dirty="0">
                <a:solidFill>
                  <a:srgbClr val="000000"/>
                </a:solidFill>
                <a:latin typeface="+mj-lt"/>
              </a:rPr>
              <a:t>Affelnet permet aux chefs d’établissement </a:t>
            </a:r>
            <a:r>
              <a:rPr lang="fr-FR" b="1" dirty="0">
                <a:solidFill>
                  <a:srgbClr val="000000"/>
                </a:solidFill>
                <a:latin typeface="+mj-lt"/>
              </a:rPr>
              <a:t>d’accueil</a:t>
            </a:r>
            <a:r>
              <a:rPr lang="fr-FR" dirty="0">
                <a:solidFill>
                  <a:srgbClr val="000000"/>
                </a:solidFill>
                <a:latin typeface="+mj-lt"/>
              </a:rPr>
              <a:t> de faire figurer sur les notifications d’affectation </a:t>
            </a:r>
            <a:r>
              <a:rPr lang="fr-FR" b="1" dirty="0">
                <a:solidFill>
                  <a:srgbClr val="000000"/>
                </a:solidFill>
                <a:latin typeface="+mj-lt"/>
              </a:rPr>
              <a:t>des élèves </a:t>
            </a:r>
            <a:r>
              <a:rPr lang="fr-FR" b="1" u="sng" dirty="0">
                <a:solidFill>
                  <a:srgbClr val="000000"/>
                </a:solidFill>
                <a:latin typeface="+mj-lt"/>
              </a:rPr>
              <a:t>affectés</a:t>
            </a:r>
            <a:r>
              <a:rPr lang="fr-FR" dirty="0">
                <a:solidFill>
                  <a:srgbClr val="000000"/>
                </a:solidFill>
                <a:latin typeface="+mj-lt"/>
              </a:rPr>
              <a:t> des modalités d’inscription  (ex : Service en Ligne Inscription, délai maximal d’inscription, …)</a:t>
            </a:r>
            <a:r>
              <a:rPr lang="ar-SA" dirty="0">
                <a:solidFill>
                  <a:srgbClr val="000000"/>
                </a:solidFill>
                <a:latin typeface="+mj-lt"/>
                <a:cs typeface="Arial"/>
              </a:rPr>
              <a:t>‏</a:t>
            </a:r>
            <a:r>
              <a:rPr lang="fr-FR" dirty="0">
                <a:solidFill>
                  <a:srgbClr val="000000"/>
                </a:solidFill>
                <a:latin typeface="+mj-lt"/>
                <a:cs typeface="Arial"/>
              </a:rPr>
              <a:t> </a:t>
            </a:r>
            <a:endParaRPr lang="fr-FR" dirty="0">
              <a:solidFill>
                <a:srgbClr val="000000"/>
              </a:solidFill>
              <a:latin typeface="+mj-lt"/>
            </a:endParaRPr>
          </a:p>
          <a:p>
            <a:pPr>
              <a:buClr>
                <a:srgbClr val="FF0000"/>
              </a:buClr>
              <a:buFont typeface="Comic Sans MS"/>
              <a:buNone/>
              <a:defRPr/>
            </a:pPr>
            <a:r>
              <a:rPr lang="fr-FR" i="1" dirty="0">
                <a:solidFill>
                  <a:srgbClr val="484D7A"/>
                </a:solidFill>
                <a:latin typeface="+mj-lt"/>
              </a:rPr>
              <a:t>N’OUBLIEZ PAS DE METTRE A JOUR LES CONSIGNES DE L’AN DERNIER</a:t>
            </a:r>
            <a:endParaRPr sz="1600" i="1" dirty="0">
              <a:solidFill>
                <a:srgbClr val="484D7A"/>
              </a:solidFill>
              <a:latin typeface="+mj-lt"/>
            </a:endParaRPr>
          </a:p>
        </p:txBody>
      </p:sp>
      <p:cxnSp>
        <p:nvCxnSpPr>
          <p:cNvPr id="8" name="AutoShape 7"/>
          <p:cNvCxnSpPr>
            <a:cxnSpLocks noChangeShapeType="1"/>
            <a:stCxn id="5" idx="3"/>
            <a:endCxn id="7" idx="1"/>
          </p:cNvCxnSpPr>
          <p:nvPr/>
        </p:nvCxnSpPr>
        <p:spPr bwMode="auto">
          <a:xfrm flipV="1">
            <a:off x="2183025" y="2092410"/>
            <a:ext cx="1241298" cy="2087246"/>
          </a:xfrm>
          <a:prstGeom prst="straightConnector1">
            <a:avLst/>
          </a:prstGeom>
          <a:noFill/>
          <a:ln w="25560">
            <a:solidFill>
              <a:srgbClr val="FF0000"/>
            </a:solidFill>
            <a:miter lim="800000"/>
            <a:headEnd/>
            <a:tailEnd type="triangle" w="med" len="med"/>
          </a:ln>
        </p:spPr>
      </p:cxnSp>
      <p:sp>
        <p:nvSpPr>
          <p:cNvPr id="9" name="Rectangle 8"/>
          <p:cNvSpPr>
            <a:spLocks noChangeArrowheads="1"/>
          </p:cNvSpPr>
          <p:nvPr/>
        </p:nvSpPr>
        <p:spPr bwMode="auto">
          <a:xfrm>
            <a:off x="3424323" y="3568262"/>
            <a:ext cx="5419724" cy="2033506"/>
          </a:xfrm>
          <a:prstGeom prst="rect">
            <a:avLst/>
          </a:prstGeom>
          <a:solidFill>
            <a:srgbClr val="FFFFFF"/>
          </a:solidFill>
          <a:ln w="25560">
            <a:solidFill>
              <a:srgbClr val="FF0000"/>
            </a:solidFill>
            <a:miter lim="800000"/>
            <a:headEnd/>
            <a:tailEnd/>
          </a:ln>
        </p:spPr>
        <p:txBody>
          <a:bodyPr lIns="90000" tIns="46800" rIns="90000" bIns="46800" anchor="ctr">
            <a:spAutoFit/>
          </a:bodyPr>
          <a:lstStyle/>
          <a:p>
            <a:pPr>
              <a:buFont typeface="Comic Sans MS"/>
              <a:buNone/>
              <a:defRPr/>
            </a:pPr>
            <a:r>
              <a:rPr lang="fr-FR" dirty="0">
                <a:solidFill>
                  <a:srgbClr val="000000"/>
                </a:solidFill>
                <a:latin typeface="+mj-lt"/>
              </a:rPr>
              <a:t>Affelnet permet aux chefs d’établissement </a:t>
            </a:r>
            <a:r>
              <a:rPr lang="fr-FR" b="1" dirty="0">
                <a:solidFill>
                  <a:srgbClr val="000000"/>
                </a:solidFill>
                <a:latin typeface="+mj-lt"/>
              </a:rPr>
              <a:t>d’origine</a:t>
            </a:r>
            <a:r>
              <a:rPr lang="fr-FR" dirty="0">
                <a:solidFill>
                  <a:srgbClr val="000000"/>
                </a:solidFill>
                <a:latin typeface="+mj-lt"/>
              </a:rPr>
              <a:t> de faire figurer sur les notifications de résultats de l’affectation </a:t>
            </a:r>
            <a:r>
              <a:rPr lang="fr-FR" b="1" dirty="0">
                <a:solidFill>
                  <a:srgbClr val="000000"/>
                </a:solidFill>
                <a:latin typeface="+mj-lt"/>
              </a:rPr>
              <a:t>des élèves </a:t>
            </a:r>
            <a:r>
              <a:rPr lang="fr-FR" b="1" u="sng" dirty="0">
                <a:solidFill>
                  <a:srgbClr val="000000"/>
                </a:solidFill>
                <a:latin typeface="+mj-lt"/>
              </a:rPr>
              <a:t>non affectés</a:t>
            </a:r>
            <a:r>
              <a:rPr lang="fr-FR" dirty="0">
                <a:solidFill>
                  <a:srgbClr val="000000"/>
                </a:solidFill>
                <a:latin typeface="+mj-lt"/>
              </a:rPr>
              <a:t> des</a:t>
            </a:r>
            <a:r>
              <a:rPr lang="fr-FR" b="1" dirty="0">
                <a:solidFill>
                  <a:srgbClr val="000000"/>
                </a:solidFill>
                <a:latin typeface="+mj-lt"/>
              </a:rPr>
              <a:t> consignes spécifiques</a:t>
            </a:r>
            <a:r>
              <a:rPr lang="fr-FR" dirty="0">
                <a:solidFill>
                  <a:srgbClr val="000000"/>
                </a:solidFill>
                <a:latin typeface="+mj-lt"/>
              </a:rPr>
              <a:t> (ex : prise de RDV, …)</a:t>
            </a:r>
            <a:r>
              <a:rPr lang="ar-SA" dirty="0">
                <a:solidFill>
                  <a:srgbClr val="000000"/>
                </a:solidFill>
                <a:latin typeface="+mj-lt"/>
                <a:cs typeface="Arial"/>
              </a:rPr>
              <a:t>‏</a:t>
            </a:r>
            <a:endParaRPr lang="fr-FR" dirty="0">
              <a:solidFill>
                <a:srgbClr val="000000"/>
              </a:solidFill>
              <a:latin typeface="+mj-lt"/>
              <a:cs typeface="Arial"/>
            </a:endParaRPr>
          </a:p>
          <a:p>
            <a:pPr>
              <a:defRPr/>
            </a:pPr>
            <a:r>
              <a:rPr lang="fr-FR" i="1" dirty="0">
                <a:solidFill>
                  <a:srgbClr val="484D7A"/>
                </a:solidFill>
                <a:latin typeface="+mj-lt"/>
              </a:rPr>
              <a:t>N’OUBLIEZ PAS DE METTRE A JOUR LES CONSIGNES DE L’AN DERNIER</a:t>
            </a:r>
            <a:endParaRPr lang="fr-FR" sz="1600" i="1" dirty="0">
              <a:solidFill>
                <a:srgbClr val="484D7A"/>
              </a:solidFill>
              <a:latin typeface="+mj-lt"/>
            </a:endParaRPr>
          </a:p>
        </p:txBody>
      </p:sp>
      <p:cxnSp>
        <p:nvCxnSpPr>
          <p:cNvPr id="10" name="AutoShape 9"/>
          <p:cNvCxnSpPr>
            <a:cxnSpLocks noChangeShapeType="1"/>
            <a:stCxn id="6" idx="3"/>
            <a:endCxn id="9" idx="1"/>
          </p:cNvCxnSpPr>
          <p:nvPr/>
        </p:nvCxnSpPr>
        <p:spPr bwMode="auto">
          <a:xfrm>
            <a:off x="2183024" y="4585015"/>
            <a:ext cx="1241299" cy="0"/>
          </a:xfrm>
          <a:prstGeom prst="straightConnector1">
            <a:avLst/>
          </a:prstGeom>
          <a:noFill/>
          <a:ln w="25560">
            <a:solidFill>
              <a:srgbClr val="FF0000"/>
            </a:solidFill>
            <a:miter lim="800000"/>
            <a:headEnd/>
            <a:tailEnd type="triangle" w="med" len="med"/>
          </a:ln>
        </p:spPr>
      </p:cxnSp>
      <p:sp>
        <p:nvSpPr>
          <p:cNvPr id="11" name="Titre 2"/>
          <p:cNvSpPr>
            <a:spLocks noGrp="1"/>
          </p:cNvSpPr>
          <p:nvPr>
            <p:ph type="title"/>
          </p:nvPr>
        </p:nvSpPr>
        <p:spPr bwMode="auto">
          <a:xfrm>
            <a:off x="784884" y="205856"/>
            <a:ext cx="7685039" cy="356792"/>
          </a:xfrm>
        </p:spPr>
        <p:txBody>
          <a:bodyPr/>
          <a:lstStyle/>
          <a:p>
            <a:pPr>
              <a:defRPr/>
            </a:pPr>
            <a:r>
              <a:rPr lang="fr-FR" sz="2000" dirty="0"/>
              <a:t>Consignes du chef d’établissement d’origine et d’accueil</a:t>
            </a:r>
            <a:br>
              <a:rPr lang="fr-FR" sz="2000" dirty="0"/>
            </a:br>
            <a:endParaRPr lang="fr-FR" sz="2000" dirty="0"/>
          </a:p>
        </p:txBody>
      </p:sp>
      <p:sp>
        <p:nvSpPr>
          <p:cNvPr id="13"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61</a:t>
            </a:fld>
            <a:endParaRPr lang="fr-FR" sz="800" dirty="0">
              <a:latin typeface="+mj-lt"/>
            </a:endParaRPr>
          </a:p>
        </p:txBody>
      </p:sp>
      <p:pic>
        <p:nvPicPr>
          <p:cNvPr id="12" name="Image 11">
            <a:extLst>
              <a:ext uri="{FF2B5EF4-FFF2-40B4-BE49-F238E27FC236}">
                <a16:creationId xmlns:a16="http://schemas.microsoft.com/office/drawing/2014/main" id="{32CB5C19-A04E-B939-FF8F-5B51B032C605}"/>
              </a:ext>
            </a:extLst>
          </p:cNvPr>
          <p:cNvPicPr>
            <a:picLocks noChangeAspect="1"/>
          </p:cNvPicPr>
          <p:nvPr/>
        </p:nvPicPr>
        <p:blipFill>
          <a:blip r:embed="rId3"/>
          <a:stretch>
            <a:fillRect/>
          </a:stretch>
        </p:blipFill>
        <p:spPr>
          <a:xfrm>
            <a:off x="423572" y="1192537"/>
            <a:ext cx="1933845" cy="323895"/>
          </a:xfrm>
          <a:prstGeom prst="rect">
            <a:avLst/>
          </a:prstGeom>
        </p:spPr>
      </p:pic>
      <p:sp>
        <p:nvSpPr>
          <p:cNvPr id="14" name="Flèche : bas 13">
            <a:extLst>
              <a:ext uri="{FF2B5EF4-FFF2-40B4-BE49-F238E27FC236}">
                <a16:creationId xmlns:a16="http://schemas.microsoft.com/office/drawing/2014/main" id="{2E1B7A43-FC56-7ECC-C981-500A2D512672}"/>
              </a:ext>
            </a:extLst>
          </p:cNvPr>
          <p:cNvSpPr/>
          <p:nvPr/>
        </p:nvSpPr>
        <p:spPr>
          <a:xfrm>
            <a:off x="1329624" y="1681532"/>
            <a:ext cx="121740" cy="24577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5840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re 2"/>
          <p:cNvSpPr>
            <a:spLocks noGrp="1"/>
          </p:cNvSpPr>
          <p:nvPr>
            <p:ph type="title"/>
          </p:nvPr>
        </p:nvSpPr>
        <p:spPr bwMode="auto">
          <a:xfrm>
            <a:off x="784884" y="205856"/>
            <a:ext cx="8359116" cy="356792"/>
          </a:xfrm>
        </p:spPr>
        <p:txBody>
          <a:bodyPr/>
          <a:lstStyle/>
          <a:p>
            <a:pPr>
              <a:defRPr/>
            </a:pPr>
            <a:r>
              <a:rPr lang="fr-FR" sz="1900" dirty="0"/>
              <a:t>Edition des notifications individuelles par les établissements d’origine</a:t>
            </a:r>
          </a:p>
        </p:txBody>
      </p:sp>
      <p:sp>
        <p:nvSpPr>
          <p:cNvPr id="13"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62</a:t>
            </a:fld>
            <a:endParaRPr lang="fr-FR" sz="800" dirty="0">
              <a:latin typeface="+mj-lt"/>
            </a:endParaRPr>
          </a:p>
        </p:txBody>
      </p:sp>
      <p:grpSp>
        <p:nvGrpSpPr>
          <p:cNvPr id="16" name="Groupe 15">
            <a:extLst>
              <a:ext uri="{FF2B5EF4-FFF2-40B4-BE49-F238E27FC236}">
                <a16:creationId xmlns:a16="http://schemas.microsoft.com/office/drawing/2014/main" id="{AFE27E01-AB84-4521-E203-93437F082569}"/>
              </a:ext>
            </a:extLst>
          </p:cNvPr>
          <p:cNvGrpSpPr/>
          <p:nvPr/>
        </p:nvGrpSpPr>
        <p:grpSpPr>
          <a:xfrm>
            <a:off x="3176496" y="660374"/>
            <a:ext cx="1853747" cy="675340"/>
            <a:chOff x="3266893" y="1019980"/>
            <a:chExt cx="2610214" cy="950929"/>
          </a:xfrm>
        </p:grpSpPr>
        <p:pic>
          <p:nvPicPr>
            <p:cNvPr id="3" name="Image 2">
              <a:extLst>
                <a:ext uri="{FF2B5EF4-FFF2-40B4-BE49-F238E27FC236}">
                  <a16:creationId xmlns:a16="http://schemas.microsoft.com/office/drawing/2014/main" id="{E42EBC24-2DAD-8597-3DB9-9395C477678B}"/>
                </a:ext>
              </a:extLst>
            </p:cNvPr>
            <p:cNvPicPr>
              <a:picLocks noChangeAspect="1"/>
            </p:cNvPicPr>
            <p:nvPr/>
          </p:nvPicPr>
          <p:blipFill rotWithShape="1">
            <a:blip r:embed="rId2"/>
            <a:srcRect t="68821" b="12798"/>
            <a:stretch/>
          </p:blipFill>
          <p:spPr>
            <a:xfrm>
              <a:off x="3266893" y="1583936"/>
              <a:ext cx="2610214" cy="386973"/>
            </a:xfrm>
            <a:prstGeom prst="rect">
              <a:avLst/>
            </a:prstGeom>
          </p:spPr>
        </p:pic>
        <p:pic>
          <p:nvPicPr>
            <p:cNvPr id="15" name="Image 14">
              <a:extLst>
                <a:ext uri="{FF2B5EF4-FFF2-40B4-BE49-F238E27FC236}">
                  <a16:creationId xmlns:a16="http://schemas.microsoft.com/office/drawing/2014/main" id="{DA36C5E6-B6B8-F568-A399-09CCF160331B}"/>
                </a:ext>
              </a:extLst>
            </p:cNvPr>
            <p:cNvPicPr>
              <a:picLocks noChangeAspect="1"/>
            </p:cNvPicPr>
            <p:nvPr/>
          </p:nvPicPr>
          <p:blipFill rotWithShape="1">
            <a:blip r:embed="rId2"/>
            <a:srcRect b="72489"/>
            <a:stretch/>
          </p:blipFill>
          <p:spPr bwMode="auto">
            <a:xfrm>
              <a:off x="3266893" y="1019980"/>
              <a:ext cx="2610214" cy="579196"/>
            </a:xfrm>
            <a:prstGeom prst="rect">
              <a:avLst/>
            </a:prstGeom>
          </p:spPr>
        </p:pic>
      </p:grpSp>
      <p:sp>
        <p:nvSpPr>
          <p:cNvPr id="17" name="ZoneTexte 16">
            <a:extLst>
              <a:ext uri="{FF2B5EF4-FFF2-40B4-BE49-F238E27FC236}">
                <a16:creationId xmlns:a16="http://schemas.microsoft.com/office/drawing/2014/main" id="{1176357B-21E2-DDF9-6804-D68288E324CD}"/>
              </a:ext>
            </a:extLst>
          </p:cNvPr>
          <p:cNvSpPr txBox="1"/>
          <p:nvPr/>
        </p:nvSpPr>
        <p:spPr>
          <a:xfrm>
            <a:off x="205740" y="1483837"/>
            <a:ext cx="8938260" cy="1015663"/>
          </a:xfrm>
          <a:prstGeom prst="rect">
            <a:avLst/>
          </a:prstGeom>
          <a:noFill/>
        </p:spPr>
        <p:txBody>
          <a:bodyPr wrap="square" rtlCol="0">
            <a:spAutoFit/>
          </a:bodyPr>
          <a:lstStyle/>
          <a:p>
            <a:r>
              <a:rPr lang="fr-FR" sz="1500" dirty="0"/>
              <a:t>C’est désormais </a:t>
            </a:r>
            <a:r>
              <a:rPr lang="fr-FR" sz="1500" b="1" u="sng" dirty="0"/>
              <a:t>l’établissement d’origine</a:t>
            </a:r>
            <a:r>
              <a:rPr lang="fr-FR" sz="1500" dirty="0"/>
              <a:t> qui remet aux élèves les notifications Individuelles des résultats d’affectation.</a:t>
            </a:r>
          </a:p>
          <a:p>
            <a:r>
              <a:rPr lang="fr-FR" sz="1500" dirty="0"/>
              <a:t>Il s’agit d’un récapitulatif des vœux formulés avec la décision correspondante.</a:t>
            </a:r>
          </a:p>
          <a:p>
            <a:r>
              <a:rPr lang="fr-FR" sz="1500" dirty="0"/>
              <a:t>Tous les vœux formulés par l’élève apparaissent, même ceux après le vœu d’affectation.</a:t>
            </a:r>
          </a:p>
        </p:txBody>
      </p:sp>
      <p:pic>
        <p:nvPicPr>
          <p:cNvPr id="19" name="Image 18">
            <a:extLst>
              <a:ext uri="{FF2B5EF4-FFF2-40B4-BE49-F238E27FC236}">
                <a16:creationId xmlns:a16="http://schemas.microsoft.com/office/drawing/2014/main" id="{5CB4035B-F632-2382-0DF9-C5CB080FE314}"/>
              </a:ext>
            </a:extLst>
          </p:cNvPr>
          <p:cNvPicPr>
            <a:picLocks noChangeAspect="1"/>
          </p:cNvPicPr>
          <p:nvPr/>
        </p:nvPicPr>
        <p:blipFill>
          <a:blip r:embed="rId3"/>
          <a:stretch>
            <a:fillRect/>
          </a:stretch>
        </p:blipFill>
        <p:spPr>
          <a:xfrm>
            <a:off x="483870" y="2607616"/>
            <a:ext cx="8176260" cy="2244110"/>
          </a:xfrm>
          <a:prstGeom prst="rect">
            <a:avLst/>
          </a:prstGeom>
        </p:spPr>
      </p:pic>
      <p:sp>
        <p:nvSpPr>
          <p:cNvPr id="20" name="Rectangle 19">
            <a:extLst>
              <a:ext uri="{FF2B5EF4-FFF2-40B4-BE49-F238E27FC236}">
                <a16:creationId xmlns:a16="http://schemas.microsoft.com/office/drawing/2014/main" id="{030B49FE-555D-1594-F5EC-1C1DCE032D99}"/>
              </a:ext>
            </a:extLst>
          </p:cNvPr>
          <p:cNvSpPr/>
          <p:nvPr/>
        </p:nvSpPr>
        <p:spPr>
          <a:xfrm>
            <a:off x="2179320" y="4053840"/>
            <a:ext cx="3848100" cy="1447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id="{37C50D07-7CC5-7422-AA6C-574FFAF59E89}"/>
              </a:ext>
            </a:extLst>
          </p:cNvPr>
          <p:cNvSpPr/>
          <p:nvPr/>
        </p:nvSpPr>
        <p:spPr>
          <a:xfrm>
            <a:off x="5683329" y="4268354"/>
            <a:ext cx="160020" cy="67818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AB42E9D3-CDC8-4B43-999C-925F0192116E}"/>
              </a:ext>
            </a:extLst>
          </p:cNvPr>
          <p:cNvSpPr txBox="1"/>
          <p:nvPr/>
        </p:nvSpPr>
        <p:spPr>
          <a:xfrm>
            <a:off x="4499610" y="5012033"/>
            <a:ext cx="3815862" cy="738664"/>
          </a:xfrm>
          <a:prstGeom prst="rect">
            <a:avLst/>
          </a:prstGeom>
          <a:noFill/>
        </p:spPr>
        <p:txBody>
          <a:bodyPr wrap="square" rtlCol="0">
            <a:spAutoFit/>
          </a:bodyPr>
          <a:lstStyle/>
          <a:p>
            <a:pPr algn="ctr"/>
            <a:r>
              <a:rPr lang="fr-FR" sz="1400" dirty="0"/>
              <a:t>Vous devez sélectionner « toutes les décisions… » pour obtenir les résultats de l’affectation de l’ensemble de vos élèves.</a:t>
            </a:r>
          </a:p>
        </p:txBody>
      </p:sp>
      <p:sp>
        <p:nvSpPr>
          <p:cNvPr id="4" name="ZoneTexte 3">
            <a:extLst>
              <a:ext uri="{FF2B5EF4-FFF2-40B4-BE49-F238E27FC236}">
                <a16:creationId xmlns:a16="http://schemas.microsoft.com/office/drawing/2014/main" id="{6C1040ED-3EC9-D848-DB2B-14D8259C71FB}"/>
              </a:ext>
            </a:extLst>
          </p:cNvPr>
          <p:cNvSpPr txBox="1"/>
          <p:nvPr/>
        </p:nvSpPr>
        <p:spPr bwMode="auto">
          <a:xfrm>
            <a:off x="381000" y="6479500"/>
            <a:ext cx="1120820" cy="276999"/>
          </a:xfrm>
          <a:prstGeom prst="rect">
            <a:avLst/>
          </a:prstGeom>
          <a:noFill/>
        </p:spPr>
        <p:txBody>
          <a:bodyPr wrap="none" rtlCol="0">
            <a:spAutoFit/>
          </a:bodyPr>
          <a:lstStyle/>
          <a:p>
            <a:r>
              <a:rPr lang="fr-FR" sz="1200" dirty="0"/>
              <a:t>Fiches 8 &amp; 11</a:t>
            </a:r>
          </a:p>
        </p:txBody>
      </p:sp>
      <p:sp>
        <p:nvSpPr>
          <p:cNvPr id="5" name="Rectangle 4">
            <a:extLst>
              <a:ext uri="{FF2B5EF4-FFF2-40B4-BE49-F238E27FC236}">
                <a16:creationId xmlns:a16="http://schemas.microsoft.com/office/drawing/2014/main" id="{0E12AC75-D8D6-D3EE-39EB-B3AB1E95E5B3}"/>
              </a:ext>
            </a:extLst>
          </p:cNvPr>
          <p:cNvSpPr/>
          <p:nvPr/>
        </p:nvSpPr>
        <p:spPr bwMode="auto">
          <a:xfrm>
            <a:off x="2205740" y="4299275"/>
            <a:ext cx="820828" cy="1447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bas 5">
            <a:extLst>
              <a:ext uri="{FF2B5EF4-FFF2-40B4-BE49-F238E27FC236}">
                <a16:creationId xmlns:a16="http://schemas.microsoft.com/office/drawing/2014/main" id="{E7F9EE47-2F75-DA95-EDA8-55DBA314DE47}"/>
              </a:ext>
            </a:extLst>
          </p:cNvPr>
          <p:cNvSpPr/>
          <p:nvPr/>
        </p:nvSpPr>
        <p:spPr bwMode="auto">
          <a:xfrm>
            <a:off x="2563834" y="4514071"/>
            <a:ext cx="104639" cy="32655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5BB10D62-D905-2699-F6A0-D2A7F0A7DF85}"/>
              </a:ext>
            </a:extLst>
          </p:cNvPr>
          <p:cNvSpPr txBox="1"/>
          <p:nvPr/>
        </p:nvSpPr>
        <p:spPr bwMode="auto">
          <a:xfrm>
            <a:off x="708222" y="4921742"/>
            <a:ext cx="3815862" cy="738664"/>
          </a:xfrm>
          <a:prstGeom prst="rect">
            <a:avLst/>
          </a:prstGeom>
          <a:noFill/>
        </p:spPr>
        <p:txBody>
          <a:bodyPr wrap="square" rtlCol="0">
            <a:spAutoFit/>
          </a:bodyPr>
          <a:lstStyle/>
          <a:p>
            <a:pPr algn="ctr"/>
            <a:r>
              <a:rPr lang="fr-FR" sz="1400" dirty="0"/>
              <a:t>Le tri peut être par ordre alphabétique, par division ou par établissement d’accueil.</a:t>
            </a:r>
          </a:p>
        </p:txBody>
      </p:sp>
      <p:sp>
        <p:nvSpPr>
          <p:cNvPr id="9" name="ZoneTexte 8">
            <a:extLst>
              <a:ext uri="{FF2B5EF4-FFF2-40B4-BE49-F238E27FC236}">
                <a16:creationId xmlns:a16="http://schemas.microsoft.com/office/drawing/2014/main" id="{0A4A88A5-48A9-0EBE-EEAF-03FB1FDC829C}"/>
              </a:ext>
            </a:extLst>
          </p:cNvPr>
          <p:cNvSpPr txBox="1"/>
          <p:nvPr/>
        </p:nvSpPr>
        <p:spPr>
          <a:xfrm>
            <a:off x="708222" y="6005813"/>
            <a:ext cx="7936526" cy="369332"/>
          </a:xfrm>
          <a:prstGeom prst="rect">
            <a:avLst/>
          </a:prstGeom>
          <a:noFill/>
        </p:spPr>
        <p:txBody>
          <a:bodyPr wrap="square">
            <a:spAutoFit/>
          </a:bodyPr>
          <a:lstStyle/>
          <a:p>
            <a:r>
              <a:rPr lang="fr-FR" sz="1800" dirty="0">
                <a:solidFill>
                  <a:srgbClr val="FF0000"/>
                </a:solidFill>
              </a:rPr>
              <a:t>Il n’y a plus de listes supplémentaires sur la voie professionnelle</a:t>
            </a:r>
            <a:endParaRPr lang="fr-FR" dirty="0">
              <a:solidFill>
                <a:srgbClr val="FF0000"/>
              </a:solidFill>
            </a:endParaRPr>
          </a:p>
        </p:txBody>
      </p:sp>
    </p:spTree>
    <p:extLst>
      <p:ext uri="{BB962C8B-B14F-4D97-AF65-F5344CB8AC3E}">
        <p14:creationId xmlns:p14="http://schemas.microsoft.com/office/powerpoint/2010/main" val="1351419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0" y="2905780"/>
            <a:ext cx="9144216" cy="1107996"/>
          </a:xfrm>
          <a:prstGeom prst="rect">
            <a:avLst/>
          </a:prstGeom>
          <a:noFill/>
        </p:spPr>
        <p:txBody>
          <a:bodyPr wrap="square" rtlCol="0">
            <a:spAutoFit/>
          </a:bodyPr>
          <a:lstStyle/>
          <a:p>
            <a:pPr algn="ctr" defTabSz="342900">
              <a:defRPr/>
            </a:pPr>
            <a:r>
              <a:rPr lang="fr-FR" sz="6600" b="1" dirty="0">
                <a:solidFill>
                  <a:srgbClr val="000000"/>
                </a:solidFill>
                <a:latin typeface="Marianne"/>
                <a:cs typeface="Arial"/>
              </a:rPr>
              <a:t>Listes et Statistiques</a:t>
            </a:r>
          </a:p>
        </p:txBody>
      </p:sp>
    </p:spTree>
    <p:extLst>
      <p:ext uri="{BB962C8B-B14F-4D97-AF65-F5344CB8AC3E}">
        <p14:creationId xmlns:p14="http://schemas.microsoft.com/office/powerpoint/2010/main" val="3284427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2" descr="F:\Commun SAIO\1_Affelnet\_2017\PPT\Etab\Screen\Liste &amp; fiches eleve\menuliste.png"/>
          <p:cNvPicPr>
            <a:picLocks noChangeAspect="1" noChangeArrowheads="1"/>
          </p:cNvPicPr>
          <p:nvPr/>
        </p:nvPicPr>
        <p:blipFill>
          <a:blip r:embed="rId2"/>
          <a:stretch/>
        </p:blipFill>
        <p:spPr bwMode="auto">
          <a:xfrm>
            <a:off x="285573" y="1703733"/>
            <a:ext cx="1762125" cy="3048000"/>
          </a:xfrm>
          <a:prstGeom prst="rect">
            <a:avLst/>
          </a:prstGeom>
          <a:noFill/>
        </p:spPr>
      </p:pic>
      <p:sp>
        <p:nvSpPr>
          <p:cNvPr id="6" name="Rectangle 4"/>
          <p:cNvSpPr>
            <a:spLocks noChangeArrowheads="1"/>
          </p:cNvSpPr>
          <p:nvPr/>
        </p:nvSpPr>
        <p:spPr bwMode="auto">
          <a:xfrm>
            <a:off x="282721" y="4314723"/>
            <a:ext cx="1470024" cy="207961"/>
          </a:xfrm>
          <a:prstGeom prst="rect">
            <a:avLst/>
          </a:prstGeom>
          <a:noFill/>
          <a:ln w="25560">
            <a:solidFill>
              <a:srgbClr val="FF0000"/>
            </a:solidFill>
            <a:miter lim="800000"/>
            <a:headEnd/>
            <a:tailEnd/>
          </a:ln>
        </p:spPr>
        <p:txBody>
          <a:bodyPr wrap="none" anchor="ctr"/>
          <a:lstStyle/>
          <a:p>
            <a:pPr>
              <a:defRPr/>
            </a:pPr>
            <a:endParaRPr lang="fr-FR">
              <a:latin typeface="+mj-lt"/>
            </a:endParaRPr>
          </a:p>
        </p:txBody>
      </p:sp>
      <p:sp>
        <p:nvSpPr>
          <p:cNvPr id="8" name="Rectangle 7"/>
          <p:cNvSpPr>
            <a:spLocks noChangeArrowheads="1"/>
          </p:cNvSpPr>
          <p:nvPr/>
        </p:nvSpPr>
        <p:spPr bwMode="auto">
          <a:xfrm>
            <a:off x="5413375" y="2018684"/>
            <a:ext cx="3449271" cy="1079399"/>
          </a:xfrm>
          <a:prstGeom prst="rect">
            <a:avLst/>
          </a:prstGeom>
          <a:noFill/>
          <a:ln w="25560">
            <a:solidFill>
              <a:srgbClr val="FF0000"/>
            </a:solidFill>
            <a:miter lim="800000"/>
            <a:headEnd/>
            <a:tailEnd/>
          </a:ln>
        </p:spPr>
        <p:txBody>
          <a:bodyPr wrap="square" lIns="90000" tIns="46800" rIns="90000" bIns="46800" anchor="ctr">
            <a:spAutoFit/>
          </a:bodyPr>
          <a:lstStyle/>
          <a:p>
            <a:pPr>
              <a:buFont typeface="Comic Sans MS"/>
              <a:buNone/>
              <a:defRPr/>
            </a:pPr>
            <a:r>
              <a:rPr lang="fr-FR" sz="1600" dirty="0">
                <a:solidFill>
                  <a:srgbClr val="000000"/>
                </a:solidFill>
                <a:latin typeface="+mj-lt"/>
              </a:rPr>
              <a:t>Les statistiques proposent des données chiffrées, vous pouvez les imprimer ou les exporter sous tableur.</a:t>
            </a:r>
            <a:endParaRPr sz="1600" dirty="0">
              <a:latin typeface="+mj-lt"/>
            </a:endParaRPr>
          </a:p>
        </p:txBody>
      </p:sp>
      <p:cxnSp>
        <p:nvCxnSpPr>
          <p:cNvPr id="9" name="AutoShape 8"/>
          <p:cNvCxnSpPr>
            <a:cxnSpLocks noChangeShapeType="1"/>
            <a:stCxn id="6" idx="3"/>
            <a:endCxn id="8" idx="1"/>
          </p:cNvCxnSpPr>
          <p:nvPr/>
        </p:nvCxnSpPr>
        <p:spPr bwMode="auto">
          <a:xfrm flipV="1">
            <a:off x="1752745" y="2558384"/>
            <a:ext cx="3660630" cy="1860320"/>
          </a:xfrm>
          <a:prstGeom prst="straightConnector1">
            <a:avLst/>
          </a:prstGeom>
          <a:noFill/>
          <a:ln w="25560">
            <a:solidFill>
              <a:srgbClr val="FF0000"/>
            </a:solidFill>
            <a:miter lim="800000"/>
            <a:headEnd/>
            <a:tailEnd type="triangle" w="med" len="med"/>
          </a:ln>
        </p:spPr>
      </p:cxnSp>
      <p:sp>
        <p:nvSpPr>
          <p:cNvPr id="10" name="Titre 1"/>
          <p:cNvSpPr>
            <a:spLocks noGrp="1"/>
          </p:cNvSpPr>
          <p:nvPr>
            <p:ph type="title"/>
          </p:nvPr>
        </p:nvSpPr>
        <p:spPr bwMode="auto">
          <a:xfrm>
            <a:off x="864055" y="213952"/>
            <a:ext cx="3707945" cy="500809"/>
          </a:xfrm>
        </p:spPr>
        <p:txBody>
          <a:bodyPr/>
          <a:lstStyle/>
          <a:p>
            <a:pPr>
              <a:defRPr/>
            </a:pPr>
            <a:r>
              <a:rPr lang="fr-FR" dirty="0"/>
              <a:t>Listes et statistiques</a:t>
            </a:r>
          </a:p>
        </p:txBody>
      </p:sp>
      <p:sp>
        <p:nvSpPr>
          <p:cNvPr id="12" name="Rectangle 11"/>
          <p:cNvSpPr>
            <a:spLocks noChangeArrowheads="1"/>
          </p:cNvSpPr>
          <p:nvPr/>
        </p:nvSpPr>
        <p:spPr bwMode="auto">
          <a:xfrm>
            <a:off x="5256285" y="3761421"/>
            <a:ext cx="3718903" cy="1571842"/>
          </a:xfrm>
          <a:prstGeom prst="rect">
            <a:avLst/>
          </a:prstGeom>
          <a:noFill/>
          <a:ln w="25560">
            <a:solidFill>
              <a:srgbClr val="FF0000"/>
            </a:solidFill>
            <a:miter lim="800000"/>
            <a:headEnd/>
            <a:tailEnd/>
          </a:ln>
        </p:spPr>
        <p:txBody>
          <a:bodyPr wrap="square" lIns="90000" tIns="46800" rIns="90000" bIns="46800" anchor="ctr">
            <a:spAutoFit/>
          </a:bodyPr>
          <a:lstStyle/>
          <a:p>
            <a:pPr>
              <a:buFont typeface="Comic Sans MS"/>
              <a:buNone/>
              <a:defRPr/>
            </a:pPr>
            <a:r>
              <a:rPr lang="fr-FR" sz="1600" dirty="0">
                <a:solidFill>
                  <a:srgbClr val="000000"/>
                </a:solidFill>
                <a:latin typeface="+mj-lt"/>
              </a:rPr>
              <a:t>Les listes proposent les données nominatives d’élèves et peuvent être visualisées, triées en fonction du critère choisi, vous pouvez les imprimer ou les exporter sous tableur.</a:t>
            </a:r>
          </a:p>
        </p:txBody>
      </p:sp>
      <p:cxnSp>
        <p:nvCxnSpPr>
          <p:cNvPr id="13" name="AutoShape 8"/>
          <p:cNvCxnSpPr>
            <a:cxnSpLocks noChangeShapeType="1"/>
          </p:cNvCxnSpPr>
          <p:nvPr/>
        </p:nvCxnSpPr>
        <p:spPr bwMode="auto">
          <a:xfrm flipV="1">
            <a:off x="3742838" y="4391073"/>
            <a:ext cx="1405937" cy="570920"/>
          </a:xfrm>
          <a:prstGeom prst="straightConnector1">
            <a:avLst/>
          </a:prstGeom>
          <a:noFill/>
          <a:ln w="25560">
            <a:solidFill>
              <a:srgbClr val="FF0000"/>
            </a:solidFill>
            <a:miter lim="800000"/>
            <a:headEnd/>
            <a:tailEnd type="triangle" w="med" len="med"/>
          </a:ln>
        </p:spPr>
      </p:cxnSp>
      <p:pic>
        <p:nvPicPr>
          <p:cNvPr id="4" name="Picture 3" descr="F:\Commun SAIO\1_Affelnet\_2017\PPT\Etab\Screen\Liste &amp; fiches eleve\listeetstat.png"/>
          <p:cNvPicPr>
            <a:picLocks noChangeAspect="1" noChangeArrowheads="1"/>
          </p:cNvPicPr>
          <p:nvPr/>
        </p:nvPicPr>
        <p:blipFill>
          <a:blip r:embed="rId3"/>
          <a:stretch/>
        </p:blipFill>
        <p:spPr bwMode="auto">
          <a:xfrm>
            <a:off x="3028608" y="1741686"/>
            <a:ext cx="1256120" cy="3822099"/>
          </a:xfrm>
          <a:prstGeom prst="rect">
            <a:avLst/>
          </a:prstGeom>
          <a:noFill/>
        </p:spPr>
      </p:pic>
      <p:sp>
        <p:nvSpPr>
          <p:cNvPr id="14" name="Rectangle 13"/>
          <p:cNvSpPr/>
          <p:nvPr/>
        </p:nvSpPr>
        <p:spPr>
          <a:xfrm>
            <a:off x="3028950" y="2979420"/>
            <a:ext cx="1247775" cy="1171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bwMode="auto">
          <a:xfrm>
            <a:off x="3028950" y="4217670"/>
            <a:ext cx="1247775" cy="1343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64</a:t>
            </a:fld>
            <a:endParaRPr lang="fr-FR" sz="800" dirty="0">
              <a:latin typeface="+mj-lt"/>
            </a:endParaRPr>
          </a:p>
        </p:txBody>
      </p:sp>
      <p:sp>
        <p:nvSpPr>
          <p:cNvPr id="2" name="ZoneTexte 1">
            <a:extLst>
              <a:ext uri="{FF2B5EF4-FFF2-40B4-BE49-F238E27FC236}">
                <a16:creationId xmlns:a16="http://schemas.microsoft.com/office/drawing/2014/main" id="{9B973FF0-F123-1D03-A1BA-233BA2FAF7F0}"/>
              </a:ext>
            </a:extLst>
          </p:cNvPr>
          <p:cNvSpPr txBox="1"/>
          <p:nvPr/>
        </p:nvSpPr>
        <p:spPr>
          <a:xfrm>
            <a:off x="381001" y="5974080"/>
            <a:ext cx="8395050" cy="369332"/>
          </a:xfrm>
          <a:prstGeom prst="rect">
            <a:avLst/>
          </a:prstGeom>
          <a:noFill/>
        </p:spPr>
        <p:txBody>
          <a:bodyPr wrap="square" rtlCol="0">
            <a:spAutoFit/>
          </a:bodyPr>
          <a:lstStyle/>
          <a:p>
            <a:r>
              <a:rPr lang="fr-FR" dirty="0"/>
              <a:t>Le menu affiché dépend de la nature origine ou accueil de l’établissement</a:t>
            </a:r>
          </a:p>
        </p:txBody>
      </p:sp>
    </p:spTree>
    <p:extLst>
      <p:ext uri="{BB962C8B-B14F-4D97-AF65-F5344CB8AC3E}">
        <p14:creationId xmlns:p14="http://schemas.microsoft.com/office/powerpoint/2010/main" val="2131804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7"/>
          <p:cNvSpPr>
            <a:spLocks/>
          </p:cNvSpPr>
          <p:nvPr/>
        </p:nvSpPr>
        <p:spPr bwMode="auto">
          <a:xfrm>
            <a:off x="0" y="2367171"/>
            <a:ext cx="9144216" cy="2123658"/>
          </a:xfrm>
          <a:prstGeom prst="rect">
            <a:avLst/>
          </a:prstGeom>
          <a:noFill/>
        </p:spPr>
        <p:txBody>
          <a:bodyPr wrap="square" rtlCol="0">
            <a:spAutoFit/>
          </a:bodyPr>
          <a:lstStyle/>
          <a:p>
            <a:pPr algn="ctr" defTabSz="342900">
              <a:defRPr/>
            </a:pPr>
            <a:r>
              <a:rPr lang="fr-FR" sz="6600" b="1" dirty="0">
                <a:solidFill>
                  <a:srgbClr val="000000"/>
                </a:solidFill>
                <a:latin typeface="Marianne"/>
              </a:rPr>
              <a:t>Service en Ligne Inscription</a:t>
            </a:r>
            <a:endParaRPr lang="fr-FR" sz="6600" b="1" dirty="0">
              <a:solidFill>
                <a:srgbClr val="000000"/>
              </a:solidFill>
              <a:latin typeface="Marianne"/>
              <a:cs typeface="Arial"/>
            </a:endParaRPr>
          </a:p>
        </p:txBody>
      </p:sp>
    </p:spTree>
    <p:extLst>
      <p:ext uri="{BB962C8B-B14F-4D97-AF65-F5344CB8AC3E}">
        <p14:creationId xmlns:p14="http://schemas.microsoft.com/office/powerpoint/2010/main" val="2335995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86719" y="210360"/>
            <a:ext cx="8424000" cy="960000"/>
          </a:xfrm>
        </p:spPr>
        <p:txBody>
          <a:bodyPr/>
          <a:lstStyle/>
          <a:p>
            <a:r>
              <a:rPr lang="fr-FR" dirty="0"/>
              <a:t>Pourquoi utiliser le SLI ?  </a:t>
            </a:r>
          </a:p>
        </p:txBody>
      </p:sp>
      <p:sp>
        <p:nvSpPr>
          <p:cNvPr id="3" name="Espace réservé du texte 2"/>
          <p:cNvSpPr>
            <a:spLocks noGrp="1"/>
          </p:cNvSpPr>
          <p:nvPr>
            <p:ph idx="1"/>
          </p:nvPr>
        </p:nvSpPr>
        <p:spPr>
          <a:xfrm>
            <a:off x="253319" y="1629180"/>
            <a:ext cx="8424000" cy="3432000"/>
          </a:xfrm>
        </p:spPr>
        <p:txBody>
          <a:bodyPr/>
          <a:lstStyle/>
          <a:p>
            <a:pPr lvl="0"/>
            <a:r>
              <a:rPr lang="fr-FR" sz="1600" dirty="0"/>
              <a:t>Le ministère promeut cette année le recours massif au service en ligne Inscription  pour répondre à 2 objectifs :</a:t>
            </a:r>
          </a:p>
          <a:p>
            <a:pPr lvl="2"/>
            <a:r>
              <a:rPr lang="fr-FR" sz="1600" dirty="0"/>
              <a:t> Zéro élèves non affectés à la rentrée 2024</a:t>
            </a:r>
          </a:p>
          <a:p>
            <a:pPr lvl="2"/>
            <a:r>
              <a:rPr lang="fr-FR" sz="1600" dirty="0"/>
              <a:t> Lutter contre le non recours aux bourses en proposant l’étude automatique du droit à bourse dès l’inscription </a:t>
            </a:r>
          </a:p>
          <a:p>
            <a:endParaRPr lang="fr-FR" sz="1600" dirty="0"/>
          </a:p>
          <a:p>
            <a:endParaRPr lang="fr-FR" sz="1600" dirty="0"/>
          </a:p>
          <a:p>
            <a:r>
              <a:rPr lang="fr-FR" sz="1600" dirty="0"/>
              <a:t>Les avantages de la télé-inscription</a:t>
            </a:r>
          </a:p>
          <a:p>
            <a:pPr lvl="2"/>
            <a:r>
              <a:rPr lang="fr-FR" sz="1600" dirty="0"/>
              <a:t> Dématérialiser une grande partie du processus d’inscription</a:t>
            </a:r>
          </a:p>
          <a:p>
            <a:pPr lvl="2"/>
            <a:r>
              <a:rPr lang="fr-FR" sz="1600" dirty="0"/>
              <a:t> Suivre l’avancement des inscriptions en temps réel</a:t>
            </a:r>
          </a:p>
          <a:p>
            <a:pPr lvl="2"/>
            <a:r>
              <a:rPr lang="fr-FR" sz="1600" dirty="0"/>
              <a:t> Disposer de données plus fiables, car non ressaisies ou interprétées</a:t>
            </a:r>
          </a:p>
          <a:p>
            <a:pPr lvl="2"/>
            <a:r>
              <a:rPr lang="fr-FR" sz="1600" dirty="0"/>
              <a:t> Intégrer au fil de l’eau les élèves télé-inscrits dans la base élèves</a:t>
            </a:r>
          </a:p>
        </p:txBody>
      </p:sp>
      <p:sp>
        <p:nvSpPr>
          <p:cNvPr id="40" name="Espace réservé du pied de page 39"/>
          <p:cNvSpPr>
            <a:spLocks noGrp="1"/>
          </p:cNvSpPr>
          <p:nvPr>
            <p:ph type="ftr" sz="quarter" idx="11"/>
          </p:nvPr>
        </p:nvSpPr>
        <p:spPr/>
        <p:txBody>
          <a:bodyPr/>
          <a:lstStyle/>
          <a:p>
            <a:r>
              <a:rPr lang="fr-FR"/>
              <a:t>ACADEMIE DE NICE – Direction Interacadémique des Systèmes d'Information (DIASI)</a:t>
            </a:r>
            <a:endParaRPr lang="fr-FR" dirty="0"/>
          </a:p>
        </p:txBody>
      </p:sp>
    </p:spTree>
    <p:extLst>
      <p:ext uri="{BB962C8B-B14F-4D97-AF65-F5344CB8AC3E}">
        <p14:creationId xmlns:p14="http://schemas.microsoft.com/office/powerpoint/2010/main" val="2972149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86719" y="210360"/>
            <a:ext cx="8424000" cy="960000"/>
          </a:xfrm>
        </p:spPr>
        <p:txBody>
          <a:bodyPr/>
          <a:lstStyle/>
          <a:p>
            <a:r>
              <a:rPr lang="fr-FR" dirty="0"/>
              <a:t>Pourquoi utiliser le SLI ?  </a:t>
            </a:r>
          </a:p>
        </p:txBody>
      </p:sp>
      <p:sp>
        <p:nvSpPr>
          <p:cNvPr id="40" name="Espace réservé du pied de page 39"/>
          <p:cNvSpPr>
            <a:spLocks noGrp="1"/>
          </p:cNvSpPr>
          <p:nvPr>
            <p:ph type="ftr" sz="quarter" idx="11"/>
          </p:nvPr>
        </p:nvSpPr>
        <p:spPr/>
        <p:txBody>
          <a:bodyPr/>
          <a:lstStyle/>
          <a:p>
            <a:r>
              <a:rPr lang="fr-FR"/>
              <a:t>ACADEMIE DE NICE – Direction Interacadémique des Systèmes d'Information (DIASI)</a:t>
            </a:r>
            <a:endParaRPr lang="fr-FR" dirty="0"/>
          </a:p>
        </p:txBody>
      </p:sp>
      <p:pic>
        <p:nvPicPr>
          <p:cNvPr id="6" name="Espace réservé pour une image  16">
            <a:extLst>
              <a:ext uri="{FF2B5EF4-FFF2-40B4-BE49-F238E27FC236}">
                <a16:creationId xmlns:a16="http://schemas.microsoft.com/office/drawing/2014/main" id="{0E8A8FCB-25CC-8EEA-D717-E0D0B487F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628650" y="2436906"/>
            <a:ext cx="7887891" cy="2221685"/>
          </a:xfrm>
          <a:prstGeom prst="rect">
            <a:avLst/>
          </a:prstGeom>
        </p:spPr>
      </p:pic>
      <p:sp>
        <p:nvSpPr>
          <p:cNvPr id="7" name="Espace réservé du texte 13">
            <a:extLst>
              <a:ext uri="{FF2B5EF4-FFF2-40B4-BE49-F238E27FC236}">
                <a16:creationId xmlns:a16="http://schemas.microsoft.com/office/drawing/2014/main" id="{EAAAE861-4113-93CC-73D6-63D4637570D3}"/>
              </a:ext>
            </a:extLst>
          </p:cNvPr>
          <p:cNvSpPr txBox="1">
            <a:spLocks/>
          </p:cNvSpPr>
          <p:nvPr/>
        </p:nvSpPr>
        <p:spPr>
          <a:xfrm>
            <a:off x="629841" y="1094107"/>
            <a:ext cx="7885509" cy="1062354"/>
          </a:xfrm>
          <a:prstGeom prst="rect">
            <a:avLst/>
          </a:prstGeom>
        </p:spPr>
        <p:txBody>
          <a:bodyPr/>
          <a:lstStyle>
            <a:lvl1pPr marL="0" indent="0" algn="l" defTabSz="844062" rtl="0" eaLnBrk="1" latinLnBrk="0" hangingPunct="1">
              <a:lnSpc>
                <a:spcPct val="100000"/>
              </a:lnSpc>
              <a:spcBef>
                <a:spcPts val="0"/>
              </a:spcBef>
              <a:spcAft>
                <a:spcPts val="462"/>
              </a:spcAft>
              <a:buFont typeface="Arial" pitchFamily="34" charset="0"/>
              <a:buNone/>
              <a:defRPr sz="969" b="0" kern="1200">
                <a:solidFill>
                  <a:schemeClr val="tx1"/>
                </a:solidFill>
                <a:latin typeface="+mn-lt"/>
                <a:ea typeface="+mn-ea"/>
                <a:cs typeface="+mn-cs"/>
              </a:defRPr>
            </a:lvl1pPr>
            <a:lvl2pPr marL="232616" indent="-66462" algn="l" defTabSz="844062" rtl="0" eaLnBrk="1" latinLnBrk="0" hangingPunct="1">
              <a:lnSpc>
                <a:spcPct val="100000"/>
              </a:lnSpc>
              <a:spcBef>
                <a:spcPts val="554"/>
              </a:spcBef>
              <a:spcAft>
                <a:spcPts val="554"/>
              </a:spcAft>
              <a:buFont typeface="Arial" pitchFamily="34" charset="0"/>
              <a:buChar char="•"/>
              <a:defRPr sz="877" kern="1200">
                <a:solidFill>
                  <a:schemeClr val="tx1"/>
                </a:solidFill>
                <a:latin typeface="+mn-lt"/>
                <a:ea typeface="+mn-ea"/>
                <a:cs typeface="+mn-cs"/>
              </a:defRPr>
            </a:lvl2pPr>
            <a:lvl3pPr marL="398770" indent="-66462" algn="l" defTabSz="844062" rtl="0" eaLnBrk="1" latinLnBrk="0" hangingPunct="1">
              <a:lnSpc>
                <a:spcPct val="100000"/>
              </a:lnSpc>
              <a:spcBef>
                <a:spcPts val="92"/>
              </a:spcBef>
              <a:spcAft>
                <a:spcPts val="92"/>
              </a:spcAft>
              <a:buSzPct val="100000"/>
              <a:buFont typeface="Arial" pitchFamily="34" charset="0"/>
              <a:buChar char="•"/>
              <a:defRPr sz="785" kern="1200">
                <a:solidFill>
                  <a:schemeClr val="tx1"/>
                </a:solidFill>
                <a:latin typeface="+mn-lt"/>
                <a:ea typeface="+mn-ea"/>
                <a:cs typeface="+mn-cs"/>
              </a:defRPr>
            </a:lvl3pPr>
            <a:lvl4pPr marL="564923" indent="-66462" algn="l" defTabSz="844062" rtl="0" eaLnBrk="1" latinLnBrk="0" hangingPunct="1">
              <a:lnSpc>
                <a:spcPct val="100000"/>
              </a:lnSpc>
              <a:spcBef>
                <a:spcPts val="92"/>
              </a:spcBef>
              <a:spcAft>
                <a:spcPts val="92"/>
              </a:spcAft>
              <a:buSzPct val="100000"/>
              <a:buFont typeface="Arial" pitchFamily="34" charset="0"/>
              <a:buChar char="•"/>
              <a:defRPr sz="692" kern="1200">
                <a:solidFill>
                  <a:schemeClr val="tx1"/>
                </a:solidFill>
                <a:latin typeface="+mn-lt"/>
                <a:ea typeface="+mn-ea"/>
                <a:cs typeface="+mn-cs"/>
              </a:defRPr>
            </a:lvl4pPr>
            <a:lvl5pPr marL="764307" indent="-66462" algn="l" defTabSz="844062" rtl="0" eaLnBrk="1" latinLnBrk="0" hangingPunct="1">
              <a:lnSpc>
                <a:spcPct val="100000"/>
              </a:lnSpc>
              <a:spcBef>
                <a:spcPts val="92"/>
              </a:spcBef>
              <a:spcAft>
                <a:spcPts val="92"/>
              </a:spcAft>
              <a:buSzPct val="100000"/>
              <a:buFont typeface="Arial" pitchFamily="34" charset="0"/>
              <a:buChar char="•"/>
              <a:defRPr sz="646" kern="1200">
                <a:solidFill>
                  <a:schemeClr val="tx1"/>
                </a:solidFill>
                <a:latin typeface="+mn-lt"/>
                <a:ea typeface="+mn-ea"/>
                <a:cs typeface="+mn-cs"/>
              </a:defRPr>
            </a:lvl5pPr>
            <a:lvl6pPr marL="2321169"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00"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231"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262"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r>
              <a:rPr lang="fr-FR" sz="1400" dirty="0"/>
              <a:t>Le service inscription en ligne traite deux cas d’usage :</a:t>
            </a:r>
          </a:p>
          <a:p>
            <a:pPr marL="351000" indent="-214313">
              <a:buFont typeface="Wingdings" panose="05000000000000000000" pitchFamily="2" charset="2"/>
              <a:buChar char="ü"/>
            </a:pPr>
            <a:r>
              <a:rPr lang="fr-FR" sz="1400" dirty="0">
                <a:cs typeface="Calibri" panose="020F0502020204030204" pitchFamily="34" charset="0"/>
              </a:rPr>
              <a:t>l’inscription fait suite à une affectation (</a:t>
            </a:r>
            <a:r>
              <a:rPr lang="fr-FR" sz="1400" dirty="0" err="1">
                <a:cs typeface="Calibri" panose="020F0502020204030204" pitchFamily="34" charset="0"/>
              </a:rPr>
              <a:t>Affelnet</a:t>
            </a:r>
            <a:r>
              <a:rPr lang="fr-FR" sz="1400" dirty="0">
                <a:cs typeface="Calibri" panose="020F0502020204030204" pitchFamily="34" charset="0"/>
              </a:rPr>
              <a:t> Lycée)</a:t>
            </a:r>
          </a:p>
          <a:p>
            <a:pPr marL="351000" indent="-214313">
              <a:buFont typeface="Wingdings" panose="05000000000000000000" pitchFamily="2" charset="2"/>
              <a:buChar char="ü"/>
            </a:pPr>
            <a:r>
              <a:rPr lang="fr-FR" sz="1400" dirty="0">
                <a:cs typeface="Calibri" panose="020F0502020204030204" pitchFamily="34" charset="0"/>
              </a:rPr>
              <a:t>L’inscription correspond à une « montée de niveau »</a:t>
            </a:r>
          </a:p>
        </p:txBody>
      </p:sp>
      <p:sp>
        <p:nvSpPr>
          <p:cNvPr id="2" name="Espace réservé du texte 13">
            <a:extLst>
              <a:ext uri="{FF2B5EF4-FFF2-40B4-BE49-F238E27FC236}">
                <a16:creationId xmlns:a16="http://schemas.microsoft.com/office/drawing/2014/main" id="{F6B034C0-CC2A-EAAF-575D-3402B1FB159B}"/>
              </a:ext>
            </a:extLst>
          </p:cNvPr>
          <p:cNvSpPr txBox="1">
            <a:spLocks/>
          </p:cNvSpPr>
          <p:nvPr/>
        </p:nvSpPr>
        <p:spPr>
          <a:xfrm>
            <a:off x="573359" y="5259076"/>
            <a:ext cx="7885509" cy="585464"/>
          </a:xfrm>
          <a:prstGeom prst="rect">
            <a:avLst/>
          </a:prstGeom>
        </p:spPr>
        <p:txBody>
          <a:bodyPr/>
          <a:lstStyle>
            <a:lvl1pPr marL="0" indent="0" algn="l" defTabSz="844062" rtl="0" eaLnBrk="1" latinLnBrk="0" hangingPunct="1">
              <a:lnSpc>
                <a:spcPct val="100000"/>
              </a:lnSpc>
              <a:spcBef>
                <a:spcPts val="0"/>
              </a:spcBef>
              <a:spcAft>
                <a:spcPts val="462"/>
              </a:spcAft>
              <a:buFont typeface="Arial" pitchFamily="34" charset="0"/>
              <a:buNone/>
              <a:defRPr sz="969" b="0" kern="1200">
                <a:solidFill>
                  <a:schemeClr val="tx1"/>
                </a:solidFill>
                <a:latin typeface="+mn-lt"/>
                <a:ea typeface="+mn-ea"/>
                <a:cs typeface="+mn-cs"/>
              </a:defRPr>
            </a:lvl1pPr>
            <a:lvl2pPr marL="232616" indent="-66462" algn="l" defTabSz="844062" rtl="0" eaLnBrk="1" latinLnBrk="0" hangingPunct="1">
              <a:lnSpc>
                <a:spcPct val="100000"/>
              </a:lnSpc>
              <a:spcBef>
                <a:spcPts val="554"/>
              </a:spcBef>
              <a:spcAft>
                <a:spcPts val="554"/>
              </a:spcAft>
              <a:buFont typeface="Arial" pitchFamily="34" charset="0"/>
              <a:buChar char="•"/>
              <a:defRPr sz="877" kern="1200">
                <a:solidFill>
                  <a:schemeClr val="tx1"/>
                </a:solidFill>
                <a:latin typeface="+mn-lt"/>
                <a:ea typeface="+mn-ea"/>
                <a:cs typeface="+mn-cs"/>
              </a:defRPr>
            </a:lvl2pPr>
            <a:lvl3pPr marL="398770" indent="-66462" algn="l" defTabSz="844062" rtl="0" eaLnBrk="1" latinLnBrk="0" hangingPunct="1">
              <a:lnSpc>
                <a:spcPct val="100000"/>
              </a:lnSpc>
              <a:spcBef>
                <a:spcPts val="92"/>
              </a:spcBef>
              <a:spcAft>
                <a:spcPts val="92"/>
              </a:spcAft>
              <a:buSzPct val="100000"/>
              <a:buFont typeface="Arial" pitchFamily="34" charset="0"/>
              <a:buChar char="•"/>
              <a:defRPr sz="785" kern="1200">
                <a:solidFill>
                  <a:schemeClr val="tx1"/>
                </a:solidFill>
                <a:latin typeface="+mn-lt"/>
                <a:ea typeface="+mn-ea"/>
                <a:cs typeface="+mn-cs"/>
              </a:defRPr>
            </a:lvl3pPr>
            <a:lvl4pPr marL="564923" indent="-66462" algn="l" defTabSz="844062" rtl="0" eaLnBrk="1" latinLnBrk="0" hangingPunct="1">
              <a:lnSpc>
                <a:spcPct val="100000"/>
              </a:lnSpc>
              <a:spcBef>
                <a:spcPts val="92"/>
              </a:spcBef>
              <a:spcAft>
                <a:spcPts val="92"/>
              </a:spcAft>
              <a:buSzPct val="100000"/>
              <a:buFont typeface="Arial" pitchFamily="34" charset="0"/>
              <a:buChar char="•"/>
              <a:defRPr sz="692" kern="1200">
                <a:solidFill>
                  <a:schemeClr val="tx1"/>
                </a:solidFill>
                <a:latin typeface="+mn-lt"/>
                <a:ea typeface="+mn-ea"/>
                <a:cs typeface="+mn-cs"/>
              </a:defRPr>
            </a:lvl4pPr>
            <a:lvl5pPr marL="764307" indent="-66462" algn="l" defTabSz="844062" rtl="0" eaLnBrk="1" latinLnBrk="0" hangingPunct="1">
              <a:lnSpc>
                <a:spcPct val="100000"/>
              </a:lnSpc>
              <a:spcBef>
                <a:spcPts val="92"/>
              </a:spcBef>
              <a:spcAft>
                <a:spcPts val="92"/>
              </a:spcAft>
              <a:buSzPct val="100000"/>
              <a:buFont typeface="Arial" pitchFamily="34" charset="0"/>
              <a:buChar char="•"/>
              <a:defRPr sz="646" kern="1200">
                <a:solidFill>
                  <a:schemeClr val="tx1"/>
                </a:solidFill>
                <a:latin typeface="+mn-lt"/>
                <a:ea typeface="+mn-ea"/>
                <a:cs typeface="+mn-cs"/>
              </a:defRPr>
            </a:lvl5pPr>
            <a:lvl6pPr marL="2321169"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00"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231"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262" indent="-211015" algn="l" defTabSz="844062"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r>
              <a:rPr lang="fr-FR" sz="1400" dirty="0"/>
              <a:t>Un </a:t>
            </a:r>
            <a:r>
              <a:rPr lang="fr-FR" sz="1400" dirty="0" err="1"/>
              <a:t>wébinaire</a:t>
            </a:r>
            <a:r>
              <a:rPr lang="fr-FR" sz="1400" dirty="0"/>
              <a:t> sur le Service en Ligne Inscription aura lieu mi-mai, les détails du paramétrage et de la procédure y seront présentés.</a:t>
            </a:r>
            <a:endParaRPr lang="fr-FR" sz="1400" dirty="0">
              <a:cs typeface="Calibri" panose="020F0502020204030204" pitchFamily="34" charset="0"/>
            </a:endParaRPr>
          </a:p>
        </p:txBody>
      </p:sp>
    </p:spTree>
    <p:extLst>
      <p:ext uri="{BB962C8B-B14F-4D97-AF65-F5344CB8AC3E}">
        <p14:creationId xmlns:p14="http://schemas.microsoft.com/office/powerpoint/2010/main" val="116559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23528" y="2492896"/>
            <a:ext cx="8639500" cy="43651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900528" y="116632"/>
            <a:ext cx="8424000" cy="476672"/>
          </a:xfrm>
        </p:spPr>
        <p:txBody>
          <a:bodyPr vert="horz" lIns="91440" tIns="45720" rIns="91440" bIns="45720" rtlCol="0" anchor="ctr">
            <a:noAutofit/>
          </a:bodyPr>
          <a:lstStyle/>
          <a:p>
            <a:r>
              <a:rPr lang="fr-FR" dirty="0">
                <a:latin typeface="Arial" panose="020B0604020202020204" pitchFamily="34" charset="0"/>
                <a:cs typeface="Arial" panose="020B0604020202020204" pitchFamily="34" charset="0"/>
              </a:rPr>
              <a:t>Accompagnement et assistance</a:t>
            </a:r>
          </a:p>
        </p:txBody>
      </p:sp>
      <p:sp>
        <p:nvSpPr>
          <p:cNvPr id="3" name="Espace réservé du texte 2"/>
          <p:cNvSpPr>
            <a:spLocks noGrp="1"/>
          </p:cNvSpPr>
          <p:nvPr>
            <p:ph type="body" sz="quarter" idx="13"/>
          </p:nvPr>
        </p:nvSpPr>
        <p:spPr>
          <a:xfrm>
            <a:off x="346388" y="1091406"/>
            <a:ext cx="8432165" cy="4598988"/>
          </a:xfrm>
        </p:spPr>
        <p:txBody>
          <a:bodyPr/>
          <a:lstStyle/>
          <a:p>
            <a:pPr marL="0" indent="0">
              <a:buNone/>
            </a:pPr>
            <a:endParaRPr lang="fr-FR" sz="1400" b="0" dirty="0">
              <a:solidFill>
                <a:schemeClr val="tx1"/>
              </a:solidFill>
              <a:latin typeface="Arial" panose="020B0604020202020204" pitchFamily="34" charset="0"/>
              <a:cs typeface="Arial" panose="020B0604020202020204" pitchFamily="34" charset="0"/>
            </a:endParaRPr>
          </a:p>
          <a:p>
            <a:pPr marL="457200" indent="-457200"/>
            <a:r>
              <a:rPr lang="fr-FR" sz="1400" b="0" dirty="0">
                <a:solidFill>
                  <a:schemeClr val="tx1"/>
                </a:solidFill>
                <a:latin typeface="Arial" panose="020B0604020202020204" pitchFamily="34" charset="0"/>
                <a:cs typeface="Arial" panose="020B0604020202020204" pitchFamily="34" charset="0"/>
              </a:rPr>
              <a:t>Mise à disposition de documentations pour les établissements sur le portail </a:t>
            </a:r>
            <a:r>
              <a:rPr lang="fr-FR" sz="1400" b="0" kern="0" dirty="0">
                <a:solidFill>
                  <a:srgbClr val="000000"/>
                </a:solidFill>
                <a:latin typeface="Arial" panose="020B0604020202020204" pitchFamily="34" charset="0"/>
                <a:cs typeface="Arial" panose="020B0604020202020204" pitchFamily="34" charset="0"/>
                <a:hlinkClick r:id="rId2"/>
              </a:rPr>
              <a:t>http://diff.ac-nice.fr</a:t>
            </a:r>
            <a:r>
              <a:rPr lang="fr-FR" sz="1400" b="0" kern="0" dirty="0">
                <a:solidFill>
                  <a:srgbClr val="000000"/>
                </a:solidFill>
                <a:latin typeface="Arial" panose="020B0604020202020204" pitchFamily="34" charset="0"/>
                <a:cs typeface="Arial" panose="020B0604020202020204" pitchFamily="34" charset="0"/>
              </a:rPr>
              <a:t> dans le dossier Téléchargement</a:t>
            </a:r>
          </a:p>
          <a:p>
            <a:pPr marL="449263" lvl="1" indent="0">
              <a:buNone/>
            </a:pPr>
            <a:r>
              <a:rPr lang="fr-FR" sz="1400" b="0" kern="0" dirty="0">
                <a:solidFill>
                  <a:srgbClr val="000000"/>
                </a:solidFill>
                <a:latin typeface="Arial" panose="020B0604020202020204" pitchFamily="34" charset="0"/>
                <a:cs typeface="Arial" panose="020B0604020202020204" pitchFamily="34" charset="0"/>
              </a:rPr>
              <a:t>FAQ, fiches de processus par niveau</a:t>
            </a:r>
            <a:r>
              <a:rPr lang="fr-FR" sz="1400" dirty="0">
                <a:latin typeface="Arial" panose="020B0604020202020204" pitchFamily="34" charset="0"/>
                <a:cs typeface="Arial" panose="020B0604020202020204" pitchFamily="34" charset="0"/>
              </a:rPr>
              <a:t> </a:t>
            </a:r>
            <a:r>
              <a:rPr lang="fr-FR" sz="1400" b="0" dirty="0">
                <a:latin typeface="Arial" panose="020B0604020202020204" pitchFamily="34" charset="0"/>
                <a:cs typeface="Arial" panose="020B0604020202020204" pitchFamily="34" charset="0"/>
              </a:rPr>
              <a:t>(acteur / actions à réaliser / calendrier), guides utilisateurs</a:t>
            </a:r>
            <a:endParaRPr lang="fr-FR" sz="1400" b="0" kern="0" dirty="0">
              <a:solidFill>
                <a:srgbClr val="000000"/>
              </a:solidFill>
              <a:latin typeface="Arial" panose="020B0604020202020204" pitchFamily="34" charset="0"/>
              <a:cs typeface="Arial" panose="020B0604020202020204" pitchFamily="34" charset="0"/>
            </a:endParaRPr>
          </a:p>
          <a:p>
            <a:pPr marL="0" indent="0">
              <a:buNone/>
            </a:pPr>
            <a:endParaRPr lang="fr-FR" sz="1400" b="0" dirty="0">
              <a:solidFill>
                <a:schemeClr val="tx1"/>
              </a:solidFill>
              <a:latin typeface="Arial" panose="020B0604020202020204" pitchFamily="34" charset="0"/>
              <a:cs typeface="Arial" panose="020B0604020202020204" pitchFamily="34" charset="0"/>
            </a:endParaRPr>
          </a:p>
          <a:p>
            <a:pPr marL="457200" indent="-457200"/>
            <a:r>
              <a:rPr lang="fr-FR" sz="1400" b="0" dirty="0">
                <a:solidFill>
                  <a:schemeClr val="tx1"/>
                </a:solidFill>
                <a:latin typeface="Arial" panose="020B0604020202020204" pitchFamily="34" charset="0"/>
                <a:cs typeface="Arial" panose="020B0604020202020204" pitchFamily="34" charset="0"/>
              </a:rPr>
              <a:t>Communication mail auprès des établissements pour fournir les informations au fur et à mesure qu’elles arrivent de la diffusion nationale</a:t>
            </a:r>
          </a:p>
          <a:p>
            <a:pPr marL="457200" indent="-457200"/>
            <a:endParaRPr lang="fr-FR" sz="1400" b="0" dirty="0">
              <a:solidFill>
                <a:schemeClr val="tx1"/>
              </a:solidFill>
              <a:latin typeface="Arial" panose="020B0604020202020204" pitchFamily="34" charset="0"/>
              <a:cs typeface="Arial" panose="020B0604020202020204" pitchFamily="34" charset="0"/>
            </a:endParaRPr>
          </a:p>
          <a:p>
            <a:pPr marL="457200" indent="-457200"/>
            <a:r>
              <a:rPr lang="fr-FR" sz="1400" b="0" kern="0" dirty="0">
                <a:solidFill>
                  <a:srgbClr val="000000"/>
                </a:solidFill>
                <a:latin typeface="Arial" panose="020B0604020202020204" pitchFamily="34" charset="0"/>
                <a:cs typeface="Arial" panose="020B0604020202020204" pitchFamily="34" charset="0"/>
              </a:rPr>
              <a:t>Pour tout problème, merci de déposer vos demandes d’assistance sur le portail d’assistance Verdon, </a:t>
            </a:r>
            <a:endParaRPr lang="fr-FR" sz="1400" b="0" dirty="0">
              <a:solidFill>
                <a:schemeClr val="tx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715958" y="3452646"/>
            <a:ext cx="628738" cy="695422"/>
          </a:xfrm>
          <a:prstGeom prst="rect">
            <a:avLst/>
          </a:prstGeom>
        </p:spPr>
      </p:pic>
      <p:pic>
        <p:nvPicPr>
          <p:cNvPr id="9" name="Image 8"/>
          <p:cNvPicPr>
            <a:picLocks noChangeAspect="1"/>
          </p:cNvPicPr>
          <p:nvPr/>
        </p:nvPicPr>
        <p:blipFill>
          <a:blip r:embed="rId4"/>
          <a:stretch>
            <a:fillRect/>
          </a:stretch>
        </p:blipFill>
        <p:spPr>
          <a:xfrm>
            <a:off x="1560720" y="3368060"/>
            <a:ext cx="6911260" cy="2148094"/>
          </a:xfrm>
          <a:prstGeom prst="rect">
            <a:avLst/>
          </a:prstGeom>
        </p:spPr>
      </p:pic>
      <p:sp>
        <p:nvSpPr>
          <p:cNvPr id="8"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68</a:t>
            </a:fld>
            <a:endParaRPr lang="fr-FR" sz="800" dirty="0">
              <a:latin typeface="+mj-lt"/>
            </a:endParaRPr>
          </a:p>
        </p:txBody>
      </p:sp>
    </p:spTree>
    <p:extLst>
      <p:ext uri="{BB962C8B-B14F-4D97-AF65-F5344CB8AC3E}">
        <p14:creationId xmlns:p14="http://schemas.microsoft.com/office/powerpoint/2010/main" val="3489392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55576" y="165333"/>
            <a:ext cx="8335084" cy="432495"/>
          </a:xfrm>
        </p:spPr>
        <p:txBody>
          <a:bodyPr>
            <a:noAutofit/>
          </a:bodyPr>
          <a:lstStyle/>
          <a:p>
            <a:pPr>
              <a:defRPr/>
            </a:pPr>
            <a:r>
              <a:rPr lang="fr-FR" dirty="0">
                <a:solidFill>
                  <a:schemeClr val="tx1"/>
                </a:solidFill>
                <a:cs typeface="Arial"/>
              </a:rPr>
              <a:t>Tours Suivants n°1 et 2 et suivi des élèves non affectés </a:t>
            </a:r>
            <a:endParaRPr lang="fr-FR" dirty="0">
              <a:solidFill>
                <a:schemeClr val="tx1"/>
              </a:solidFill>
            </a:endParaRPr>
          </a:p>
        </p:txBody>
      </p:sp>
      <p:graphicFrame>
        <p:nvGraphicFramePr>
          <p:cNvPr id="5" name="Tableau 4"/>
          <p:cNvGraphicFramePr>
            <a:graphicFrameLocks/>
          </p:cNvGraphicFramePr>
          <p:nvPr>
            <p:extLst/>
          </p:nvPr>
        </p:nvGraphicFramePr>
        <p:xfrm>
          <a:off x="234950" y="2042160"/>
          <a:ext cx="8662373" cy="3133415"/>
        </p:xfrm>
        <a:graphic>
          <a:graphicData uri="http://schemas.openxmlformats.org/drawingml/2006/table">
            <a:tbl>
              <a:tblPr firstRow="1" firstCol="1" bandRow="1"/>
              <a:tblGrid>
                <a:gridCol w="1816770">
                  <a:extLst>
                    <a:ext uri="{9D8B030D-6E8A-4147-A177-3AD203B41FA5}">
                      <a16:colId xmlns:a16="http://schemas.microsoft.com/office/drawing/2014/main" val="20000"/>
                    </a:ext>
                  </a:extLst>
                </a:gridCol>
                <a:gridCol w="637515">
                  <a:extLst>
                    <a:ext uri="{9D8B030D-6E8A-4147-A177-3AD203B41FA5}">
                      <a16:colId xmlns:a16="http://schemas.microsoft.com/office/drawing/2014/main" val="20001"/>
                    </a:ext>
                  </a:extLst>
                </a:gridCol>
                <a:gridCol w="6208088">
                  <a:extLst>
                    <a:ext uri="{9D8B030D-6E8A-4147-A177-3AD203B41FA5}">
                      <a16:colId xmlns:a16="http://schemas.microsoft.com/office/drawing/2014/main" val="20002"/>
                    </a:ext>
                  </a:extLst>
                </a:gridCol>
              </a:tblGrid>
              <a:tr h="396265">
                <a:tc rowSpan="2">
                  <a:txBody>
                    <a:bodyPr/>
                    <a:lstStyle/>
                    <a:p>
                      <a:pPr>
                        <a:defRPr/>
                      </a:pPr>
                      <a:r>
                        <a:rPr lang="fr-FR" sz="900" b="1" i="0" u="none" noProof="0" dirty="0">
                          <a:solidFill>
                            <a:srgbClr val="000000"/>
                          </a:solidFill>
                          <a:latin typeface="+mj-lt"/>
                          <a:ea typeface="Arial"/>
                          <a:cs typeface="Arial"/>
                        </a:rPr>
                        <a:t>TS1 : Mardi 2 juillet</a:t>
                      </a:r>
                    </a:p>
                  </a:txBody>
                  <a:tcPr marL="85725" marR="9524" marT="9524" marB="0" anchor="ctr">
                    <a:lnL w="12700" cap="flat" cmpd="sng" algn="ctr">
                      <a:solidFill>
                        <a:schemeClr val="tx1"/>
                      </a:solidFill>
                      <a:prstDash val="solid"/>
                      <a:round/>
                      <a:headEnd type="none" w="med" len="med"/>
                      <a:tailEnd type="none" w="med" len="med"/>
                    </a:lnL>
                    <a:lnR w="12700" algn="ct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rowSpan="2">
                  <a:txBody>
                    <a:bodyPr/>
                    <a:lstStyle/>
                    <a:p>
                      <a:pPr algn="ctr">
                        <a:defRPr/>
                      </a:pPr>
                      <a:r>
                        <a:rPr lang="fr-FR" sz="900" b="1" i="0" u="none" dirty="0">
                          <a:solidFill>
                            <a:srgbClr val="000000"/>
                          </a:solidFill>
                          <a:latin typeface="+mj-lt"/>
                          <a:ea typeface="Arial"/>
                          <a:cs typeface="Arial"/>
                        </a:rPr>
                        <a:t>Fin de journée</a:t>
                      </a:r>
                      <a:endParaRPr sz="900" b="1" i="0" u="none" dirty="0">
                        <a:solidFill>
                          <a:srgbClr val="000000"/>
                        </a:solidFill>
                        <a:latin typeface="+mj-lt"/>
                        <a:ea typeface="Arial"/>
                        <a:cs typeface="Arial"/>
                      </a:endParaRPr>
                    </a:p>
                    <a:p>
                      <a:pPr algn="ctr">
                        <a:defRPr/>
                      </a:pPr>
                      <a:r>
                        <a:rPr sz="900" b="0" i="0" u="none" dirty="0">
                          <a:solidFill>
                            <a:srgbClr val="000000"/>
                          </a:solidFill>
                          <a:latin typeface="+mj-lt"/>
                          <a:cs typeface="Calibri"/>
                        </a:rPr>
                        <a:t> </a:t>
                      </a:r>
                    </a:p>
                  </a:txBody>
                  <a:tcPr marL="9524" marR="9524" marT="9524" marB="0" anchor="ctr">
                    <a:lnL w="12700" algn="ctr">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defRPr/>
                      </a:pPr>
                      <a:r>
                        <a:rPr lang="fr-FR" sz="900" b="0" i="0" u="none" noProof="0" dirty="0">
                          <a:solidFill>
                            <a:srgbClr val="000000"/>
                          </a:solidFill>
                          <a:latin typeface="+mj-lt"/>
                          <a:ea typeface="Arial"/>
                          <a:cs typeface="Arial"/>
                        </a:rPr>
                        <a:t>Diffusion des places vacantes en voie professionnelle extraites d’AFFELNET à l’issue du tour principal auxquelles sont ajoutées les places des élèves non inscrits suite à la mise à jour de la BEE des lycées</a:t>
                      </a: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49" algn="ctr">
                      <a:solidFill>
                        <a:srgbClr val="000000"/>
                      </a:solidFill>
                    </a:lnB>
                  </a:tcPr>
                </a:tc>
                <a:extLst>
                  <a:ext uri="{0D108BD9-81ED-4DB2-BD59-A6C34878D82A}">
                    <a16:rowId xmlns:a16="http://schemas.microsoft.com/office/drawing/2014/main" val="10000"/>
                  </a:ext>
                </a:extLst>
              </a:tr>
              <a:tr h="293324">
                <a:tc vMerge="1">
                  <a:txBody>
                    <a:bodyPr/>
                    <a:lstStyle/>
                    <a:p>
                      <a:pPr>
                        <a:defRPr/>
                      </a:pPr>
                      <a:endParaRPr sz="900" b="1" i="0" u="none">
                        <a:solidFill>
                          <a:srgbClr val="000000"/>
                        </a:solidFill>
                        <a:latin typeface="Arial"/>
                        <a:ea typeface="Arial"/>
                        <a:cs typeface="Arial"/>
                      </a:endParaRPr>
                    </a:p>
                  </a:txBody>
                  <a:tcPr marL="85725" marR="9524" marT="9524" marB="0" anchor="ctr">
                    <a:lnL w="12700" cap="flat" cmpd="sng" algn="ctr">
                      <a:solidFill>
                        <a:schemeClr val="tx1"/>
                      </a:solidFill>
                      <a:prstDash val="solid"/>
                      <a:round/>
                      <a:headEnd type="none" w="med" len="med"/>
                      <a:tailEnd type="none" w="med" len="med"/>
                    </a:lnL>
                    <a:lnR w="12700" algn="ct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vMerge="1">
                  <a:txBody>
                    <a:bodyPr/>
                    <a:lstStyle/>
                    <a:p>
                      <a:pPr algn="ctr">
                        <a:defRPr/>
                      </a:pPr>
                      <a:r>
                        <a:rPr sz="900" b="0" i="0" u="none">
                          <a:solidFill>
                            <a:srgbClr val="000000"/>
                          </a:solidFill>
                          <a:latin typeface="Calibri"/>
                          <a:ea typeface="Calibri"/>
                          <a:cs typeface="Calibri"/>
                        </a:rPr>
                        <a:t> </a:t>
                      </a:r>
                    </a:p>
                  </a:txBody>
                  <a:tcPr marL="9524" marR="9524" marT="9524" marB="0" anchor="ctr">
                    <a:lnL w="12700" algn="ctr">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defRPr/>
                      </a:pPr>
                      <a:r>
                        <a:rPr lang="fr-FR" sz="900" b="0" i="0" u="none" noProof="0" dirty="0">
                          <a:solidFill>
                            <a:srgbClr val="000000"/>
                          </a:solidFill>
                          <a:latin typeface="+mj-lt"/>
                          <a:ea typeface="Arial"/>
                          <a:cs typeface="Arial"/>
                        </a:rPr>
                        <a:t>Ouverture de la saisie du Tour Suivant n°1 - Obligation de saisie pour les élèves non affectés</a:t>
                      </a: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49"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6751">
                <a:tc>
                  <a:txBody>
                    <a:bodyPr/>
                    <a:lstStyle/>
                    <a:p>
                      <a:pPr>
                        <a:defRPr/>
                      </a:pPr>
                      <a:r>
                        <a:rPr lang="fr-FR" sz="900" b="1" i="0" u="none" noProof="0" dirty="0">
                          <a:solidFill>
                            <a:srgbClr val="000000"/>
                          </a:solidFill>
                          <a:latin typeface="+mj-lt"/>
                          <a:ea typeface="Arial"/>
                          <a:cs typeface="Arial"/>
                        </a:rPr>
                        <a:t>Mercredi 3 juillet</a:t>
                      </a:r>
                    </a:p>
                  </a:txBody>
                  <a:tcPr marL="85725" marR="9524" marT="9524" marB="0" anchor="ctr">
                    <a:lnL w="12700" cap="flat" cmpd="sng" algn="ctr">
                      <a:solidFill>
                        <a:schemeClr val="tx1"/>
                      </a:solidFill>
                      <a:prstDash val="solid"/>
                      <a:round/>
                      <a:headEnd type="none" w="med" len="med"/>
                      <a:tailEnd type="none" w="med" len="med"/>
                    </a:lnL>
                    <a:lnR w="12700" algn="ct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defRPr/>
                      </a:pPr>
                      <a:endParaRPr sz="900" b="0" i="0" u="none" dirty="0">
                        <a:solidFill>
                          <a:srgbClr val="000000"/>
                        </a:solidFill>
                        <a:latin typeface="+mj-lt"/>
                        <a:cs typeface="Calibri"/>
                      </a:endParaRPr>
                    </a:p>
                  </a:txBody>
                  <a:tcPr marL="9524" marR="9524" marT="9524" marB="0" anchor="ctr">
                    <a:lnL w="12700" algn="ctr">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l" defTabSz="844062" rtl="0" eaLnBrk="1" fontAlgn="auto" latinLnBrk="0" hangingPunct="1">
                        <a:lnSpc>
                          <a:spcPct val="100000"/>
                        </a:lnSpc>
                        <a:spcBef>
                          <a:spcPts val="0"/>
                        </a:spcBef>
                        <a:spcAft>
                          <a:spcPts val="0"/>
                        </a:spcAft>
                        <a:buClrTx/>
                        <a:buSzTx/>
                        <a:buFontTx/>
                        <a:buNone/>
                        <a:tabLst/>
                        <a:defRPr/>
                      </a:pPr>
                      <a:r>
                        <a:rPr lang="fr-FR" sz="900" b="0" i="0" u="none" noProof="0" dirty="0">
                          <a:solidFill>
                            <a:srgbClr val="000000"/>
                          </a:solidFill>
                          <a:latin typeface="+mj-lt"/>
                          <a:ea typeface="Arial"/>
                          <a:cs typeface="Arial"/>
                        </a:rPr>
                        <a:t>Début des entretiens de situation pour les élèves sans affectation</a:t>
                      </a: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276109"/>
                  </a:ext>
                </a:extLst>
              </a:tr>
              <a:tr h="293326">
                <a:tc rowSpan="2">
                  <a:txBody>
                    <a:bodyPr/>
                    <a:lstStyle/>
                    <a:p>
                      <a:pPr>
                        <a:defRPr/>
                      </a:pPr>
                      <a:r>
                        <a:rPr lang="fr-FR" sz="900" b="1" i="0" u="none" noProof="0" dirty="0">
                          <a:solidFill>
                            <a:srgbClr val="000000"/>
                          </a:solidFill>
                          <a:latin typeface="+mj-lt"/>
                          <a:ea typeface="Arial"/>
                          <a:cs typeface="Arial"/>
                        </a:rPr>
                        <a:t>Lundi 8 juillet  </a:t>
                      </a:r>
                    </a:p>
                  </a:txBody>
                  <a:tcPr marL="85725" marR="9524" marT="9524" marB="0" anchor="ctr">
                    <a:lnL w="12700" cap="flat" cmpd="sng" algn="ctr">
                      <a:solidFill>
                        <a:schemeClr val="tx1"/>
                      </a:solidFill>
                      <a:prstDash val="solid"/>
                      <a:round/>
                      <a:headEnd type="none" w="med" len="med"/>
                      <a:tailEnd type="none" w="med" len="med"/>
                    </a:lnL>
                    <a:lnR w="12700" algn="ct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rowSpan="2">
                  <a:txBody>
                    <a:bodyPr/>
                    <a:lstStyle/>
                    <a:p>
                      <a:pPr algn="ctr">
                        <a:defRPr/>
                      </a:pPr>
                      <a:r>
                        <a:rPr sz="900" b="1" i="0" u="none" dirty="0">
                          <a:solidFill>
                            <a:srgbClr val="000000"/>
                          </a:solidFill>
                          <a:latin typeface="+mj-lt"/>
                          <a:ea typeface="Arial"/>
                          <a:cs typeface="Arial"/>
                        </a:rPr>
                        <a:t>12</a:t>
                      </a:r>
                      <a:r>
                        <a:rPr lang="fr-FR" sz="900" b="1" i="0" u="none" dirty="0">
                          <a:solidFill>
                            <a:srgbClr val="000000"/>
                          </a:solidFill>
                          <a:latin typeface="+mj-lt"/>
                          <a:ea typeface="Arial"/>
                          <a:cs typeface="Arial"/>
                        </a:rPr>
                        <a:t>h</a:t>
                      </a:r>
                    </a:p>
                    <a:p>
                      <a:pPr algn="ctr">
                        <a:defRPr/>
                      </a:pPr>
                      <a:endParaRPr lang="fr-FR" sz="900" b="1" i="0" u="none" dirty="0">
                        <a:solidFill>
                          <a:srgbClr val="000000"/>
                        </a:solidFill>
                        <a:latin typeface="+mj-lt"/>
                        <a:ea typeface="Arial"/>
                        <a:cs typeface="Arial"/>
                      </a:endParaRPr>
                    </a:p>
                    <a:p>
                      <a:pPr algn="ctr">
                        <a:defRPr/>
                      </a:pPr>
                      <a:endParaRPr sz="900" b="1" i="0" u="none" dirty="0">
                        <a:solidFill>
                          <a:srgbClr val="000000"/>
                        </a:solidFill>
                        <a:latin typeface="+mj-lt"/>
                        <a:ea typeface="Arial"/>
                        <a:cs typeface="Arial"/>
                      </a:endParaRPr>
                    </a:p>
                    <a:p>
                      <a:pPr algn="ctr">
                        <a:defRPr/>
                      </a:pPr>
                      <a:r>
                        <a:rPr sz="900" b="1" i="0" u="none" dirty="0">
                          <a:solidFill>
                            <a:srgbClr val="000000"/>
                          </a:solidFill>
                          <a:latin typeface="+mj-lt"/>
                          <a:cs typeface="Arial"/>
                        </a:rPr>
                        <a:t>14 h</a:t>
                      </a:r>
                      <a:endParaRPr lang="fr-FR" sz="900" b="1" i="0" u="none" dirty="0">
                        <a:solidFill>
                          <a:srgbClr val="000000"/>
                        </a:solidFill>
                        <a:latin typeface="+mj-lt"/>
                        <a:cs typeface="Arial"/>
                      </a:endParaRPr>
                    </a:p>
                  </a:txBody>
                  <a:tcPr marL="9524" marR="9524" marT="9524" marB="0" anchor="ctr">
                    <a:lnL w="12700" algn="ctr">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defRPr/>
                      </a:pPr>
                      <a:r>
                        <a:rPr lang="fr-FR" sz="900" dirty="0">
                          <a:latin typeface="+mj-lt"/>
                        </a:rPr>
                        <a:t>Date limite de saisie des vœux au Tour Suivant n°1 (TS1) pour les élèves non affectés en voie professionnelle lors du tour principal</a:t>
                      </a: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49" algn="ctr">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2561">
                <a:tc vMerge="1">
                  <a:txBody>
                    <a:bodyPr/>
                    <a:lstStyle/>
                    <a:p>
                      <a:pPr>
                        <a:defRPr/>
                      </a:pPr>
                      <a:r>
                        <a:rPr sz="900" b="1" i="0" u="none">
                          <a:solidFill>
                            <a:srgbClr val="000000"/>
                          </a:solidFill>
                          <a:latin typeface="Arial"/>
                          <a:ea typeface="Arial"/>
                          <a:cs typeface="Arial"/>
                        </a:rPr>
                        <a:t> </a:t>
                      </a:r>
                    </a:p>
                  </a:txBody>
                  <a:tcPr marL="85725" marR="9524" marT="9524" marB="0" anchor="ctr">
                    <a:lnL w="12700" cap="flat" cmpd="sng" algn="ctr">
                      <a:solidFill>
                        <a:schemeClr val="tx1"/>
                      </a:solidFill>
                      <a:prstDash val="solid"/>
                      <a:round/>
                      <a:headEnd type="none" w="med" len="med"/>
                      <a:tailEnd type="none" w="med" len="med"/>
                    </a:lnL>
                    <a:lnR w="12700" algn="ctr">
                      <a:noFill/>
                    </a:lnR>
                    <a:lnT w="12700" algn="ctr">
                      <a:noFill/>
                    </a:lnT>
                    <a:lnB w="12700" cap="flat" cmpd="sng" algn="ctr">
                      <a:solidFill>
                        <a:schemeClr val="tx1"/>
                      </a:solidFill>
                      <a:prstDash val="solid"/>
                      <a:round/>
                      <a:headEnd type="none" w="med" len="med"/>
                      <a:tailEnd type="none" w="med" len="med"/>
                    </a:lnB>
                    <a:solidFill>
                      <a:srgbClr val="BDD7EE"/>
                    </a:solidFill>
                  </a:tcPr>
                </a:tc>
                <a:tc vMerge="1">
                  <a:txBody>
                    <a:bodyPr/>
                    <a:lstStyle/>
                    <a:p>
                      <a:pPr algn="ctr">
                        <a:defRPr/>
                      </a:pPr>
                      <a:r>
                        <a:rPr sz="900" b="1" i="0" u="none">
                          <a:solidFill>
                            <a:srgbClr val="000000"/>
                          </a:solidFill>
                          <a:latin typeface="Arial"/>
                          <a:ea typeface="Arial"/>
                          <a:cs typeface="Arial"/>
                        </a:rPr>
                        <a:t>14 h</a:t>
                      </a:r>
                    </a:p>
                  </a:txBody>
                  <a:tcPr marL="9524" marR="9524" marT="9524" marB="0" anchor="ctr">
                    <a:lnL w="12700" algn="ctr">
                      <a:noFill/>
                    </a:lnL>
                    <a:lnR w="12700" cap="flat" cmpd="sng" algn="ctr">
                      <a:solidFill>
                        <a:schemeClr val="tx1"/>
                      </a:solidFill>
                      <a:prstDash val="solid"/>
                      <a:round/>
                      <a:headEnd type="none" w="med" len="med"/>
                      <a:tailEnd type="none" w="med" len="med"/>
                    </a:lnR>
                    <a:lnT w="12700" algn="ctr">
                      <a:noFill/>
                    </a:lnT>
                    <a:lnB w="12700" cap="flat" cmpd="sng" algn="ctr">
                      <a:solidFill>
                        <a:schemeClr val="tx1"/>
                      </a:solidFill>
                      <a:prstDash val="solid"/>
                      <a:round/>
                      <a:headEnd type="none" w="med" len="med"/>
                      <a:tailEnd type="none" w="med" len="med"/>
                    </a:lnB>
                    <a:solidFill>
                      <a:srgbClr val="BDD7EE"/>
                    </a:solidFill>
                  </a:tcPr>
                </a:tc>
                <a:tc>
                  <a:txBody>
                    <a:bodyPr/>
                    <a:lstStyle/>
                    <a:p>
                      <a:pPr>
                        <a:defRPr/>
                      </a:pPr>
                      <a:r>
                        <a:rPr lang="fr-FR" sz="900" dirty="0">
                          <a:latin typeface="+mj-lt"/>
                        </a:rPr>
                        <a:t>Traitement final TS1 et diffusion des résultats aux établissements d’origine et d’accueil</a:t>
                      </a:r>
                    </a:p>
                    <a:p>
                      <a:pPr>
                        <a:defRPr/>
                      </a:pPr>
                      <a:r>
                        <a:rPr lang="fr-FR" sz="900" dirty="0">
                          <a:latin typeface="+mj-lt"/>
                        </a:rPr>
                        <a:t>Diffusion des notifications d’affectation ou de non affectation aux élèves par les établissements d’origine</a:t>
                      </a:r>
                      <a:endParaRPr lang="fr-FR" sz="900" b="0" i="0" u="none" noProof="0" dirty="0">
                        <a:solidFill>
                          <a:srgbClr val="000000"/>
                        </a:solidFill>
                        <a:latin typeface="+mj-lt"/>
                        <a:ea typeface="Arial"/>
                        <a:cs typeface="Arial"/>
                      </a:endParaRP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49"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93324">
                <a:tc rowSpan="2">
                  <a:txBody>
                    <a:bodyPr/>
                    <a:lstStyle/>
                    <a:p>
                      <a:pPr>
                        <a:defRPr/>
                      </a:pPr>
                      <a:r>
                        <a:rPr lang="fr-FR" sz="900" b="1" i="0" u="none" noProof="0" dirty="0">
                          <a:solidFill>
                            <a:srgbClr val="000000"/>
                          </a:solidFill>
                          <a:latin typeface="+mj-lt"/>
                          <a:ea typeface="Arial"/>
                          <a:cs typeface="Arial"/>
                        </a:rPr>
                        <a:t>Du Lundi 8 juillet</a:t>
                      </a:r>
                    </a:p>
                    <a:p>
                      <a:pPr>
                        <a:defRPr/>
                      </a:pPr>
                      <a:endParaRPr lang="fr-FR" sz="900" b="1" i="0" u="none" noProof="0" dirty="0">
                        <a:solidFill>
                          <a:srgbClr val="000000"/>
                        </a:solidFill>
                        <a:latin typeface="+mj-lt"/>
                        <a:ea typeface="Arial"/>
                        <a:cs typeface="Arial"/>
                      </a:endParaRPr>
                    </a:p>
                    <a:p>
                      <a:pPr marL="0" marR="0" lvl="0" indent="0" algn="l" defTabSz="844062" rtl="0" eaLnBrk="1" fontAlgn="auto" latinLnBrk="0" hangingPunct="1">
                        <a:lnSpc>
                          <a:spcPct val="100000"/>
                        </a:lnSpc>
                        <a:spcBef>
                          <a:spcPts val="0"/>
                        </a:spcBef>
                        <a:spcAft>
                          <a:spcPts val="0"/>
                        </a:spcAft>
                        <a:buClrTx/>
                        <a:buSzTx/>
                        <a:buFontTx/>
                        <a:buNone/>
                        <a:tabLst/>
                        <a:defRPr/>
                      </a:pPr>
                      <a:r>
                        <a:rPr lang="fr-FR" sz="900" b="1" i="0" u="none" kern="1200" noProof="0" dirty="0">
                          <a:solidFill>
                            <a:srgbClr val="000000"/>
                          </a:solidFill>
                          <a:latin typeface="+mn-lt"/>
                          <a:ea typeface="Arial"/>
                          <a:cs typeface="Arial"/>
                        </a:rPr>
                        <a:t>Au Vendredi 12 juillet</a:t>
                      </a:r>
                    </a:p>
                  </a:txBody>
                  <a:tcPr marL="85725" marR="9524" marT="9524" marB="0" anchor="ctr">
                    <a:lnL w="12700" cap="flat" cmpd="sng" algn="ctr">
                      <a:solidFill>
                        <a:schemeClr val="tx1"/>
                      </a:solidFill>
                      <a:prstDash val="solid"/>
                      <a:round/>
                      <a:headEnd type="none" w="med" len="med"/>
                      <a:tailEnd type="none" w="med" len="med"/>
                    </a:lnL>
                    <a:lnR w="12700" algn="ct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rowSpan="2">
                  <a:txBody>
                    <a:bodyPr/>
                    <a:lstStyle/>
                    <a:p>
                      <a:pPr algn="ctr">
                        <a:defRPr/>
                      </a:pPr>
                      <a:r>
                        <a:rPr lang="fr-FR" sz="900" b="1" i="0" u="none" dirty="0">
                          <a:solidFill>
                            <a:srgbClr val="000000"/>
                          </a:solidFill>
                          <a:latin typeface="+mj-lt"/>
                          <a:ea typeface="Arial"/>
                          <a:cs typeface="Arial"/>
                        </a:rPr>
                        <a:t>16h</a:t>
                      </a:r>
                    </a:p>
                    <a:p>
                      <a:pPr algn="ctr">
                        <a:defRPr/>
                      </a:pPr>
                      <a:endParaRPr lang="fr-FR" sz="900" b="1" i="0" u="none" dirty="0">
                        <a:solidFill>
                          <a:srgbClr val="000000"/>
                        </a:solidFill>
                        <a:latin typeface="+mj-lt"/>
                        <a:ea typeface="Arial"/>
                        <a:cs typeface="Arial"/>
                      </a:endParaRPr>
                    </a:p>
                    <a:p>
                      <a:pPr algn="ctr">
                        <a:defRPr/>
                      </a:pPr>
                      <a:r>
                        <a:rPr lang="fr-FR" sz="900" b="1" i="0" u="none" dirty="0">
                          <a:solidFill>
                            <a:srgbClr val="000000"/>
                          </a:solidFill>
                          <a:latin typeface="+mj-lt"/>
                          <a:ea typeface="Arial"/>
                          <a:cs typeface="Arial"/>
                        </a:rPr>
                        <a:t>14h</a:t>
                      </a:r>
                      <a:endParaRPr sz="900" b="1" i="0" u="none" dirty="0">
                        <a:solidFill>
                          <a:srgbClr val="000000"/>
                        </a:solidFill>
                        <a:latin typeface="+mj-lt"/>
                        <a:ea typeface="Arial"/>
                        <a:cs typeface="Arial"/>
                      </a:endParaRPr>
                    </a:p>
                  </a:txBody>
                  <a:tcPr marL="9524" marR="9524" marT="9524" marB="0" anchor="ctr">
                    <a:lnL w="12700" algn="ctr">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defRPr/>
                      </a:pPr>
                      <a:r>
                        <a:rPr lang="fr-FR" sz="900" b="1" i="0" u="none" noProof="0" dirty="0">
                          <a:solidFill>
                            <a:srgbClr val="000000"/>
                          </a:solidFill>
                          <a:latin typeface="+mj-lt"/>
                          <a:ea typeface="Arial"/>
                          <a:cs typeface="Arial"/>
                        </a:rPr>
                        <a:t>Inscription en établissement suite au TS1</a:t>
                      </a: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9661551"/>
                  </a:ext>
                </a:extLst>
              </a:tr>
              <a:tr h="392409">
                <a:tc vMerge="1">
                  <a:txBody>
                    <a:bodyPr/>
                    <a:lstStyle/>
                    <a:p>
                      <a:pPr>
                        <a:defRPr/>
                      </a:pPr>
                      <a:endParaRPr lang="fr-FR" sz="900" b="1" i="0" u="none" noProof="0" dirty="0">
                        <a:solidFill>
                          <a:srgbClr val="000000"/>
                        </a:solidFill>
                        <a:latin typeface="+mj-lt"/>
                        <a:ea typeface="Arial"/>
                        <a:cs typeface="Arial"/>
                      </a:endParaRPr>
                    </a:p>
                  </a:txBody>
                  <a:tcPr marL="85725" marR="9524" marT="9524" marB="0" anchor="ctr">
                    <a:lnL w="12700" cap="flat" cmpd="sng" algn="ctr">
                      <a:solidFill>
                        <a:schemeClr val="tx1"/>
                      </a:solidFill>
                      <a:prstDash val="solid"/>
                      <a:round/>
                      <a:headEnd type="none" w="med" len="med"/>
                      <a:tailEnd type="none" w="med" len="med"/>
                    </a:lnL>
                    <a:lnR w="12700" algn="ct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vMerge="1">
                  <a:txBody>
                    <a:bodyPr/>
                    <a:lstStyle/>
                    <a:p>
                      <a:pPr algn="ctr">
                        <a:defRPr/>
                      </a:pPr>
                      <a:endParaRPr sz="900" b="1" i="0" u="none" dirty="0">
                        <a:solidFill>
                          <a:srgbClr val="000000"/>
                        </a:solidFill>
                        <a:latin typeface="+mj-lt"/>
                        <a:ea typeface="Arial"/>
                        <a:cs typeface="Arial"/>
                      </a:endParaRPr>
                    </a:p>
                  </a:txBody>
                  <a:tcPr marL="9524" marR="9524" marT="9524" marB="0" anchor="ctr">
                    <a:lnL w="12700" algn="ctr">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l" defTabSz="844062" rtl="0" eaLnBrk="1" fontAlgn="auto" latinLnBrk="0" hangingPunct="1">
                        <a:lnSpc>
                          <a:spcPct val="100000"/>
                        </a:lnSpc>
                        <a:spcBef>
                          <a:spcPts val="0"/>
                        </a:spcBef>
                        <a:spcAft>
                          <a:spcPts val="0"/>
                        </a:spcAft>
                        <a:buClrTx/>
                        <a:buSzTx/>
                        <a:buFontTx/>
                        <a:buNone/>
                        <a:tabLst/>
                        <a:defRPr/>
                      </a:pPr>
                      <a:r>
                        <a:rPr lang="fr-FR" sz="900" b="0" i="0" u="none" noProof="0" dirty="0">
                          <a:solidFill>
                            <a:srgbClr val="000000"/>
                          </a:solidFill>
                          <a:latin typeface="+mj-lt"/>
                          <a:ea typeface="Arial"/>
                          <a:cs typeface="Arial"/>
                        </a:rPr>
                        <a:t>Actualisation par l’établissement d’origine du suivi nominatif des élèves non affectés suites aux résultats d’affectation (Tour principal &amp; TS1)</a:t>
                      </a: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8268861"/>
                  </a:ext>
                </a:extLst>
              </a:tr>
              <a:tr h="405455">
                <a:tc>
                  <a:txBody>
                    <a:bodyPr/>
                    <a:lstStyle/>
                    <a:p>
                      <a:pPr>
                        <a:defRPr/>
                      </a:pPr>
                      <a:r>
                        <a:rPr lang="fr-FR" sz="900" b="1" i="0" u="none" noProof="0" dirty="0">
                          <a:solidFill>
                            <a:schemeClr val="tx1"/>
                          </a:solidFill>
                          <a:latin typeface="+mj-lt"/>
                          <a:ea typeface="Arial"/>
                          <a:cs typeface="Arial"/>
                        </a:rPr>
                        <a:t>Du Lundi 2 septembre</a:t>
                      </a:r>
                    </a:p>
                    <a:p>
                      <a:pPr>
                        <a:defRPr/>
                      </a:pPr>
                      <a:r>
                        <a:rPr lang="fr-FR" sz="900" b="1" i="0" u="none" noProof="0" dirty="0">
                          <a:solidFill>
                            <a:schemeClr val="tx1"/>
                          </a:solidFill>
                          <a:latin typeface="+mj-lt"/>
                          <a:ea typeface="Arial"/>
                          <a:cs typeface="Arial"/>
                        </a:rPr>
                        <a:t>Au Lundi 9 septembre</a:t>
                      </a:r>
                    </a:p>
                  </a:txBody>
                  <a:tcPr marL="85725" marR="9524" marT="9524" marB="0" anchor="ctr">
                    <a:lnL w="12700" cap="flat" cmpd="sng" algn="ctr">
                      <a:solidFill>
                        <a:schemeClr val="tx1"/>
                      </a:solidFill>
                      <a:prstDash val="solid"/>
                      <a:round/>
                      <a:headEnd type="none" w="med" len="med"/>
                      <a:tailEnd type="none" w="med" len="med"/>
                    </a:lnL>
                    <a:lnR w="12700" algn="ct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a:defRPr/>
                      </a:pPr>
                      <a:endParaRPr sz="900" b="1" i="0" u="none" dirty="0">
                        <a:solidFill>
                          <a:schemeClr val="tx1"/>
                        </a:solidFill>
                        <a:latin typeface="+mj-lt"/>
                        <a:ea typeface="Arial"/>
                        <a:cs typeface="Arial"/>
                      </a:endParaRPr>
                    </a:p>
                  </a:txBody>
                  <a:tcPr marL="9524" marR="9524" marT="9524" marB="0" anchor="ctr">
                    <a:lnL w="12700" algn="ctr">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defRPr/>
                      </a:pPr>
                      <a:r>
                        <a:rPr lang="fr-FR" sz="900" b="1" i="0" u="none" noProof="0" dirty="0">
                          <a:solidFill>
                            <a:schemeClr val="tx1"/>
                          </a:solidFill>
                          <a:latin typeface="+mj-lt"/>
                          <a:ea typeface="Arial"/>
                          <a:cs typeface="Arial"/>
                        </a:rPr>
                        <a:t>Gestion du Tour Suivant n°2 (communication ultérieure)</a:t>
                      </a:r>
                    </a:p>
                  </a:txBody>
                  <a:tcPr marL="171450"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Espace réservé du numéro de diapositive 4"/>
          <p:cNvSpPr txBox="1">
            <a:spLocks/>
          </p:cNvSpPr>
          <p:nvPr/>
        </p:nvSpPr>
        <p:spPr bwMode="auto">
          <a:xfrm>
            <a:off x="7426050" y="6378000"/>
            <a:ext cx="1350000" cy="480000"/>
          </a:xfrm>
          <a:prstGeom prst="rect">
            <a:avLst/>
          </a:prstGeom>
        </p:spPr>
        <p:txBody>
          <a:bodyPr/>
          <a:ls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1872769E-0CC4-C296-739A-AC5BB06CE945}" type="slidenum">
              <a:rPr lang="fr-FR" sz="800" smtClean="0"/>
              <a:pPr>
                <a:defRPr/>
              </a:pPr>
              <a:t>69</a:t>
            </a:fld>
            <a:endParaRPr lang="fr-FR" sz="800" dirty="0"/>
          </a:p>
        </p:txBody>
      </p:sp>
    </p:spTree>
    <p:extLst>
      <p:ext uri="{BB962C8B-B14F-4D97-AF65-F5344CB8AC3E}">
        <p14:creationId xmlns:p14="http://schemas.microsoft.com/office/powerpoint/2010/main" val="152583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7</a:t>
            </a:fld>
            <a:endParaRPr lang="fr-FR" dirty="0">
              <a:solidFill>
                <a:srgbClr val="000000"/>
              </a:solidFill>
            </a:endParaRPr>
          </a:p>
        </p:txBody>
      </p:sp>
      <p:sp>
        <p:nvSpPr>
          <p:cNvPr id="13" name="ZoneTexte 12"/>
          <p:cNvSpPr txBox="1"/>
          <p:nvPr/>
        </p:nvSpPr>
        <p:spPr>
          <a:xfrm>
            <a:off x="300860" y="1419605"/>
            <a:ext cx="8119241" cy="4278094"/>
          </a:xfrm>
          <a:prstGeom prst="rect">
            <a:avLst/>
          </a:prstGeom>
          <a:solidFill>
            <a:schemeClr val="bg1"/>
          </a:solidFill>
        </p:spPr>
        <p:txBody>
          <a:bodyPr wrap="square" rtlCol="0">
            <a:spAutoFit/>
          </a:bodyPr>
          <a:lstStyle/>
          <a:p>
            <a:pPr defTabSz="914400" rtl="0">
              <a:defRPr/>
            </a:pPr>
            <a:r>
              <a:rPr lang="fr-FR" sz="1600" b="1" dirty="0">
                <a:solidFill>
                  <a:srgbClr val="0070C0"/>
                </a:solidFill>
                <a:latin typeface="Calibri" panose="020F0502020204030204" pitchFamily="34" charset="0"/>
                <a:cs typeface="Calibri" panose="020F0502020204030204" pitchFamily="34" charset="0"/>
              </a:rPr>
              <a:t>4. </a:t>
            </a:r>
            <a:r>
              <a:rPr lang="fr-FR" sz="1600" dirty="0">
                <a:solidFill>
                  <a:srgbClr val="0070C0"/>
                </a:solidFill>
                <a:latin typeface="Calibri" panose="020F0502020204030204" pitchFamily="34" charset="0"/>
                <a:cs typeface="Calibri" panose="020F0502020204030204" pitchFamily="34" charset="0"/>
              </a:rPr>
              <a:t>Suivre et </a:t>
            </a:r>
            <a:r>
              <a:rPr lang="fr-FR" sz="1600" b="1" dirty="0">
                <a:solidFill>
                  <a:srgbClr val="0070C0"/>
                </a:solidFill>
                <a:latin typeface="Calibri" panose="020F0502020204030204" pitchFamily="34" charset="0"/>
                <a:cs typeface="Calibri" panose="020F0502020204030204" pitchFamily="34" charset="0"/>
              </a:rPr>
              <a:t>accompagner les élèves non affectés de 3</a:t>
            </a:r>
            <a:r>
              <a:rPr lang="fr-FR" sz="1600" b="1" baseline="30000" dirty="0">
                <a:solidFill>
                  <a:srgbClr val="0070C0"/>
                </a:solidFill>
                <a:latin typeface="Calibri" panose="020F0502020204030204" pitchFamily="34" charset="0"/>
                <a:cs typeface="Calibri" panose="020F0502020204030204" pitchFamily="34" charset="0"/>
              </a:rPr>
              <a:t>è</a:t>
            </a:r>
            <a:r>
              <a:rPr lang="fr-FR" sz="1600" b="1" dirty="0">
                <a:solidFill>
                  <a:srgbClr val="0070C0"/>
                </a:solidFill>
                <a:latin typeface="Calibri" panose="020F0502020204030204" pitchFamily="34" charset="0"/>
                <a:cs typeface="Calibri" panose="020F0502020204030204" pitchFamily="34" charset="0"/>
              </a:rPr>
              <a:t> </a:t>
            </a:r>
          </a:p>
          <a:p>
            <a:pPr defTabSz="914400" rtl="0">
              <a:defRPr/>
            </a:pPr>
            <a:endParaRPr lang="fr-FR" sz="1600" b="1" dirty="0">
              <a:solidFill>
                <a:srgbClr val="0070C0"/>
              </a:solidFill>
              <a:latin typeface="Calibri" panose="020F0502020204030204" pitchFamily="34" charset="0"/>
              <a:cs typeface="Calibri" panose="020F0502020204030204" pitchFamily="34" charset="0"/>
            </a:endParaRPr>
          </a:p>
          <a:p>
            <a:pPr marL="285750" indent="-285750">
              <a:buFont typeface="Symbol" panose="05050102010706020507" pitchFamily="18" charset="2"/>
              <a:buChar char="Þ"/>
            </a:pPr>
            <a:r>
              <a:rPr lang="fr-FR" sz="1600" b="1" dirty="0">
                <a:latin typeface="Calibri" panose="020F0502020204030204" pitchFamily="34" charset="0"/>
                <a:cs typeface="Calibri" panose="020F0502020204030204" pitchFamily="34" charset="0"/>
              </a:rPr>
              <a:t>A chaque étape de la procédure d’affectation automatisée, les établissements d’origine s’assurent que leurs élèves sont bien inscrits dans leur établissement d’accueil</a:t>
            </a:r>
            <a:endParaRPr lang="fr-FR" sz="1600" b="1" dirty="0">
              <a:solidFill>
                <a:srgbClr val="00B050"/>
              </a:solidFill>
              <a:latin typeface="Calibri" panose="020F0502020204030204" pitchFamily="34" charset="0"/>
              <a:cs typeface="Calibri" panose="020F0502020204030204" pitchFamily="34" charset="0"/>
            </a:endParaRPr>
          </a:p>
          <a:p>
            <a:endParaRPr lang="fr-FR" sz="1600" b="1" dirty="0">
              <a:latin typeface="Calibri" panose="020F0502020204030204" pitchFamily="34" charset="0"/>
              <a:cs typeface="Calibri" panose="020F0502020204030204" pitchFamily="34" charset="0"/>
            </a:endParaRPr>
          </a:p>
          <a:p>
            <a:endParaRPr lang="fr-FR" sz="1600" b="1" dirty="0">
              <a:latin typeface="Calibri" panose="020F0502020204030204" pitchFamily="34" charset="0"/>
              <a:cs typeface="Calibri" panose="020F0502020204030204" pitchFamily="34" charset="0"/>
            </a:endParaRPr>
          </a:p>
          <a:p>
            <a:pPr marL="285750" indent="-285750">
              <a:buFont typeface="Symbol" panose="05050102010706020507" pitchFamily="18" charset="2"/>
              <a:buChar char="Þ"/>
            </a:pPr>
            <a:r>
              <a:rPr lang="fr-FR" sz="1600" b="1" dirty="0">
                <a:latin typeface="Calibri" panose="020F0502020204030204" pitchFamily="34" charset="0"/>
                <a:cs typeface="Calibri" panose="020F0502020204030204" pitchFamily="34" charset="0"/>
              </a:rPr>
              <a:t>Procédure de suivi des élèves de 3</a:t>
            </a:r>
            <a:r>
              <a:rPr lang="fr-FR" sz="1600" b="1" baseline="30000" dirty="0">
                <a:latin typeface="Calibri" panose="020F0502020204030204" pitchFamily="34" charset="0"/>
                <a:cs typeface="Calibri" panose="020F0502020204030204" pitchFamily="34" charset="0"/>
              </a:rPr>
              <a:t>è</a:t>
            </a:r>
            <a:r>
              <a:rPr lang="fr-FR" sz="1600" b="1" dirty="0">
                <a:latin typeface="Calibri" panose="020F0502020204030204" pitchFamily="34" charset="0"/>
                <a:cs typeface="Calibri" panose="020F0502020204030204" pitchFamily="34" charset="0"/>
              </a:rPr>
              <a:t> non affectés en VP à chaque étape : </a:t>
            </a:r>
            <a:endParaRPr lang="fr-FR" sz="1600" dirty="0">
              <a:latin typeface="Calibri" panose="020F0502020204030204" pitchFamily="34" charset="0"/>
              <a:cs typeface="Calibri" panose="020F0502020204030204" pitchFamily="34" charset="0"/>
            </a:endParaRPr>
          </a:p>
          <a:p>
            <a:pPr marL="285750" indent="-285750">
              <a:buFontTx/>
              <a:buChar char="-"/>
            </a:pPr>
            <a:r>
              <a:rPr lang="fr-FR" sz="1600" u="sng" dirty="0">
                <a:latin typeface="Calibri" panose="020F0502020204030204" pitchFamily="34" charset="0"/>
                <a:cs typeface="Calibri" panose="020F0502020204030204" pitchFamily="34" charset="0"/>
              </a:rPr>
              <a:t>Dès le 26 juin </a:t>
            </a:r>
            <a:r>
              <a:rPr lang="fr-FR" sz="1600" dirty="0">
                <a:latin typeface="Calibri" panose="020F0502020204030204" pitchFamily="34" charset="0"/>
                <a:cs typeface="Calibri" panose="020F0502020204030204" pitchFamily="34" charset="0"/>
              </a:rPr>
              <a:t>: liste nominative (tableur Excel) + entretiens de situation + préconisations (saisie TS1, apprentissage, maintien, solution alternative…)</a:t>
            </a:r>
          </a:p>
          <a:p>
            <a:pPr marL="285750" indent="-285750">
              <a:buFontTx/>
              <a:buChar char="-"/>
            </a:pPr>
            <a:r>
              <a:rPr lang="fr-FR" sz="1600" u="sng" dirty="0">
                <a:latin typeface="Calibri" panose="020F0502020204030204" pitchFamily="34" charset="0"/>
                <a:cs typeface="Calibri" panose="020F0502020204030204" pitchFamily="34" charset="0"/>
              </a:rPr>
              <a:t>Au 12 juillet </a:t>
            </a:r>
            <a:r>
              <a:rPr lang="fr-FR" sz="1600" dirty="0">
                <a:latin typeface="Calibri" panose="020F0502020204030204" pitchFamily="34" charset="0"/>
                <a:cs typeface="Calibri" panose="020F0502020204030204" pitchFamily="34" charset="0"/>
              </a:rPr>
              <a:t>: synthèse des entretiens =&gt; DCIO/FOQUALE = diagnostic de situation</a:t>
            </a:r>
          </a:p>
          <a:p>
            <a:endParaRPr lang="fr-FR" sz="1600" b="1" dirty="0">
              <a:latin typeface="Calibri" panose="020F0502020204030204" pitchFamily="34" charset="0"/>
              <a:cs typeface="Calibri" panose="020F0502020204030204" pitchFamily="34" charset="0"/>
            </a:endParaRPr>
          </a:p>
          <a:p>
            <a:endParaRPr lang="fr-FR" sz="1600" b="1" dirty="0">
              <a:latin typeface="Calibri" panose="020F0502020204030204" pitchFamily="34" charset="0"/>
              <a:cs typeface="Calibri" panose="020F0502020204030204" pitchFamily="34" charset="0"/>
            </a:endParaRPr>
          </a:p>
          <a:p>
            <a:endParaRPr lang="fr-FR" sz="1600" b="1" dirty="0">
              <a:latin typeface="Calibri" panose="020F0502020204030204" pitchFamily="34" charset="0"/>
              <a:cs typeface="Calibri" panose="020F0502020204030204" pitchFamily="34" charset="0"/>
            </a:endParaRPr>
          </a:p>
          <a:p>
            <a:r>
              <a:rPr lang="fr-FR" sz="1600" b="1" dirty="0">
                <a:latin typeface="Calibri" panose="020F0502020204030204" pitchFamily="34" charset="0"/>
                <a:cs typeface="Calibri" panose="020F0502020204030204" pitchFamily="34" charset="0"/>
              </a:rPr>
              <a:t>RAPPEL ENJEU : Priorité transition collège- lycée </a:t>
            </a:r>
            <a:r>
              <a:rPr lang="fr-FR" sz="1600" dirty="0">
                <a:latin typeface="Calibri" panose="020F0502020204030204" pitchFamily="34" charset="0"/>
                <a:cs typeface="Calibri" panose="020F0502020204030204" pitchFamily="34" charset="0"/>
              </a:rPr>
              <a:t>=&gt; Palier 2</a:t>
            </a:r>
            <a:r>
              <a:rPr lang="fr-FR" sz="1600" baseline="30000" dirty="0">
                <a:latin typeface="Calibri" panose="020F0502020204030204" pitchFamily="34" charset="0"/>
                <a:cs typeface="Calibri" panose="020F0502020204030204" pitchFamily="34" charset="0"/>
              </a:rPr>
              <a:t>de</a:t>
            </a:r>
            <a:r>
              <a:rPr lang="fr-FR" sz="1600" dirty="0">
                <a:latin typeface="Calibri" panose="020F0502020204030204" pitchFamily="34" charset="0"/>
                <a:cs typeface="Calibri" panose="020F0502020204030204" pitchFamily="34" charset="0"/>
              </a:rPr>
              <a:t> : non admis « passerelle »…</a:t>
            </a:r>
          </a:p>
          <a:p>
            <a:pPr marL="285750" indent="-285750">
              <a:buFont typeface="Arial" panose="020B0604020202020204" pitchFamily="34" charset="0"/>
              <a:buChar char="•"/>
            </a:pPr>
            <a:r>
              <a:rPr lang="fr-FR" sz="1600" dirty="0">
                <a:latin typeface="Calibri" panose="020F0502020204030204" pitchFamily="34" charset="0"/>
                <a:cs typeface="Calibri" panose="020F0502020204030204" pitchFamily="34" charset="0"/>
              </a:rPr>
              <a:t>les élèves du palier 2</a:t>
            </a:r>
            <a:r>
              <a:rPr lang="fr-FR" sz="1600" baseline="30000" dirty="0">
                <a:latin typeface="Calibri" panose="020F0502020204030204" pitchFamily="34" charset="0"/>
                <a:cs typeface="Calibri" panose="020F0502020204030204" pitchFamily="34" charset="0"/>
              </a:rPr>
              <a:t>de</a:t>
            </a:r>
            <a:r>
              <a:rPr lang="fr-FR" sz="1600" dirty="0">
                <a:latin typeface="Calibri" panose="020F0502020204030204" pitchFamily="34" charset="0"/>
                <a:cs typeface="Calibri" panose="020F0502020204030204" pitchFamily="34" charset="0"/>
              </a:rPr>
              <a:t> disposent nécessairement d’une solution de poursuite d’études au sein de leur établissement d’origine : à prévoir et à saisir (si saisie Affelnet)</a:t>
            </a:r>
          </a:p>
          <a:p>
            <a:endParaRPr lang="fr-FR" sz="1600" dirty="0">
              <a:latin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6089CFF8-B6B3-0C54-2258-AA77B63645C6}"/>
              </a:ext>
            </a:extLst>
          </p:cNvPr>
          <p:cNvSpPr txBox="1">
            <a:spLocks/>
          </p:cNvSpPr>
          <p:nvPr/>
        </p:nvSpPr>
        <p:spPr bwMode="gray">
          <a:xfrm>
            <a:off x="1007024" y="529757"/>
            <a:ext cx="5091721" cy="419093"/>
          </a:xfrm>
          <a:prstGeom prst="rect">
            <a:avLst/>
          </a:prstGeom>
        </p:spPr>
        <p:txBody>
          <a:bodyPr vert="horz" lIns="0" tIns="0" rIns="0" bIns="0" rtlCol="0" anchor="t" anchorCtr="0">
            <a:noAutofit/>
          </a:bodyPr>
          <a:lstStyle>
            <a:lvl1pPr algn="l" defTabSz="844062" rtl="0" eaLnBrk="1" latinLnBrk="0" hangingPunct="1">
              <a:lnSpc>
                <a:spcPct val="90000"/>
              </a:lnSpc>
              <a:spcBef>
                <a:spcPct val="0"/>
              </a:spcBef>
              <a:buNone/>
              <a:defRPr sz="2354" b="1" kern="1200">
                <a:solidFill>
                  <a:schemeClr val="tx1"/>
                </a:solidFill>
                <a:latin typeface="+mj-lt"/>
                <a:ea typeface="+mj-ea"/>
                <a:cs typeface="+mj-cs"/>
              </a:defRPr>
            </a:lvl1pPr>
          </a:lstStyle>
          <a:p>
            <a:r>
              <a:rPr lang="fr-FR" sz="2215" dirty="0">
                <a:latin typeface="+mn-lt"/>
              </a:rPr>
              <a:t>Palier 3</a:t>
            </a:r>
            <a:r>
              <a:rPr lang="fr-FR" sz="2215" baseline="30000" dirty="0">
                <a:latin typeface="+mn-lt"/>
              </a:rPr>
              <a:t>e</a:t>
            </a:r>
          </a:p>
        </p:txBody>
      </p:sp>
    </p:spTree>
    <p:extLst>
      <p:ext uri="{BB962C8B-B14F-4D97-AF65-F5344CB8AC3E}">
        <p14:creationId xmlns:p14="http://schemas.microsoft.com/office/powerpoint/2010/main" val="827938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1"/>
          <p:cNvSpPr>
            <a:spLocks/>
          </p:cNvSpPr>
          <p:nvPr/>
        </p:nvSpPr>
        <p:spPr bwMode="auto">
          <a:xfrm>
            <a:off x="0" y="2366645"/>
            <a:ext cx="9144000" cy="2443163"/>
          </a:xfrm>
          <a:prstGeom prst="rect">
            <a:avLst/>
          </a:prstGeom>
          <a:noFill/>
          <a:ln w="9525">
            <a:noFill/>
            <a:round/>
            <a:headEnd/>
            <a:tailEnd/>
          </a:ln>
        </p:spPr>
        <p:txBody>
          <a:bodyPr anchor="ctr"/>
          <a:lstStyle/>
          <a:p>
            <a:pPr algn="ctr">
              <a:buClr>
                <a:srgbClr val="333399"/>
              </a:buClr>
              <a:buFont typeface="Comic Sans MS"/>
              <a:buNone/>
              <a:defRPr/>
            </a:pPr>
            <a:r>
              <a:rPr lang="fr-FR" sz="4000" b="1" dirty="0">
                <a:solidFill>
                  <a:srgbClr val="484D7A"/>
                </a:solidFill>
                <a:latin typeface="+mj-lt"/>
                <a:cs typeface="Arial"/>
              </a:rPr>
              <a:t>Merci de votre attention</a:t>
            </a:r>
            <a:endParaRPr sz="4000" dirty="0">
              <a:solidFill>
                <a:srgbClr val="484D7A"/>
              </a:solidFill>
              <a:latin typeface="+mj-lt"/>
            </a:endParaRPr>
          </a:p>
        </p:txBody>
      </p:sp>
      <p:sp>
        <p:nvSpPr>
          <p:cNvPr id="5" name="Espace réservé du numéro de diapositive 9"/>
          <p:cNvSpPr txBox="1">
            <a:spLocks/>
          </p:cNvSpPr>
          <p:nvPr/>
        </p:nvSpPr>
        <p:spPr bwMode="gray">
          <a:xfrm>
            <a:off x="7426050" y="6378000"/>
            <a:ext cx="1350000" cy="480000"/>
          </a:xfrm>
          <a:prstGeom prst="rect">
            <a:avLst/>
          </a:prstGeom>
        </p:spPr>
        <p:txBody>
          <a:bodyPr vert="horz" lIns="0" tIns="0" rIns="0" bIns="0" rtlCol="0" anchor="ctr" anchorCtr="0">
            <a:noAutofit/>
          </a:bodyPr>
          <a:lstStyle>
            <a:defPPr>
              <a:defRPr lang="fr-FR"/>
            </a:defPPr>
            <a:lvl1pPr marL="0" algn="r" defTabSz="457200">
              <a:defRPr sz="692" b="1">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fld id="{DF7E0924-CFEF-4FA7-BE71-C6F290B144E3}" type="slidenum">
              <a:rPr lang="fr-FR" sz="800" smtClean="0">
                <a:latin typeface="+mj-lt"/>
              </a:rPr>
              <a:pPr/>
              <a:t>70</a:t>
            </a:fld>
            <a:endParaRPr lang="fr-FR" sz="800" dirty="0">
              <a:latin typeface="+mj-lt"/>
            </a:endParaRPr>
          </a:p>
        </p:txBody>
      </p:sp>
      <p:pic>
        <p:nvPicPr>
          <p:cNvPr id="2" name="Image 1">
            <a:extLst>
              <a:ext uri="{FF2B5EF4-FFF2-40B4-BE49-F238E27FC236}">
                <a16:creationId xmlns:a16="http://schemas.microsoft.com/office/drawing/2014/main" id="{25100214-7E2F-A3D6-565A-74D23EA25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69064" y="161392"/>
            <a:ext cx="2805873" cy="2704133"/>
          </a:xfrm>
          <a:prstGeom prst="rect">
            <a:avLst/>
          </a:prstGeom>
        </p:spPr>
      </p:pic>
    </p:spTree>
    <p:extLst>
      <p:ext uri="{BB962C8B-B14F-4D97-AF65-F5344CB8AC3E}">
        <p14:creationId xmlns:p14="http://schemas.microsoft.com/office/powerpoint/2010/main" val="188605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6284" y="1237649"/>
            <a:ext cx="4667408" cy="369332"/>
          </a:xfrm>
          <a:prstGeom prst="rect">
            <a:avLst/>
          </a:prstGeom>
          <a:solidFill>
            <a:schemeClr val="bg1"/>
          </a:solidFill>
          <a:ln>
            <a:noFill/>
          </a:ln>
        </p:spPr>
        <p:txBody>
          <a:bodyPr wrap="square" rtlCol="0">
            <a:spAutoFit/>
          </a:bodyPr>
          <a:lstStyle/>
          <a:p>
            <a:pPr marL="285750" indent="-285750" defTabSz="914400" rtl="0">
              <a:buFont typeface="Wingdings" panose="05000000000000000000" pitchFamily="2" charset="2"/>
              <a:buChar char="§"/>
              <a:defRPr/>
            </a:pPr>
            <a:r>
              <a:rPr lang="fr-FR" b="1" kern="1200" dirty="0">
                <a:solidFill>
                  <a:srgbClr val="000000"/>
                </a:solidFill>
                <a:latin typeface="Calibri" panose="020F0502020204030204" pitchFamily="34" charset="0"/>
                <a:cs typeface="Calibri" panose="020F0502020204030204" pitchFamily="34" charset="0"/>
              </a:rPr>
              <a:t>Au plan de l’affectation : </a:t>
            </a:r>
            <a:endParaRPr lang="fr-FR" b="1" u="sng" kern="1200" dirty="0">
              <a:solidFill>
                <a:srgbClr val="000000"/>
              </a:solidFill>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8</a:t>
            </a:fld>
            <a:endParaRPr lang="fr-FR" dirty="0">
              <a:solidFill>
                <a:srgbClr val="000000"/>
              </a:solidFill>
            </a:endParaRPr>
          </a:p>
        </p:txBody>
      </p:sp>
      <p:sp>
        <p:nvSpPr>
          <p:cNvPr id="13" name="ZoneTexte 12"/>
          <p:cNvSpPr txBox="1"/>
          <p:nvPr/>
        </p:nvSpPr>
        <p:spPr>
          <a:xfrm>
            <a:off x="196813" y="1784415"/>
            <a:ext cx="5975387" cy="3600986"/>
          </a:xfrm>
          <a:prstGeom prst="rect">
            <a:avLst/>
          </a:prstGeom>
          <a:solidFill>
            <a:schemeClr val="bg1"/>
          </a:solidFill>
          <a:ln>
            <a:noFill/>
          </a:ln>
        </p:spPr>
        <p:txBody>
          <a:bodyPr wrap="square" rtlCol="0">
            <a:spAutoFit/>
          </a:bodyPr>
          <a:lstStyle/>
          <a:p>
            <a:pPr algn="just" defTabSz="557213">
              <a:spcBef>
                <a:spcPts val="610"/>
              </a:spcBef>
              <a:defRPr/>
            </a:pPr>
            <a:r>
              <a:rPr lang="fr-FR" u="sng" dirty="0">
                <a:solidFill>
                  <a:srgbClr val="000000"/>
                </a:solidFill>
                <a:latin typeface="Calibri" panose="020F0502020204030204" pitchFamily="34" charset="0"/>
                <a:cs typeface="Calibri" panose="020F0502020204030204" pitchFamily="34" charset="0"/>
              </a:rPr>
              <a:t>Post 2GT </a:t>
            </a:r>
            <a:endParaRPr lang="fr-FR" dirty="0">
              <a:solidFill>
                <a:sysClr val="windowText" lastClr="000000"/>
              </a:solidFill>
              <a:latin typeface="Calibri" panose="020F0502020204030204" pitchFamily="34" charset="0"/>
              <a:cs typeface="Calibri" panose="020F0502020204030204" pitchFamily="34" charset="0"/>
            </a:endParaRP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Anticiper l’affectation post 2GT en séries technologiques  : </a:t>
            </a:r>
            <a:r>
              <a:rPr lang="fr-FR" b="1" dirty="0">
                <a:solidFill>
                  <a:srgbClr val="0070C0"/>
                </a:solidFill>
                <a:latin typeface="Calibri" panose="020F0502020204030204" pitchFamily="34" charset="0"/>
                <a:cs typeface="Calibri" panose="020F0502020204030204" pitchFamily="34" charset="0"/>
              </a:rPr>
              <a:t>Tour de sécurisation 1</a:t>
            </a:r>
            <a:r>
              <a:rPr lang="fr-FR" b="1" baseline="30000" dirty="0">
                <a:solidFill>
                  <a:srgbClr val="0070C0"/>
                </a:solidFill>
                <a:latin typeface="Calibri" panose="020F0502020204030204" pitchFamily="34" charset="0"/>
                <a:cs typeface="Calibri" panose="020F0502020204030204" pitchFamily="34" charset="0"/>
              </a:rPr>
              <a:t>re </a:t>
            </a:r>
            <a:r>
              <a:rPr lang="fr-FR" b="1" dirty="0">
                <a:solidFill>
                  <a:srgbClr val="0070C0"/>
                </a:solidFill>
                <a:latin typeface="Calibri" panose="020F0502020204030204" pitchFamily="34" charset="0"/>
                <a:cs typeface="Calibri" panose="020F0502020204030204" pitchFamily="34" charset="0"/>
              </a:rPr>
              <a:t>Technologique </a:t>
            </a:r>
            <a:r>
              <a:rPr lang="fr-FR" dirty="0">
                <a:solidFill>
                  <a:srgbClr val="0070C0"/>
                </a:solidFill>
                <a:latin typeface="Calibri" panose="020F0502020204030204" pitchFamily="34" charset="0"/>
                <a:cs typeface="Calibri" panose="020F0502020204030204" pitchFamily="34" charset="0"/>
              </a:rPr>
              <a:t>(réservé aux élèves de 2GT)</a:t>
            </a: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Rappel des règles et priorités d’affectation en 1</a:t>
            </a:r>
            <a:r>
              <a:rPr lang="fr-FR" baseline="30000" dirty="0">
                <a:solidFill>
                  <a:srgbClr val="0070C0"/>
                </a:solidFill>
                <a:latin typeface="Calibri" panose="020F0502020204030204" pitchFamily="34" charset="0"/>
                <a:cs typeface="Calibri" panose="020F0502020204030204" pitchFamily="34" charset="0"/>
              </a:rPr>
              <a:t>re</a:t>
            </a:r>
            <a:r>
              <a:rPr lang="fr-FR" dirty="0">
                <a:solidFill>
                  <a:srgbClr val="0070C0"/>
                </a:solidFill>
                <a:latin typeface="Calibri" panose="020F0502020204030204" pitchFamily="34" charset="0"/>
                <a:cs typeface="Calibri" panose="020F0502020204030204" pitchFamily="34" charset="0"/>
              </a:rPr>
              <a:t> Technologique </a:t>
            </a:r>
            <a:endParaRPr lang="fr-FR" dirty="0">
              <a:solidFill>
                <a:srgbClr val="00B050"/>
              </a:solidFill>
              <a:latin typeface="Calibri" panose="020F0502020204030204" pitchFamily="34" charset="0"/>
              <a:cs typeface="Calibri" panose="020F0502020204030204" pitchFamily="34" charset="0"/>
            </a:endParaRP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Spécificité S2TMD </a:t>
            </a:r>
          </a:p>
          <a:p>
            <a:pPr marL="342900" indent="-342900" defTabSz="557213">
              <a:spcBef>
                <a:spcPts val="610"/>
              </a:spcBef>
              <a:buFont typeface="+mj-lt"/>
              <a:buAutoNum type="arabicPeriod"/>
              <a:defRPr/>
            </a:pPr>
            <a:r>
              <a:rPr lang="fr-FR" b="1" dirty="0">
                <a:solidFill>
                  <a:srgbClr val="0070C0"/>
                </a:solidFill>
                <a:latin typeface="Calibri" panose="020F0502020204030204" pitchFamily="34" charset="0"/>
                <a:cs typeface="Calibri" panose="020F0502020204030204" pitchFamily="34" charset="0"/>
              </a:rPr>
              <a:t>Spécificité STMG</a:t>
            </a: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Encadrer le </a:t>
            </a:r>
            <a:r>
              <a:rPr lang="fr-FR" b="1" dirty="0">
                <a:solidFill>
                  <a:srgbClr val="0070C0"/>
                </a:solidFill>
                <a:latin typeface="Calibri" panose="020F0502020204030204" pitchFamily="34" charset="0"/>
                <a:cs typeface="Calibri" panose="020F0502020204030204" pitchFamily="34" charset="0"/>
              </a:rPr>
              <a:t>délai d’inscription </a:t>
            </a:r>
            <a:r>
              <a:rPr lang="fr-FR" dirty="0">
                <a:solidFill>
                  <a:srgbClr val="0070C0"/>
                </a:solidFill>
                <a:latin typeface="Calibri" panose="020F0502020204030204" pitchFamily="34" charset="0"/>
                <a:cs typeface="Calibri" panose="020F0502020204030204" pitchFamily="34" charset="0"/>
              </a:rPr>
              <a:t>et optimiser les capacités d’accueil</a:t>
            </a:r>
          </a:p>
          <a:p>
            <a:pPr marL="342900" indent="-342900" defTabSz="557213">
              <a:spcBef>
                <a:spcPts val="610"/>
              </a:spcBef>
              <a:buFont typeface="+mj-lt"/>
              <a:buAutoNum type="arabicPeriod"/>
              <a:defRPr/>
            </a:pPr>
            <a:r>
              <a:rPr lang="fr-FR" dirty="0">
                <a:solidFill>
                  <a:srgbClr val="0070C0"/>
                </a:solidFill>
                <a:latin typeface="Calibri" panose="020F0502020204030204" pitchFamily="34" charset="0"/>
                <a:cs typeface="Calibri" panose="020F0502020204030204" pitchFamily="34" charset="0"/>
              </a:rPr>
              <a:t>Services en ligne SLO/</a:t>
            </a:r>
            <a:r>
              <a:rPr lang="fr-FR" b="1" dirty="0">
                <a:solidFill>
                  <a:srgbClr val="0070C0"/>
                </a:solidFill>
                <a:latin typeface="Calibri" panose="020F0502020204030204" pitchFamily="34" charset="0"/>
                <a:cs typeface="Calibri" panose="020F0502020204030204" pitchFamily="34" charset="0"/>
              </a:rPr>
              <a:t>SLI</a:t>
            </a:r>
          </a:p>
        </p:txBody>
      </p:sp>
      <p:sp>
        <p:nvSpPr>
          <p:cNvPr id="10" name="ZoneTexte 9"/>
          <p:cNvSpPr txBox="1"/>
          <p:nvPr/>
        </p:nvSpPr>
        <p:spPr>
          <a:xfrm>
            <a:off x="6508915" y="1237649"/>
            <a:ext cx="2495220" cy="4955203"/>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Fermeture AFFELNET</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13 juin midi</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OPA Pré Tour 1</a:t>
            </a:r>
            <a:r>
              <a:rPr lang="fr-FR" sz="1600" b="1" baseline="30000" dirty="0">
                <a:latin typeface="Calibri" panose="020F0502020204030204" pitchFamily="34" charset="0"/>
                <a:cs typeface="Calibri" panose="020F0502020204030204" pitchFamily="34" charset="0"/>
              </a:rPr>
              <a:t>re</a:t>
            </a:r>
            <a:r>
              <a:rPr lang="fr-FR" sz="1600" b="1" dirty="0">
                <a:latin typeface="Calibri" panose="020F0502020204030204" pitchFamily="34" charset="0"/>
                <a:cs typeface="Calibri" panose="020F0502020204030204" pitchFamily="34" charset="0"/>
              </a:rPr>
              <a:t> Tech.</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13 juin après-midi</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Ouverture module « Résultats provisoires » </a:t>
            </a:r>
            <a:r>
              <a:rPr lang="fr-FR" sz="1400" dirty="0">
                <a:latin typeface="Calibri" panose="020F0502020204030204" pitchFamily="34" charset="0"/>
                <a:cs typeface="Calibri" panose="020F0502020204030204" pitchFamily="34" charset="0"/>
              </a:rPr>
              <a:t>pour saisie des vœux supplémentaires du 14 au 18/06 12h.</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Résultats Tour Principal </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26 juin 14h30 </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Délai d’inscription </a:t>
            </a:r>
            <a:r>
              <a:rPr lang="fr-FR" sz="16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26 juin 14h30 au 1</a:t>
            </a:r>
            <a:r>
              <a:rPr lang="fr-FR" sz="1400" baseline="30000" dirty="0">
                <a:latin typeface="Calibri" panose="020F0502020204030204" pitchFamily="34" charset="0"/>
                <a:cs typeface="Calibri" panose="020F0502020204030204" pitchFamily="34" charset="0"/>
              </a:rPr>
              <a:t>er</a:t>
            </a:r>
            <a:r>
              <a:rPr lang="fr-FR" sz="1400" dirty="0">
                <a:latin typeface="Calibri" panose="020F0502020204030204" pitchFamily="34" charset="0"/>
                <a:cs typeface="Calibri" panose="020F0502020204030204" pitchFamily="34" charset="0"/>
              </a:rPr>
              <a:t> juillet 12h (familles)</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Gestion des non affectés</a:t>
            </a:r>
            <a:r>
              <a:rPr lang="fr-FR" sz="1400" dirty="0">
                <a:latin typeface="Calibri" panose="020F0502020204030204" pitchFamily="34" charset="0"/>
                <a:cs typeface="Calibri" panose="020F0502020204030204" pitchFamily="34" charset="0"/>
              </a:rPr>
              <a:t> (dès le 26 juin)</a:t>
            </a:r>
          </a:p>
          <a:p>
            <a:pPr marL="285750" indent="-285750">
              <a:buFontTx/>
              <a:buChar char="-"/>
            </a:pPr>
            <a:r>
              <a:rPr lang="fr-FR" sz="1600" b="1" dirty="0">
                <a:latin typeface="Calibri" panose="020F0502020204030204" pitchFamily="34" charset="0"/>
                <a:cs typeface="Calibri" panose="020F0502020204030204" pitchFamily="34" charset="0"/>
              </a:rPr>
              <a:t>TS1</a:t>
            </a:r>
            <a:r>
              <a:rPr lang="fr-FR" sz="16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pour la voie pro</a:t>
            </a:r>
            <a:br>
              <a:rPr lang="fr-FR" sz="16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3 au 8 juillet</a:t>
            </a:r>
          </a:p>
          <a:p>
            <a:pPr marL="285750" indent="-285750">
              <a:buFontTx/>
              <a:buChar char="-"/>
            </a:pPr>
            <a:r>
              <a:rPr lang="fr-FR" sz="1400" b="1" dirty="0">
                <a:latin typeface="Calibri" panose="020F0502020204030204" pitchFamily="34" charset="0"/>
                <a:cs typeface="Calibri" panose="020F0502020204030204" pitchFamily="34" charset="0"/>
              </a:rPr>
              <a:t>CAL DSDEN </a:t>
            </a:r>
            <a:r>
              <a:rPr lang="fr-FR" sz="1400" dirty="0">
                <a:latin typeface="Calibri" panose="020F0502020204030204" pitchFamily="34" charset="0"/>
                <a:cs typeface="Calibri" panose="020F0502020204030204" pitchFamily="34" charset="0"/>
              </a:rPr>
              <a:t>pour les voies générale ou technologique</a:t>
            </a:r>
          </a:p>
          <a:p>
            <a:pPr marL="285750" indent="-285750">
              <a:buFont typeface="Wingdings" panose="05000000000000000000" pitchFamily="2" charset="2"/>
              <a:buChar char="Ø"/>
            </a:pPr>
            <a:r>
              <a:rPr lang="fr-FR" sz="1600" b="1" dirty="0">
                <a:latin typeface="Calibri" panose="020F0502020204030204" pitchFamily="34" charset="0"/>
                <a:cs typeface="Calibri" panose="020F0502020204030204" pitchFamily="34" charset="0"/>
              </a:rPr>
              <a:t>TS2 </a:t>
            </a:r>
            <a:r>
              <a:rPr lang="fr-FR" sz="1400" dirty="0">
                <a:latin typeface="Calibri" panose="020F0502020204030204" pitchFamily="34" charset="0"/>
                <a:cs typeface="Calibri" panose="020F0502020204030204" pitchFamily="34" charset="0"/>
              </a:rPr>
              <a:t>Semaine de rentrée</a:t>
            </a:r>
          </a:p>
        </p:txBody>
      </p:sp>
      <p:sp>
        <p:nvSpPr>
          <p:cNvPr id="2" name="Titre 1">
            <a:extLst>
              <a:ext uri="{FF2B5EF4-FFF2-40B4-BE49-F238E27FC236}">
                <a16:creationId xmlns:a16="http://schemas.microsoft.com/office/drawing/2014/main" id="{6089CFF8-B6B3-0C54-2258-AA77B63645C6}"/>
              </a:ext>
            </a:extLst>
          </p:cNvPr>
          <p:cNvSpPr>
            <a:spLocks noGrp="1"/>
          </p:cNvSpPr>
          <p:nvPr>
            <p:ph type="title"/>
          </p:nvPr>
        </p:nvSpPr>
        <p:spPr>
          <a:xfrm>
            <a:off x="945192" y="390021"/>
            <a:ext cx="5091721" cy="419093"/>
          </a:xfrm>
        </p:spPr>
        <p:txBody>
          <a:bodyPr/>
          <a:lstStyle/>
          <a:p>
            <a:r>
              <a:rPr lang="fr-FR" sz="2215" dirty="0">
                <a:latin typeface="+mn-lt"/>
              </a:rPr>
              <a:t>Palier 2</a:t>
            </a:r>
            <a:r>
              <a:rPr lang="fr-FR" sz="2215" baseline="30000" dirty="0">
                <a:latin typeface="+mn-lt"/>
              </a:rPr>
              <a:t>de</a:t>
            </a:r>
          </a:p>
        </p:txBody>
      </p:sp>
    </p:spTree>
    <p:extLst>
      <p:ext uri="{BB962C8B-B14F-4D97-AF65-F5344CB8AC3E}">
        <p14:creationId xmlns:p14="http://schemas.microsoft.com/office/powerpoint/2010/main" val="331732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733122C9-A0B9-462F-8757-0847AD287B63}" type="slidenum">
              <a:rPr lang="fr-FR">
                <a:solidFill>
                  <a:srgbClr val="000000"/>
                </a:solidFill>
              </a:rPr>
              <a:pPr defTabSz="685800"/>
              <a:t>9</a:t>
            </a:fld>
            <a:endParaRPr lang="fr-FR" dirty="0">
              <a:solidFill>
                <a:srgbClr val="000000"/>
              </a:solidFill>
            </a:endParaRPr>
          </a:p>
        </p:txBody>
      </p:sp>
      <p:sp>
        <p:nvSpPr>
          <p:cNvPr id="13" name="ZoneTexte 12"/>
          <p:cNvSpPr txBox="1"/>
          <p:nvPr/>
        </p:nvSpPr>
        <p:spPr>
          <a:xfrm>
            <a:off x="360000" y="703283"/>
            <a:ext cx="6671421" cy="369332"/>
          </a:xfrm>
          <a:prstGeom prst="rect">
            <a:avLst/>
          </a:prstGeom>
          <a:solidFill>
            <a:schemeClr val="bg1"/>
          </a:solidFill>
        </p:spPr>
        <p:txBody>
          <a:bodyPr wrap="square" rtlCol="0">
            <a:spAutoFit/>
          </a:bodyPr>
          <a:lstStyle/>
          <a:p>
            <a:pPr defTabSz="557213">
              <a:spcBef>
                <a:spcPts val="610"/>
              </a:spcBef>
              <a:defRPr/>
            </a:pPr>
            <a:r>
              <a:rPr lang="fr-FR" b="1" dirty="0">
                <a:solidFill>
                  <a:srgbClr val="0070C0"/>
                </a:solidFill>
                <a:latin typeface="Calibri" panose="020F0502020204030204" pitchFamily="34" charset="0"/>
                <a:cs typeface="Calibri" panose="020F0502020204030204" pitchFamily="34" charset="0"/>
              </a:rPr>
              <a:t>Rappel des règles d’affectation</a:t>
            </a:r>
          </a:p>
        </p:txBody>
      </p:sp>
      <p:sp>
        <p:nvSpPr>
          <p:cNvPr id="6" name="ZoneTexte 5"/>
          <p:cNvSpPr txBox="1"/>
          <p:nvPr/>
        </p:nvSpPr>
        <p:spPr>
          <a:xfrm>
            <a:off x="360000" y="1114045"/>
            <a:ext cx="8263300" cy="2523768"/>
          </a:xfrm>
          <a:prstGeom prst="rect">
            <a:avLst/>
          </a:prstGeom>
          <a:noFill/>
        </p:spPr>
        <p:txBody>
          <a:bodyPr wrap="square" rtlCol="0">
            <a:spAutoFit/>
          </a:bodyPr>
          <a:lstStyle/>
          <a:p>
            <a:pPr marL="285750" indent="-285750">
              <a:buFontTx/>
              <a:buChar char="-"/>
            </a:pPr>
            <a:r>
              <a:rPr lang="fr-FR" sz="1400" dirty="0">
                <a:latin typeface="Calibri" panose="020F0502020204030204" pitchFamily="34" charset="0"/>
                <a:cs typeface="Calibri" panose="020F0502020204030204" pitchFamily="34" charset="0"/>
              </a:rPr>
              <a:t>Saisie Affelnet conformément aux décisions d’orientation : </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STI2D, STL, ST2S, STMG et STHR, STAV, </a:t>
            </a:r>
            <a:r>
              <a:rPr lang="fr-FR" sz="1400" b="1" dirty="0">
                <a:latin typeface="Calibri" panose="020F0502020204030204" pitchFamily="34" charset="0"/>
                <a:cs typeface="Calibri" panose="020F0502020204030204" pitchFamily="34" charset="0"/>
              </a:rPr>
              <a:t>désormais S2TMD</a:t>
            </a:r>
            <a:r>
              <a:rPr lang="fr-FR" sz="1400" dirty="0">
                <a:latin typeface="Calibri" panose="020F0502020204030204" pitchFamily="34" charset="0"/>
                <a:cs typeface="Calibri" panose="020F0502020204030204" pitchFamily="34" charset="0"/>
              </a:rPr>
              <a:t> sous conditions (</a:t>
            </a:r>
            <a:r>
              <a:rPr lang="fr-FR" sz="1400" i="1" dirty="0">
                <a:latin typeface="Calibri" panose="020F0502020204030204" pitchFamily="34" charset="0"/>
                <a:cs typeface="Calibri" panose="020F0502020204030204" pitchFamily="34" charset="0"/>
              </a:rPr>
              <a:t>Hors Affelnet : STD2A)</a:t>
            </a:r>
          </a:p>
          <a:p>
            <a:pPr marL="285750" indent="-285750">
              <a:buFontTx/>
              <a:buChar char="-"/>
            </a:pPr>
            <a:endParaRPr lang="fr-FR" sz="4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 Principes :</a:t>
            </a:r>
          </a:p>
          <a:p>
            <a:pPr marL="541338" indent="-358775">
              <a:buFont typeface="Arial" panose="020B0604020202020204" pitchFamily="34" charset="0"/>
              <a:buChar char="•"/>
            </a:pPr>
            <a:r>
              <a:rPr lang="fr-FR" sz="1400" dirty="0">
                <a:latin typeface="Calibri" panose="020F0502020204030204" pitchFamily="34" charset="0"/>
                <a:cs typeface="Calibri" panose="020F0502020204030204" pitchFamily="34" charset="0"/>
              </a:rPr>
              <a:t>Fiche de recueil des voeux AFFELNET-Lycée Palier 2</a:t>
            </a:r>
            <a:r>
              <a:rPr lang="fr-FR" sz="1400" baseline="30000" dirty="0">
                <a:latin typeface="Calibri" panose="020F0502020204030204" pitchFamily="34" charset="0"/>
                <a:cs typeface="Calibri" panose="020F0502020204030204" pitchFamily="34" charset="0"/>
              </a:rPr>
              <a:t>de</a:t>
            </a:r>
            <a:endParaRPr lang="fr-FR" sz="1400" dirty="0">
              <a:latin typeface="Calibri" panose="020F0502020204030204" pitchFamily="34" charset="0"/>
              <a:cs typeface="Calibri" panose="020F0502020204030204" pitchFamily="34" charset="0"/>
            </a:endParaRPr>
          </a:p>
          <a:p>
            <a:pPr marL="541338" indent="-358775">
              <a:buFont typeface="Arial" panose="020B0604020202020204" pitchFamily="34" charset="0"/>
              <a:buChar char="•"/>
            </a:pPr>
            <a:r>
              <a:rPr lang="fr-FR" sz="1400" dirty="0">
                <a:latin typeface="Calibri" panose="020F0502020204030204" pitchFamily="34" charset="0"/>
                <a:cs typeface="Calibri" panose="020F0502020204030204" pitchFamily="34" charset="0"/>
              </a:rPr>
              <a:t>Jusqu’à </a:t>
            </a:r>
            <a:r>
              <a:rPr lang="fr-FR" sz="1400" b="1" dirty="0">
                <a:latin typeface="Calibri" panose="020F0502020204030204" pitchFamily="34" charset="0"/>
                <a:cs typeface="Calibri" panose="020F0502020204030204" pitchFamily="34" charset="0"/>
              </a:rPr>
              <a:t>5 vœux </a:t>
            </a:r>
            <a:r>
              <a:rPr lang="fr-FR" sz="1400" dirty="0">
                <a:latin typeface="Calibri" panose="020F0502020204030204" pitchFamily="34" charset="0"/>
                <a:cs typeface="Calibri" panose="020F0502020204030204" pitchFamily="34" charset="0"/>
              </a:rPr>
              <a:t>classés par ordre de préférence</a:t>
            </a:r>
          </a:p>
          <a:p>
            <a:pPr marL="541338" indent="-358775">
              <a:buFont typeface="Arial" panose="020B0604020202020204" pitchFamily="34" charset="0"/>
              <a:buChar char="•"/>
            </a:pPr>
            <a:r>
              <a:rPr lang="fr-FR" sz="1400" dirty="0">
                <a:latin typeface="Calibri" panose="020F0502020204030204" pitchFamily="34" charset="0"/>
                <a:cs typeface="Calibri" panose="020F0502020204030204" pitchFamily="34" charset="0"/>
              </a:rPr>
              <a:t>Barème : moyennes des notes trimestrielles de l’année coefficientées</a:t>
            </a:r>
          </a:p>
          <a:p>
            <a:pPr marL="541338" indent="-358775">
              <a:buFont typeface="Arial" panose="020B0604020202020204" pitchFamily="34" charset="0"/>
              <a:buChar char="•"/>
            </a:pPr>
            <a:r>
              <a:rPr lang="fr-FR" sz="1400" dirty="0">
                <a:latin typeface="Calibri" panose="020F0502020204030204" pitchFamily="34" charset="0"/>
                <a:cs typeface="Calibri" panose="020F0502020204030204" pitchFamily="34" charset="0"/>
              </a:rPr>
              <a:t>EO suivis en 2GT ne conditionnent pas l’affectation en 1</a:t>
            </a:r>
            <a:r>
              <a:rPr lang="fr-FR" sz="1400" baseline="30000" dirty="0">
                <a:latin typeface="Calibri" panose="020F0502020204030204" pitchFamily="34" charset="0"/>
                <a:cs typeface="Calibri" panose="020F0502020204030204" pitchFamily="34" charset="0"/>
              </a:rPr>
              <a:t>re</a:t>
            </a:r>
            <a:r>
              <a:rPr lang="fr-FR" sz="1400" dirty="0">
                <a:latin typeface="Calibri" panose="020F0502020204030204" pitchFamily="34" charset="0"/>
                <a:cs typeface="Calibri" panose="020F0502020204030204" pitchFamily="34" charset="0"/>
              </a:rPr>
              <a:t> technologique </a:t>
            </a:r>
          </a:p>
          <a:p>
            <a:pPr marL="541338" indent="-358775">
              <a:buFont typeface="Arial" panose="020B0604020202020204" pitchFamily="34" charset="0"/>
              <a:buChar char="•"/>
            </a:pPr>
            <a:r>
              <a:rPr lang="fr-FR" sz="1400" dirty="0">
                <a:latin typeface="Calibri" panose="020F0502020204030204" pitchFamily="34" charset="0"/>
                <a:cs typeface="Calibri" panose="020F0502020204030204" pitchFamily="34" charset="0"/>
              </a:rPr>
              <a:t>Affectation sans précision de spécialité sauf en 1</a:t>
            </a:r>
            <a:r>
              <a:rPr lang="fr-FR" sz="1400" baseline="30000" dirty="0">
                <a:latin typeface="Calibri" panose="020F0502020204030204" pitchFamily="34" charset="0"/>
                <a:cs typeface="Calibri" panose="020F0502020204030204" pitchFamily="34" charset="0"/>
              </a:rPr>
              <a:t>ère</a:t>
            </a:r>
            <a:r>
              <a:rPr lang="fr-FR" sz="1400" dirty="0">
                <a:latin typeface="Calibri" panose="020F0502020204030204" pitchFamily="34" charset="0"/>
                <a:cs typeface="Calibri" panose="020F0502020204030204" pitchFamily="34" charset="0"/>
              </a:rPr>
              <a:t> STL (2 </a:t>
            </a:r>
            <a:r>
              <a:rPr lang="fr-FR" sz="1400" dirty="0" err="1">
                <a:latin typeface="Calibri" panose="020F0502020204030204" pitchFamily="34" charset="0"/>
                <a:cs typeface="Calibri" panose="020F0502020204030204" pitchFamily="34" charset="0"/>
              </a:rPr>
              <a:t>EdS</a:t>
            </a:r>
            <a:r>
              <a:rPr lang="fr-FR" sz="1400" dirty="0">
                <a:latin typeface="Calibri" panose="020F0502020204030204" pitchFamily="34" charset="0"/>
                <a:cs typeface="Calibri" panose="020F0502020204030204" pitchFamily="34" charset="0"/>
              </a:rPr>
              <a:t>).</a:t>
            </a:r>
          </a:p>
          <a:p>
            <a:pPr marL="541338" indent="-358775">
              <a:buFont typeface="Arial" panose="020B0604020202020204" pitchFamily="34" charset="0"/>
              <a:buChar char="•"/>
            </a:pPr>
            <a:r>
              <a:rPr lang="fr-FR" sz="1400" dirty="0">
                <a:latin typeface="Calibri" panose="020F0502020204030204" pitchFamily="34" charset="0"/>
                <a:cs typeface="Calibri" panose="020F0502020204030204" pitchFamily="34" charset="0"/>
              </a:rPr>
              <a:t>Pas de secteur mais…</a:t>
            </a:r>
            <a:br>
              <a:rPr lang="fr-FR" sz="1400" dirty="0">
                <a:solidFill>
                  <a:srgbClr val="00B050"/>
                </a:solidFill>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r>
              <a:rPr lang="fr-FR" sz="1400" b="1" u="sng" dirty="0">
                <a:latin typeface="Calibri" panose="020F0502020204030204" pitchFamily="34" charset="0"/>
                <a:cs typeface="Calibri" panose="020F0502020204030204" pitchFamily="34" charset="0"/>
              </a:rPr>
              <a:t>RECOMMANDATIONS </a:t>
            </a:r>
            <a:r>
              <a:rPr lang="fr-FR" sz="1400" dirty="0">
                <a:latin typeface="Calibri" panose="020F0502020204030204" pitchFamily="34" charset="0"/>
                <a:cs typeface="Calibri" panose="020F0502020204030204" pitchFamily="34" charset="0"/>
              </a:rPr>
              <a:t>: formuler plusieurs vœux + envisager une solution alternative</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r>
              <a:rPr lang="fr-FR" sz="1400" b="1" u="sng" dirty="0">
                <a:latin typeface="Calibri" panose="020F0502020204030204" pitchFamily="34" charset="0"/>
                <a:cs typeface="Calibri" panose="020F0502020204030204" pitchFamily="34" charset="0"/>
              </a:rPr>
              <a:t>STMG</a:t>
            </a:r>
            <a:r>
              <a:rPr lang="fr-FR" sz="1400" b="1" dirty="0">
                <a:latin typeface="Calibri" panose="020F0502020204030204" pitchFamily="34" charset="0"/>
                <a:cs typeface="Calibri" panose="020F0502020204030204" pitchFamily="34" charset="0"/>
              </a:rPr>
              <a:t> : priorités géographiques + envisager une solution alternative</a:t>
            </a:r>
            <a:endParaRPr lang="fr-FR" sz="1400" dirty="0">
              <a:latin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5E1809A9-8C63-4A80-FE27-D553901B021B}"/>
              </a:ext>
            </a:extLst>
          </p:cNvPr>
          <p:cNvSpPr>
            <a:spLocks noGrp="1"/>
          </p:cNvSpPr>
          <p:nvPr>
            <p:ph type="title"/>
          </p:nvPr>
        </p:nvSpPr>
        <p:spPr>
          <a:xfrm>
            <a:off x="762312" y="150870"/>
            <a:ext cx="5091721" cy="419093"/>
          </a:xfrm>
        </p:spPr>
        <p:txBody>
          <a:bodyPr/>
          <a:lstStyle/>
          <a:p>
            <a:r>
              <a:rPr lang="fr-FR" sz="2215" dirty="0">
                <a:latin typeface="+mn-lt"/>
              </a:rPr>
              <a:t>Entrée en 1</a:t>
            </a:r>
            <a:r>
              <a:rPr lang="fr-FR" sz="2215" baseline="30000" dirty="0">
                <a:latin typeface="+mn-lt"/>
              </a:rPr>
              <a:t>re</a:t>
            </a:r>
            <a:r>
              <a:rPr lang="fr-FR" sz="2215" dirty="0">
                <a:latin typeface="+mn-lt"/>
              </a:rPr>
              <a:t> Technologique</a:t>
            </a:r>
          </a:p>
        </p:txBody>
      </p:sp>
      <p:sp>
        <p:nvSpPr>
          <p:cNvPr id="3" name="ZoneTexte 2">
            <a:extLst>
              <a:ext uri="{FF2B5EF4-FFF2-40B4-BE49-F238E27FC236}">
                <a16:creationId xmlns:a16="http://schemas.microsoft.com/office/drawing/2014/main" id="{BA0D07F6-68AB-595B-0DE6-6B5CFA972915}"/>
              </a:ext>
            </a:extLst>
          </p:cNvPr>
          <p:cNvSpPr txBox="1"/>
          <p:nvPr/>
        </p:nvSpPr>
        <p:spPr>
          <a:xfrm>
            <a:off x="360000" y="3793805"/>
            <a:ext cx="8452236" cy="2452979"/>
          </a:xfrm>
          <a:prstGeom prst="rect">
            <a:avLst/>
          </a:prstGeom>
          <a:solidFill>
            <a:schemeClr val="bg1"/>
          </a:solidFill>
        </p:spPr>
        <p:txBody>
          <a:bodyPr wrap="square" rtlCol="0">
            <a:spAutoFit/>
          </a:bodyPr>
          <a:lstStyle/>
          <a:p>
            <a:pPr defTabSz="742950">
              <a:lnSpc>
                <a:spcPct val="90000"/>
              </a:lnSpc>
              <a:spcBef>
                <a:spcPts val="813"/>
              </a:spcBef>
              <a:defRPr/>
            </a:pPr>
            <a:r>
              <a:rPr lang="fr-FR" sz="1400" dirty="0">
                <a:solidFill>
                  <a:srgbClr val="5770BE"/>
                </a:solidFill>
                <a:latin typeface="Calibri" panose="020F0502020204030204" pitchFamily="34" charset="0"/>
                <a:cs typeface="Calibri" panose="020F0502020204030204" pitchFamily="34" charset="0"/>
              </a:rPr>
              <a:t>Les principes de gestion </a:t>
            </a:r>
            <a:r>
              <a:rPr lang="fr-FR" sz="1400" dirty="0">
                <a:solidFill>
                  <a:sysClr val="windowText" lastClr="000000"/>
                </a:solidFill>
                <a:latin typeface="Calibri" panose="020F0502020204030204" pitchFamily="34" charset="0"/>
                <a:cs typeface="Calibri" panose="020F0502020204030204" pitchFamily="34" charset="0"/>
              </a:rPr>
              <a:t>: </a:t>
            </a:r>
          </a:p>
          <a:p>
            <a:pPr marL="285750" indent="-285750" defTabSz="742950">
              <a:lnSpc>
                <a:spcPct val="90000"/>
              </a:lnSpc>
              <a:spcBef>
                <a:spcPts val="813"/>
              </a:spcBef>
              <a:buFontTx/>
              <a:buChar char="-"/>
              <a:defRPr/>
            </a:pPr>
            <a:r>
              <a:rPr lang="fr-FR" sz="1400" dirty="0">
                <a:solidFill>
                  <a:sysClr val="windowText" lastClr="000000"/>
                </a:solidFill>
                <a:latin typeface="Calibri" panose="020F0502020204030204" pitchFamily="34" charset="0"/>
                <a:cs typeface="Calibri" panose="020F0502020204030204" pitchFamily="34" charset="0"/>
              </a:rPr>
              <a:t>Réduire quantitativement : revenir au taux d’orientation académique de 2020 (15% =&gt; 13%) </a:t>
            </a:r>
          </a:p>
          <a:p>
            <a:pPr marL="285750" indent="-285750" defTabSz="742950">
              <a:lnSpc>
                <a:spcPct val="90000"/>
              </a:lnSpc>
              <a:spcBef>
                <a:spcPts val="813"/>
              </a:spcBef>
              <a:buFontTx/>
              <a:buChar char="-"/>
              <a:defRPr/>
            </a:pPr>
            <a:r>
              <a:rPr lang="fr-FR" sz="1400" dirty="0">
                <a:solidFill>
                  <a:sysClr val="windowText" lastClr="000000"/>
                </a:solidFill>
                <a:latin typeface="Calibri" panose="020F0502020204030204" pitchFamily="34" charset="0"/>
                <a:cs typeface="Calibri" panose="020F0502020204030204" pitchFamily="34" charset="0"/>
              </a:rPr>
              <a:t>Profiler davantage les bacheliers technologiques au regard des projets de poursuite d’études</a:t>
            </a:r>
          </a:p>
          <a:p>
            <a:pPr marL="285750" indent="-285750" defTabSz="742950">
              <a:lnSpc>
                <a:spcPct val="90000"/>
              </a:lnSpc>
              <a:spcBef>
                <a:spcPts val="813"/>
              </a:spcBef>
              <a:buFontTx/>
              <a:buChar char="-"/>
              <a:defRPr/>
            </a:pPr>
            <a:r>
              <a:rPr lang="fr-FR" sz="1400" dirty="0">
                <a:solidFill>
                  <a:sysClr val="windowText" lastClr="000000"/>
                </a:solidFill>
                <a:latin typeface="Calibri" panose="020F0502020204030204" pitchFamily="34" charset="0"/>
                <a:cs typeface="Calibri" panose="020F0502020204030204" pitchFamily="34" charset="0"/>
              </a:rPr>
              <a:t>Introduire plus d’équité dans l’accès à cette série de bac (corrélation origine/accueil)</a:t>
            </a:r>
          </a:p>
          <a:p>
            <a:pPr marL="285750" indent="-285750" defTabSz="742950">
              <a:lnSpc>
                <a:spcPct val="90000"/>
              </a:lnSpc>
              <a:spcBef>
                <a:spcPts val="813"/>
              </a:spcBef>
              <a:buFont typeface="Symbol" panose="05050102010706020507" pitchFamily="18" charset="2"/>
              <a:buChar char="Þ"/>
              <a:defRPr/>
            </a:pPr>
            <a:r>
              <a:rPr lang="fr-FR" sz="1400" dirty="0">
                <a:solidFill>
                  <a:sysClr val="windowText" lastClr="000000"/>
                </a:solidFill>
                <a:latin typeface="Calibri" panose="020F0502020204030204" pitchFamily="34" charset="0"/>
                <a:cs typeface="Calibri" panose="020F0502020204030204" pitchFamily="34" charset="0"/>
              </a:rPr>
              <a:t>Réduire la prévision d’effectifs (travail de cibles)</a:t>
            </a:r>
          </a:p>
          <a:p>
            <a:pPr marL="285750" indent="-285750" defTabSz="742950">
              <a:lnSpc>
                <a:spcPct val="90000"/>
              </a:lnSpc>
              <a:spcBef>
                <a:spcPts val="813"/>
              </a:spcBef>
              <a:buFont typeface="Symbol" panose="05050102010706020507" pitchFamily="18" charset="2"/>
              <a:buChar char="Þ"/>
              <a:defRPr/>
            </a:pPr>
            <a:r>
              <a:rPr lang="fr-FR" sz="1400" dirty="0">
                <a:solidFill>
                  <a:sysClr val="windowText" lastClr="000000"/>
                </a:solidFill>
                <a:latin typeface="Calibri" panose="020F0502020204030204" pitchFamily="34" charset="0"/>
                <a:cs typeface="Calibri" panose="020F0502020204030204" pitchFamily="34" charset="0"/>
              </a:rPr>
              <a:t>Maintenir cette prévision (capacité d’affectation) en phase d’affectation</a:t>
            </a:r>
          </a:p>
          <a:p>
            <a:pPr marL="285750" indent="-285750" defTabSz="742950">
              <a:lnSpc>
                <a:spcPct val="90000"/>
              </a:lnSpc>
              <a:spcBef>
                <a:spcPts val="813"/>
              </a:spcBef>
              <a:buFont typeface="Symbol" panose="05050102010706020507" pitchFamily="18" charset="2"/>
              <a:buChar char="Þ"/>
              <a:defRPr/>
            </a:pPr>
            <a:r>
              <a:rPr lang="fr-FR" sz="1400" dirty="0">
                <a:solidFill>
                  <a:sysClr val="windowText" lastClr="000000"/>
                </a:solidFill>
                <a:latin typeface="Calibri" panose="020F0502020204030204" pitchFamily="34" charset="0"/>
                <a:cs typeface="Calibri" panose="020F0502020204030204" pitchFamily="34" charset="0"/>
              </a:rPr>
              <a:t>Mettre fin à la priorité d’affectation pour élève de l’établissement avec STMG </a:t>
            </a:r>
            <a:br>
              <a:rPr lang="fr-FR" sz="1400" dirty="0">
                <a:solidFill>
                  <a:sysClr val="windowText" lastClr="000000"/>
                </a:solidFill>
                <a:latin typeface="Calibri" panose="020F0502020204030204" pitchFamily="34" charset="0"/>
                <a:cs typeface="Calibri" panose="020F0502020204030204" pitchFamily="34" charset="0"/>
              </a:rPr>
            </a:br>
            <a:r>
              <a:rPr lang="fr-FR" sz="1400" dirty="0">
                <a:solidFill>
                  <a:sysClr val="windowText" lastClr="000000"/>
                </a:solidFill>
                <a:latin typeface="Calibri" panose="020F0502020204030204" pitchFamily="34" charset="0"/>
                <a:cs typeface="Calibri" panose="020F0502020204030204" pitchFamily="34" charset="0"/>
              </a:rPr>
              <a:t>au profit d’une affectation plus équitable et surtout plus en adéquation avec les projets de poursuite d’études des élèves au niveau de chaque territoire (carte des priorités géographiques).</a:t>
            </a:r>
          </a:p>
        </p:txBody>
      </p:sp>
      <p:sp>
        <p:nvSpPr>
          <p:cNvPr id="5" name="Titre 1">
            <a:extLst>
              <a:ext uri="{FF2B5EF4-FFF2-40B4-BE49-F238E27FC236}">
                <a16:creationId xmlns:a16="http://schemas.microsoft.com/office/drawing/2014/main" id="{12AEB59B-9127-786B-BDF0-013266CD24B4}"/>
              </a:ext>
            </a:extLst>
          </p:cNvPr>
          <p:cNvSpPr txBox="1">
            <a:spLocks/>
          </p:cNvSpPr>
          <p:nvPr/>
        </p:nvSpPr>
        <p:spPr>
          <a:xfrm>
            <a:off x="2222696" y="3679243"/>
            <a:ext cx="916664" cy="449250"/>
          </a:xfrm>
          <a:prstGeom prst="rect">
            <a:avLst/>
          </a:prstGeom>
        </p:spPr>
        <p:txBody>
          <a:bodyPr vert="horz" lIns="68580" tIns="34290" rIns="68580" bIns="34290" rtlCol="0" anchor="b">
            <a:normAutofit/>
          </a:bodyPr>
          <a:lstStyle>
            <a:lvl1pPr algn="ctr" defTabSz="742950" rtl="0" eaLnBrk="1" latinLnBrk="0" hangingPunct="1">
              <a:lnSpc>
                <a:spcPct val="90000"/>
              </a:lnSpc>
              <a:spcBef>
                <a:spcPct val="0"/>
              </a:spcBef>
              <a:buNone/>
              <a:defRPr sz="4875" kern="1200">
                <a:solidFill>
                  <a:schemeClr val="tx1"/>
                </a:solidFill>
                <a:latin typeface="+mj-lt"/>
                <a:ea typeface="+mj-ea"/>
                <a:cs typeface="+mj-cs"/>
              </a:defRPr>
            </a:lvl1pPr>
          </a:lstStyle>
          <a:p>
            <a:pPr algn="r" defTabSz="557213"/>
            <a:r>
              <a:rPr lang="fr-FR" sz="2000" b="1" dirty="0">
                <a:solidFill>
                  <a:srgbClr val="0070C0"/>
                </a:solidFill>
                <a:latin typeface="Arial" panose="020B0604020202020204" pitchFamily="34" charset="0"/>
                <a:cs typeface="Arial" panose="020B0604020202020204" pitchFamily="34" charset="0"/>
              </a:rPr>
              <a:t>STMG</a:t>
            </a:r>
          </a:p>
        </p:txBody>
      </p:sp>
    </p:spTree>
    <p:extLst>
      <p:ext uri="{BB962C8B-B14F-4D97-AF65-F5344CB8AC3E}">
        <p14:creationId xmlns:p14="http://schemas.microsoft.com/office/powerpoint/2010/main" val="1204612719"/>
      </p:ext>
    </p:extLst>
  </p:cSld>
  <p:clrMapOvr>
    <a:masterClrMapping/>
  </p:clrMapOvr>
</p:sld>
</file>

<file path=ppt/theme/theme1.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1">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7C712B5B-A9E0-4E38-918F-88FA86850916}" vid="{DAC3CD94-327A-4539-88B9-E5E0816670D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8193</TotalTime>
  <Words>5250</Words>
  <Application>Microsoft Office PowerPoint</Application>
  <PresentationFormat>Affichage à l'écran (4:3)</PresentationFormat>
  <Paragraphs>926</Paragraphs>
  <Slides>70</Slides>
  <Notes>30</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70</vt:i4>
      </vt:variant>
    </vt:vector>
  </HeadingPairs>
  <TitlesOfParts>
    <vt:vector size="83" baseType="lpstr">
      <vt:lpstr>Arial</vt:lpstr>
      <vt:lpstr>Arial Black</vt:lpstr>
      <vt:lpstr>Calibri</vt:lpstr>
      <vt:lpstr>Cambria</vt:lpstr>
      <vt:lpstr>Comic Sans MS</vt:lpstr>
      <vt:lpstr>Marianne</vt:lpstr>
      <vt:lpstr>Segoe UI</vt:lpstr>
      <vt:lpstr>Symbol</vt:lpstr>
      <vt:lpstr>Times New Roman</vt:lpstr>
      <vt:lpstr>Wingdings</vt:lpstr>
      <vt:lpstr>4_page de sous-partie</vt:lpstr>
      <vt:lpstr>4_pages de contenus</vt:lpstr>
      <vt:lpstr>Thème1</vt:lpstr>
      <vt:lpstr>Présentation PowerPoint</vt:lpstr>
      <vt:lpstr>Présentation PowerPoint</vt:lpstr>
      <vt:lpstr>Présentation PowerPoint</vt:lpstr>
      <vt:lpstr>Présentation PowerPoint</vt:lpstr>
      <vt:lpstr>   3. Privilégier le Service en Ligne Inscription  </vt:lpstr>
      <vt:lpstr>Présentation PowerPoint</vt:lpstr>
      <vt:lpstr>Présentation PowerPoint</vt:lpstr>
      <vt:lpstr>Palier 2de</vt:lpstr>
      <vt:lpstr>Entrée en 1re Technologique</vt:lpstr>
      <vt:lpstr>Entrée en 1re Professionnelle</vt:lpstr>
      <vt:lpstr>Nouveautés carte des formations professionnelles Palier 3e Var </vt:lpstr>
      <vt:lpstr>Présentation PowerPoint</vt:lpstr>
      <vt:lpstr>Présentation PowerPoint</vt:lpstr>
      <vt:lpstr>Sommaire</vt:lpstr>
      <vt:lpstr>Présentation PowerPoint</vt:lpstr>
      <vt:lpstr>Présentation PowerPoint</vt:lpstr>
      <vt:lpstr>Le guide de l’Etablissement 2024 :</vt:lpstr>
      <vt:lpstr>Modalités de contact</vt:lpstr>
      <vt:lpstr>Présentation PowerPoint</vt:lpstr>
      <vt:lpstr>Affelnet Lycée - Préalables</vt:lpstr>
      <vt:lpstr>La campagne d’affectation</vt:lpstr>
      <vt:lpstr>Le calendrier - Tour principal</vt:lpstr>
      <vt:lpstr>CALENDRIER SLA AFFELNET</vt:lpstr>
      <vt:lpstr>Présentation PowerPoint</vt:lpstr>
      <vt:lpstr>Accès à AFFELNET Lycée</vt:lpstr>
      <vt:lpstr>Page d’accueil : Aide et Contact</vt:lpstr>
      <vt:lpstr>Message Flash</vt:lpstr>
      <vt:lpstr>Accès à AFFELMAP</vt:lpstr>
      <vt:lpstr>Présentation PowerPoint</vt:lpstr>
      <vt:lpstr>LSU - Préparation des évaluations</vt:lpstr>
      <vt:lpstr>LSU - Intégration des évaluations </vt:lpstr>
      <vt:lpstr>LSU - Compte-rendu du traitement</vt:lpstr>
      <vt:lpstr>Présentation PowerPoint</vt:lpstr>
      <vt:lpstr>Sectorisation - Adresses à traiter</vt:lpstr>
      <vt:lpstr>SLA - Transfert des données depuis AFFELNET </vt:lpstr>
      <vt:lpstr>SLA - Suivi des saisies</vt:lpstr>
      <vt:lpstr>Calendrier des Services en Ligne</vt:lpstr>
      <vt:lpstr>Page d’accueil</vt:lpstr>
      <vt:lpstr>NOUVEAUTÉS</vt:lpstr>
      <vt:lpstr>TAUX d’INSERTION PROFESSIONNELLE</vt:lpstr>
      <vt:lpstr>TAUX d’INSERTION PROFESSIONNELLE</vt:lpstr>
      <vt:lpstr>NOUVEAUTÉS</vt:lpstr>
      <vt:lpstr>Accès à la saisie des vœux </vt:lpstr>
      <vt:lpstr>Saisie des vœux : Spécificités 2de Pro vers 1re Pro</vt:lpstr>
      <vt:lpstr>Identification élève</vt:lpstr>
      <vt:lpstr>Saisie des vœux</vt:lpstr>
      <vt:lpstr>Saisie avis Chef d’Etablissement - Palier 3e </vt:lpstr>
      <vt:lpstr>Saisie avis Chef d’Etablissement - Palier 2de</vt:lpstr>
      <vt:lpstr>Contrôle et modification des vœux</vt:lpstr>
      <vt:lpstr>Saisie des évaluations (Palier 3e) / des notes (Palier 2de)</vt:lpstr>
      <vt:lpstr>Impression des fiches élèves </vt:lpstr>
      <vt:lpstr>Contrôles et validation Chef d’Etablissement</vt:lpstr>
      <vt:lpstr>Validation chef d’établissement</vt:lpstr>
      <vt:lpstr>Présentation PowerPoint</vt:lpstr>
      <vt:lpstr>Travail en commission Formations à recrutement spécifique et/ou relevant du privé sous contrat</vt:lpstr>
      <vt:lpstr>Travail en commission : Saisie des décisions</vt:lpstr>
      <vt:lpstr>Présentation PowerPoint</vt:lpstr>
      <vt:lpstr>Opération Programmée d’Affectation pré-tour - Sécurisation</vt:lpstr>
      <vt:lpstr>Opération Programmée d’Affectation pré-tour - Sécurisation</vt:lpstr>
      <vt:lpstr>Présentation PowerPoint</vt:lpstr>
      <vt:lpstr>Consignes du chef d’établissement d’origine et d’accueil </vt:lpstr>
      <vt:lpstr>Edition des notifications individuelles par les établissements d’origine</vt:lpstr>
      <vt:lpstr>Présentation PowerPoint</vt:lpstr>
      <vt:lpstr>Listes et statistiques</vt:lpstr>
      <vt:lpstr>Présentation PowerPoint</vt:lpstr>
      <vt:lpstr>Pourquoi utiliser le SLI ?  </vt:lpstr>
      <vt:lpstr>Pourquoi utiliser le SLI ?  </vt:lpstr>
      <vt:lpstr>Accompagnement et assistance</vt:lpstr>
      <vt:lpstr>Tours Suivants n°1 et 2 et suivi des élèves non affectés </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webconférences 2016-2017</dc:title>
  <dc:subject/>
  <dc:creator>Nathalie Virion</dc:creator>
  <cp:keywords/>
  <dc:description/>
  <cp:lastModifiedBy>Rigaud Jonathan</cp:lastModifiedBy>
  <cp:revision>137</cp:revision>
  <cp:lastPrinted>2024-04-15T06:30:45Z</cp:lastPrinted>
  <dcterms:created xsi:type="dcterms:W3CDTF">2016-09-28T08:01:01Z</dcterms:created>
  <dcterms:modified xsi:type="dcterms:W3CDTF">2024-04-19T09:45:28Z</dcterms:modified>
  <cp:category/>
  <dc:identifier/>
  <cp:contentStatus/>
  <dc:language/>
</cp:coreProperties>
</file>